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5" Type="http://purl.oclc.org/ooxml/officeDocument/relationships/customProperties" Target="docProps/custom.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saveSubsetFonts="1" conformance="strict">
  <p:sldMasterIdLst>
    <p:sldMasterId id="2147483648" r:id="rId4"/>
  </p:sldMasterIdLst>
  <p:notesMasterIdLst>
    <p:notesMasterId r:id="rId97"/>
  </p:notesMasterIdLst>
  <p:sldIdLst>
    <p:sldId id="257" r:id="rId5"/>
    <p:sldId id="258" r:id="rId6"/>
    <p:sldId id="259" r:id="rId7"/>
    <p:sldId id="260" r:id="rId8"/>
    <p:sldId id="261" r:id="rId9"/>
    <p:sldId id="262" r:id="rId10"/>
    <p:sldId id="266" r:id="rId11"/>
    <p:sldId id="263" r:id="rId12"/>
    <p:sldId id="264" r:id="rId13"/>
    <p:sldId id="265"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4" r:id="rId31"/>
    <p:sldId id="283" r:id="rId32"/>
    <p:sldId id="285" r:id="rId33"/>
    <p:sldId id="286" r:id="rId34"/>
    <p:sldId id="287" r:id="rId35"/>
    <p:sldId id="288" r:id="rId36"/>
    <p:sldId id="289" r:id="rId37"/>
    <p:sldId id="290" r:id="rId38"/>
    <p:sldId id="291" r:id="rId39"/>
    <p:sldId id="292" r:id="rId40"/>
    <p:sldId id="293" r:id="rId41"/>
    <p:sldId id="294" r:id="rId42"/>
    <p:sldId id="296" r:id="rId43"/>
    <p:sldId id="312" r:id="rId44"/>
    <p:sldId id="299" r:id="rId45"/>
    <p:sldId id="313" r:id="rId46"/>
    <p:sldId id="302" r:id="rId47"/>
    <p:sldId id="314" r:id="rId48"/>
    <p:sldId id="305" r:id="rId49"/>
    <p:sldId id="315" r:id="rId50"/>
    <p:sldId id="308" r:id="rId51"/>
    <p:sldId id="316" r:id="rId52"/>
    <p:sldId id="311"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3" r:id="rId79"/>
    <p:sldId id="342"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56" r:id="rId93"/>
    <p:sldId id="357" r:id="rId94"/>
    <p:sldId id="358" r:id="rId95"/>
    <p:sldId id="359"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purl.oclc.org/ooxml/drawingml/main" xmlns:r="http://purl.oclc.org/ooxml/officeDocument/relationships" xmlns:p="http://purl.oclc.org/ooxml/presentationml/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p:normalViewPr>
    <p:restoredLeft sz="15.62%"/>
    <p:restoredTop sz="94.66%"/>
  </p:normalViewPr>
  <p:slideViewPr>
    <p:cSldViewPr>
      <p:cViewPr varScale="1">
        <p:scale>
          <a:sx n="156" d="100"/>
          <a:sy n="156" d="100"/>
        </p:scale>
        <p:origin x="194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purl.oclc.org/ooxml/officeDocument/relationships/slide" Target="slides/slide22.xml"/><Relationship Id="rId21" Type="http://purl.oclc.org/ooxml/officeDocument/relationships/slide" Target="slides/slide17.xml"/><Relationship Id="rId34" Type="http://purl.oclc.org/ooxml/officeDocument/relationships/slide" Target="slides/slide30.xml"/><Relationship Id="rId42" Type="http://purl.oclc.org/ooxml/officeDocument/relationships/slide" Target="slides/slide38.xml"/><Relationship Id="rId47" Type="http://purl.oclc.org/ooxml/officeDocument/relationships/slide" Target="slides/slide43.xml"/><Relationship Id="rId50" Type="http://purl.oclc.org/ooxml/officeDocument/relationships/slide" Target="slides/slide46.xml"/><Relationship Id="rId55" Type="http://purl.oclc.org/ooxml/officeDocument/relationships/slide" Target="slides/slide51.xml"/><Relationship Id="rId63" Type="http://purl.oclc.org/ooxml/officeDocument/relationships/slide" Target="slides/slide59.xml"/><Relationship Id="rId68" Type="http://purl.oclc.org/ooxml/officeDocument/relationships/slide" Target="slides/slide64.xml"/><Relationship Id="rId76" Type="http://purl.oclc.org/ooxml/officeDocument/relationships/slide" Target="slides/slide72.xml"/><Relationship Id="rId84" Type="http://purl.oclc.org/ooxml/officeDocument/relationships/slide" Target="slides/slide80.xml"/><Relationship Id="rId89" Type="http://purl.oclc.org/ooxml/officeDocument/relationships/slide" Target="slides/slide85.xml"/><Relationship Id="rId97" Type="http://purl.oclc.org/ooxml/officeDocument/relationships/notesMaster" Target="notesMasters/notesMaster1.xml"/><Relationship Id="rId7" Type="http://purl.oclc.org/ooxml/officeDocument/relationships/slide" Target="slides/slide3.xml"/><Relationship Id="rId71" Type="http://purl.oclc.org/ooxml/officeDocument/relationships/slide" Target="slides/slide67.xml"/><Relationship Id="rId92" Type="http://purl.oclc.org/ooxml/officeDocument/relationships/slide" Target="slides/slide88.xml"/><Relationship Id="rId2" Type="http://purl.oclc.org/ooxml/officeDocument/relationships/customXml" Target="../customXml/item2.xml"/><Relationship Id="rId16" Type="http://purl.oclc.org/ooxml/officeDocument/relationships/slide" Target="slides/slide12.xml"/><Relationship Id="rId29" Type="http://purl.oclc.org/ooxml/officeDocument/relationships/slide" Target="slides/slide25.xml"/><Relationship Id="rId11" Type="http://purl.oclc.org/ooxml/officeDocument/relationships/slide" Target="slides/slide7.xml"/><Relationship Id="rId24" Type="http://purl.oclc.org/ooxml/officeDocument/relationships/slide" Target="slides/slide20.xml"/><Relationship Id="rId32" Type="http://purl.oclc.org/ooxml/officeDocument/relationships/slide" Target="slides/slide28.xml"/><Relationship Id="rId37" Type="http://purl.oclc.org/ooxml/officeDocument/relationships/slide" Target="slides/slide33.xml"/><Relationship Id="rId40" Type="http://purl.oclc.org/ooxml/officeDocument/relationships/slide" Target="slides/slide36.xml"/><Relationship Id="rId45" Type="http://purl.oclc.org/ooxml/officeDocument/relationships/slide" Target="slides/slide41.xml"/><Relationship Id="rId53" Type="http://purl.oclc.org/ooxml/officeDocument/relationships/slide" Target="slides/slide49.xml"/><Relationship Id="rId58" Type="http://purl.oclc.org/ooxml/officeDocument/relationships/slide" Target="slides/slide54.xml"/><Relationship Id="rId66" Type="http://purl.oclc.org/ooxml/officeDocument/relationships/slide" Target="slides/slide62.xml"/><Relationship Id="rId74" Type="http://purl.oclc.org/ooxml/officeDocument/relationships/slide" Target="slides/slide70.xml"/><Relationship Id="rId79" Type="http://purl.oclc.org/ooxml/officeDocument/relationships/slide" Target="slides/slide75.xml"/><Relationship Id="rId87" Type="http://purl.oclc.org/ooxml/officeDocument/relationships/slide" Target="slides/slide83.xml"/><Relationship Id="rId5" Type="http://purl.oclc.org/ooxml/officeDocument/relationships/slide" Target="slides/slide1.xml"/><Relationship Id="rId61" Type="http://purl.oclc.org/ooxml/officeDocument/relationships/slide" Target="slides/slide57.xml"/><Relationship Id="rId82" Type="http://purl.oclc.org/ooxml/officeDocument/relationships/slide" Target="slides/slide78.xml"/><Relationship Id="rId90" Type="http://purl.oclc.org/ooxml/officeDocument/relationships/slide" Target="slides/slide86.xml"/><Relationship Id="rId95" Type="http://purl.oclc.org/ooxml/officeDocument/relationships/slide" Target="slides/slide91.xml"/><Relationship Id="rId19" Type="http://purl.oclc.org/ooxml/officeDocument/relationships/slide" Target="slides/slide15.xml"/><Relationship Id="rId14" Type="http://purl.oclc.org/ooxml/officeDocument/relationships/slide" Target="slides/slide10.xml"/><Relationship Id="rId22" Type="http://purl.oclc.org/ooxml/officeDocument/relationships/slide" Target="slides/slide18.xml"/><Relationship Id="rId27" Type="http://purl.oclc.org/ooxml/officeDocument/relationships/slide" Target="slides/slide23.xml"/><Relationship Id="rId30" Type="http://purl.oclc.org/ooxml/officeDocument/relationships/slide" Target="slides/slide26.xml"/><Relationship Id="rId35" Type="http://purl.oclc.org/ooxml/officeDocument/relationships/slide" Target="slides/slide31.xml"/><Relationship Id="rId43" Type="http://purl.oclc.org/ooxml/officeDocument/relationships/slide" Target="slides/slide39.xml"/><Relationship Id="rId48" Type="http://purl.oclc.org/ooxml/officeDocument/relationships/slide" Target="slides/slide44.xml"/><Relationship Id="rId56" Type="http://purl.oclc.org/ooxml/officeDocument/relationships/slide" Target="slides/slide52.xml"/><Relationship Id="rId64" Type="http://purl.oclc.org/ooxml/officeDocument/relationships/slide" Target="slides/slide60.xml"/><Relationship Id="rId69" Type="http://purl.oclc.org/ooxml/officeDocument/relationships/slide" Target="slides/slide65.xml"/><Relationship Id="rId77" Type="http://purl.oclc.org/ooxml/officeDocument/relationships/slide" Target="slides/slide73.xml"/><Relationship Id="rId100" Type="http://purl.oclc.org/ooxml/officeDocument/relationships/theme" Target="theme/theme1.xml"/><Relationship Id="rId8" Type="http://purl.oclc.org/ooxml/officeDocument/relationships/slide" Target="slides/slide4.xml"/><Relationship Id="rId51" Type="http://purl.oclc.org/ooxml/officeDocument/relationships/slide" Target="slides/slide47.xml"/><Relationship Id="rId72" Type="http://purl.oclc.org/ooxml/officeDocument/relationships/slide" Target="slides/slide68.xml"/><Relationship Id="rId80" Type="http://purl.oclc.org/ooxml/officeDocument/relationships/slide" Target="slides/slide76.xml"/><Relationship Id="rId85" Type="http://purl.oclc.org/ooxml/officeDocument/relationships/slide" Target="slides/slide81.xml"/><Relationship Id="rId93" Type="http://purl.oclc.org/ooxml/officeDocument/relationships/slide" Target="slides/slide89.xml"/><Relationship Id="rId98" Type="http://purl.oclc.org/ooxml/officeDocument/relationships/presProps" Target="presProps.xml"/><Relationship Id="rId3" Type="http://purl.oclc.org/ooxml/officeDocument/relationships/customXml" Target="../customXml/item3.xml"/><Relationship Id="rId12" Type="http://purl.oclc.org/ooxml/officeDocument/relationships/slide" Target="slides/slide8.xml"/><Relationship Id="rId17" Type="http://purl.oclc.org/ooxml/officeDocument/relationships/slide" Target="slides/slide13.xml"/><Relationship Id="rId25" Type="http://purl.oclc.org/ooxml/officeDocument/relationships/slide" Target="slides/slide21.xml"/><Relationship Id="rId33" Type="http://purl.oclc.org/ooxml/officeDocument/relationships/slide" Target="slides/slide29.xml"/><Relationship Id="rId38" Type="http://purl.oclc.org/ooxml/officeDocument/relationships/slide" Target="slides/slide34.xml"/><Relationship Id="rId46" Type="http://purl.oclc.org/ooxml/officeDocument/relationships/slide" Target="slides/slide42.xml"/><Relationship Id="rId59" Type="http://purl.oclc.org/ooxml/officeDocument/relationships/slide" Target="slides/slide55.xml"/><Relationship Id="rId67" Type="http://purl.oclc.org/ooxml/officeDocument/relationships/slide" Target="slides/slide63.xml"/><Relationship Id="rId20" Type="http://purl.oclc.org/ooxml/officeDocument/relationships/slide" Target="slides/slide16.xml"/><Relationship Id="rId41" Type="http://purl.oclc.org/ooxml/officeDocument/relationships/slide" Target="slides/slide37.xml"/><Relationship Id="rId54" Type="http://purl.oclc.org/ooxml/officeDocument/relationships/slide" Target="slides/slide50.xml"/><Relationship Id="rId62" Type="http://purl.oclc.org/ooxml/officeDocument/relationships/slide" Target="slides/slide58.xml"/><Relationship Id="rId70" Type="http://purl.oclc.org/ooxml/officeDocument/relationships/slide" Target="slides/slide66.xml"/><Relationship Id="rId75" Type="http://purl.oclc.org/ooxml/officeDocument/relationships/slide" Target="slides/slide71.xml"/><Relationship Id="rId83" Type="http://purl.oclc.org/ooxml/officeDocument/relationships/slide" Target="slides/slide79.xml"/><Relationship Id="rId88" Type="http://purl.oclc.org/ooxml/officeDocument/relationships/slide" Target="slides/slide84.xml"/><Relationship Id="rId91" Type="http://purl.oclc.org/ooxml/officeDocument/relationships/slide" Target="slides/slide87.xml"/><Relationship Id="rId96" Type="http://purl.oclc.org/ooxml/officeDocument/relationships/slide" Target="slides/slide92.xml"/><Relationship Id="rId1" Type="http://purl.oclc.org/ooxml/officeDocument/relationships/customXml" Target="../customXml/item1.xml"/><Relationship Id="rId6" Type="http://purl.oclc.org/ooxml/officeDocument/relationships/slide" Target="slides/slide2.xml"/><Relationship Id="rId15" Type="http://purl.oclc.org/ooxml/officeDocument/relationships/slide" Target="slides/slide11.xml"/><Relationship Id="rId23" Type="http://purl.oclc.org/ooxml/officeDocument/relationships/slide" Target="slides/slide19.xml"/><Relationship Id="rId28" Type="http://purl.oclc.org/ooxml/officeDocument/relationships/slide" Target="slides/slide24.xml"/><Relationship Id="rId36" Type="http://purl.oclc.org/ooxml/officeDocument/relationships/slide" Target="slides/slide32.xml"/><Relationship Id="rId49" Type="http://purl.oclc.org/ooxml/officeDocument/relationships/slide" Target="slides/slide45.xml"/><Relationship Id="rId57" Type="http://purl.oclc.org/ooxml/officeDocument/relationships/slide" Target="slides/slide53.xml"/><Relationship Id="rId10" Type="http://purl.oclc.org/ooxml/officeDocument/relationships/slide" Target="slides/slide6.xml"/><Relationship Id="rId31" Type="http://purl.oclc.org/ooxml/officeDocument/relationships/slide" Target="slides/slide27.xml"/><Relationship Id="rId44" Type="http://purl.oclc.org/ooxml/officeDocument/relationships/slide" Target="slides/slide40.xml"/><Relationship Id="rId52" Type="http://purl.oclc.org/ooxml/officeDocument/relationships/slide" Target="slides/slide48.xml"/><Relationship Id="rId60" Type="http://purl.oclc.org/ooxml/officeDocument/relationships/slide" Target="slides/slide56.xml"/><Relationship Id="rId65" Type="http://purl.oclc.org/ooxml/officeDocument/relationships/slide" Target="slides/slide61.xml"/><Relationship Id="rId73" Type="http://purl.oclc.org/ooxml/officeDocument/relationships/slide" Target="slides/slide69.xml"/><Relationship Id="rId78" Type="http://purl.oclc.org/ooxml/officeDocument/relationships/slide" Target="slides/slide74.xml"/><Relationship Id="rId81" Type="http://purl.oclc.org/ooxml/officeDocument/relationships/slide" Target="slides/slide77.xml"/><Relationship Id="rId86" Type="http://purl.oclc.org/ooxml/officeDocument/relationships/slide" Target="slides/slide82.xml"/><Relationship Id="rId94" Type="http://purl.oclc.org/ooxml/officeDocument/relationships/slide" Target="slides/slide90.xml"/><Relationship Id="rId99" Type="http://purl.oclc.org/ooxml/officeDocument/relationships/viewProps" Target="viewProps.xml"/><Relationship Id="rId101" Type="http://purl.oclc.org/ooxml/officeDocument/relationships/tableStyles" Target="tableStyles.xml"/><Relationship Id="rId4" Type="http://purl.oclc.org/ooxml/officeDocument/relationships/slideMaster" Target="slideMasters/slideMaster1.xml"/><Relationship Id="rId9" Type="http://purl.oclc.org/ooxml/officeDocument/relationships/slide" Target="slides/slide5.xml"/><Relationship Id="rId13" Type="http://purl.oclc.org/ooxml/officeDocument/relationships/slide" Target="slides/slide9.xml"/><Relationship Id="rId18" Type="http://purl.oclc.org/ooxml/officeDocument/relationships/slide" Target="slides/slide14.xml"/><Relationship Id="rId39" Type="http://purl.oclc.org/ooxml/officeDocument/relationships/slide" Target="slides/slide35.xml"/></Relationships>
</file>

<file path=ppt/diagrams/_rels/data4.xml.rels><?xml version="1.0" encoding="UTF-8" standalone="yes"?>
<Relationships xmlns="http://schemas.openxmlformats.org/package/2006/relationships"><Relationship Id="rId3" Type="http://purl.oclc.org/ooxml/officeDocument/relationships/image" Target="../media/image57.png"/><Relationship Id="rId2" Type="http://purl.oclc.org/ooxml/officeDocument/relationships/image" Target="../media/image56.png"/><Relationship Id="rId1" Type="http://purl.oclc.org/ooxml/officeDocument/relationships/image" Target="../media/image55.png"/></Relationships>
</file>

<file path=ppt/diagrams/colors1.xml><?xml version="1.0" encoding="utf-8"?>
<dgm:colorsDef xmlns:dgm="http://purl.oclc.org/ooxml/drawingml/diagram" xmlns:a="http://purl.oclc.org/ooxml/drawingml/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
      </a:schemeClr>
    </dgm:fillClrLst>
    <dgm:linClrLst meth="repeat">
      <a:schemeClr val="accent1">
        <a:tint val="60%"/>
      </a:schemeClr>
    </dgm:linClrLst>
    <dgm:effectClrLst/>
    <dgm:txLinClrLst/>
    <dgm:txFillClrLst/>
    <dgm:txEffectClrLst/>
  </dgm:styleLbl>
  <dgm:styleLbl name="fgSibTrans2D1">
    <dgm:fillClrLst meth="repeat">
      <a:schemeClr val="accent1">
        <a:tint val="60%"/>
      </a:schemeClr>
    </dgm:fillClrLst>
    <dgm:linClrLst meth="repeat">
      <a:schemeClr val="accent1">
        <a:tint val="60%"/>
      </a:schemeClr>
    </dgm:linClrLst>
    <dgm:effectClrLst/>
    <dgm:txLinClrLst/>
    <dgm:txFillClrLst/>
    <dgm:txEffectClrLst/>
  </dgm:styleLbl>
  <dgm:styleLbl name="bgSibTrans2D1">
    <dgm:fillClrLst meth="repeat">
      <a:schemeClr val="accent1">
        <a:tint val="60%"/>
      </a:schemeClr>
    </dgm:fillClrLst>
    <dgm:linClrLst meth="repeat">
      <a:schemeClr val="accent1">
        <a:tint val="6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
      </a:schemeClr>
    </dgm:fillClrLst>
    <dgm:linClrLst meth="repeat">
      <a:schemeClr val="accent1">
        <a:tint val="6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align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b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fgAcc0">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purl.oclc.org/ooxml/drawingml/diagram" xmlns:a="http://purl.oclc.org/ooxml/drawingml/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
      </a:schemeClr>
    </dgm:fillClrLst>
    <dgm:linClrLst meth="repeat">
      <a:schemeClr val="accent1">
        <a:tint val="60%"/>
      </a:schemeClr>
    </dgm:linClrLst>
    <dgm:effectClrLst/>
    <dgm:txLinClrLst/>
    <dgm:txFillClrLst/>
    <dgm:txEffectClrLst/>
  </dgm:styleLbl>
  <dgm:styleLbl name="fgSibTrans2D1">
    <dgm:fillClrLst meth="repeat">
      <a:schemeClr val="accent1">
        <a:tint val="60%"/>
      </a:schemeClr>
    </dgm:fillClrLst>
    <dgm:linClrLst meth="repeat">
      <a:schemeClr val="accent1">
        <a:tint val="60%"/>
      </a:schemeClr>
    </dgm:linClrLst>
    <dgm:effectClrLst/>
    <dgm:txLinClrLst/>
    <dgm:txFillClrLst/>
    <dgm:txEffectClrLst/>
  </dgm:styleLbl>
  <dgm:styleLbl name="bgSibTrans2D1">
    <dgm:fillClrLst meth="repeat">
      <a:schemeClr val="accent1">
        <a:tint val="60%"/>
      </a:schemeClr>
    </dgm:fillClrLst>
    <dgm:linClrLst meth="repeat">
      <a:schemeClr val="accent1">
        <a:tint val="6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
      </a:schemeClr>
    </dgm:fillClrLst>
    <dgm:linClrLst meth="repeat">
      <a:schemeClr val="accent1">
        <a:tint val="6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align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b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fgAcc0">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purl.oclc.org/ooxml/drawingml/diagram" xmlns:a="http://purl.oclc.org/ooxml/drawingml/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
      </a:schemeClr>
    </dgm:fillClrLst>
    <dgm:linClrLst meth="repeat">
      <a:schemeClr val="accent1">
        <a:tint val="60%"/>
      </a:schemeClr>
    </dgm:linClrLst>
    <dgm:effectClrLst/>
    <dgm:txLinClrLst/>
    <dgm:txFillClrLst/>
    <dgm:txEffectClrLst/>
  </dgm:styleLbl>
  <dgm:styleLbl name="fgSibTrans2D1">
    <dgm:fillClrLst meth="repeat">
      <a:schemeClr val="accent1">
        <a:tint val="60%"/>
      </a:schemeClr>
    </dgm:fillClrLst>
    <dgm:linClrLst meth="repeat">
      <a:schemeClr val="accent1">
        <a:tint val="60%"/>
      </a:schemeClr>
    </dgm:linClrLst>
    <dgm:effectClrLst/>
    <dgm:txLinClrLst/>
    <dgm:txFillClrLst/>
    <dgm:txEffectClrLst/>
  </dgm:styleLbl>
  <dgm:styleLbl name="bgSibTrans2D1">
    <dgm:fillClrLst meth="repeat">
      <a:schemeClr val="accent1">
        <a:tint val="60%"/>
      </a:schemeClr>
    </dgm:fillClrLst>
    <dgm:linClrLst meth="repeat">
      <a:schemeClr val="accent1">
        <a:tint val="6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
      </a:schemeClr>
    </dgm:fillClrLst>
    <dgm:linClrLst meth="repeat">
      <a:schemeClr val="accent1">
        <a:tint val="6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align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b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fgAcc0">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purl.oclc.org/ooxml/drawingml/diagram" xmlns:a="http://purl.oclc.org/ooxml/drawingml/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
      </a:schemeClr>
    </dgm:fillClrLst>
    <dgm:linClrLst meth="repeat">
      <a:schemeClr val="accent1">
        <a:tint val="60%"/>
      </a:schemeClr>
    </dgm:linClrLst>
    <dgm:effectClrLst/>
    <dgm:txLinClrLst/>
    <dgm:txFillClrLst/>
    <dgm:txEffectClrLst/>
  </dgm:styleLbl>
  <dgm:styleLbl name="fgSibTrans2D1">
    <dgm:fillClrLst meth="repeat">
      <a:schemeClr val="accent1">
        <a:tint val="60%"/>
      </a:schemeClr>
    </dgm:fillClrLst>
    <dgm:linClrLst meth="repeat">
      <a:schemeClr val="accent1">
        <a:tint val="60%"/>
      </a:schemeClr>
    </dgm:linClrLst>
    <dgm:effectClrLst/>
    <dgm:txLinClrLst/>
    <dgm:txFillClrLst/>
    <dgm:txEffectClrLst/>
  </dgm:styleLbl>
  <dgm:styleLbl name="bgSibTrans2D1">
    <dgm:fillClrLst meth="repeat">
      <a:schemeClr val="accent1">
        <a:tint val="60%"/>
      </a:schemeClr>
    </dgm:fillClrLst>
    <dgm:linClrLst meth="repeat">
      <a:schemeClr val="accent1">
        <a:tint val="6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
      </a:schemeClr>
    </dgm:fillClrLst>
    <dgm:linClrLst meth="repeat">
      <a:schemeClr val="accent1">
        <a:tint val="6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align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b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fgAcc0">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purl.oclc.org/ooxml/drawingml/diagram" xmlns:a="http://purl.oclc.org/ooxml/drawingml/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
      </a:schemeClr>
    </dgm:fillClrLst>
    <dgm:linClrLst meth="repeat">
      <a:schemeClr val="accent1">
        <a:tint val="60%"/>
      </a:schemeClr>
    </dgm:linClrLst>
    <dgm:effectClrLst/>
    <dgm:txLinClrLst/>
    <dgm:txFillClrLst/>
    <dgm:txEffectClrLst/>
  </dgm:styleLbl>
  <dgm:styleLbl name="fgSibTrans2D1">
    <dgm:fillClrLst meth="repeat">
      <a:schemeClr val="accent1">
        <a:tint val="60%"/>
      </a:schemeClr>
    </dgm:fillClrLst>
    <dgm:linClrLst meth="repeat">
      <a:schemeClr val="accent1">
        <a:tint val="60%"/>
      </a:schemeClr>
    </dgm:linClrLst>
    <dgm:effectClrLst/>
    <dgm:txLinClrLst/>
    <dgm:txFillClrLst/>
    <dgm:txEffectClrLst/>
  </dgm:styleLbl>
  <dgm:styleLbl name="bgSibTrans2D1">
    <dgm:fillClrLst meth="repeat">
      <a:schemeClr val="accent1">
        <a:tint val="60%"/>
      </a:schemeClr>
    </dgm:fillClrLst>
    <dgm:linClrLst meth="repeat">
      <a:schemeClr val="accent1">
        <a:tint val="6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
      </a:schemeClr>
    </dgm:fillClrLst>
    <dgm:linClrLst meth="repeat">
      <a:schemeClr val="accent1">
        <a:tint val="6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
      </a:schemeClr>
    </dgm:linClrLst>
    <dgm:effectClrLst/>
    <dgm:txLinClrLst/>
    <dgm:txFillClrLst meth="repeat">
      <a:schemeClr val="tx1"/>
    </dgm:txFillClrLst>
    <dgm:txEffectClrLst/>
  </dgm:styleLbl>
  <dgm:styleLbl name="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align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bgAccFollowNode1">
    <dgm:fillClrLst meth="repeat">
      <a:schemeClr val="accent1">
        <a:alpha val="90%"/>
        <a:tint val="40%"/>
      </a:schemeClr>
    </dgm:fillClrLst>
    <dgm:linClrLst meth="repeat">
      <a:schemeClr val="accent1">
        <a:alpha val="90%"/>
        <a:tint val="40%"/>
      </a:schemeClr>
    </dgm:linClrLst>
    <dgm:effectClrLst/>
    <dgm:txLinClrLst/>
    <dgm:txFillClrLst meth="repeat">
      <a:schemeClr val="dk1"/>
    </dgm:txFillClrLst>
    <dgm:txEffectClrLst/>
  </dgm:styleLbl>
  <dgm:styleLbl name="fgAcc0">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
        <a:alpha val="4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purl.oclc.org/ooxml/drawingml/diagram" xmlns:a="http://purl.oclc.org/ooxml/drawingml/main">
  <dgm:ptLst>
    <dgm:pt modelId="{FF5A72F4-5A93-4385-9969-57AD762A5729}" type="doc">
      <dgm:prSet loTypeId="urn:microsoft.com/office/officeart/2005/8/layout/hList1" loCatId="list" qsTypeId="urn:microsoft.com/office/officeart/2005/8/quickstyle/3d4" qsCatId="3D" csTypeId="urn:microsoft.com/office/officeart/2005/8/colors/accent1_2" csCatId="accent1" phldr="1"/>
      <dgm:spPr/>
      <dgm:t>
        <a:bodyPr/>
        <a:lstStyle/>
        <a:p>
          <a:endParaRPr lang="en-US"/>
        </a:p>
      </dgm:t>
    </dgm:pt>
    <dgm:pt modelId="{9B9C204F-4A9B-4134-843E-3D70E8DF1AD9}">
      <dgm:prSet/>
      <dgm:spPr/>
      <dgm:t>
        <a:bodyPr/>
        <a:lstStyle/>
        <a:p>
          <a:pPr rtl="0"/>
          <a:r>
            <a:rPr lang="en-US" dirty="0" smtClean="0">
              <a:solidFill>
                <a:schemeClr val="tx1"/>
              </a:solidFill>
            </a:rPr>
            <a:t>Training status of forces</a:t>
          </a:r>
          <a:endParaRPr lang="en-US" dirty="0">
            <a:solidFill>
              <a:schemeClr val="tx1"/>
            </a:solidFill>
          </a:endParaRPr>
        </a:p>
      </dgm:t>
    </dgm:pt>
    <dgm:pt modelId="{E87B2AE7-0CFE-4B2A-8AAC-227F371E4BB2}" type="parTrans" cxnId="{C299A177-BFB5-460F-91DB-1A1C495E6C35}">
      <dgm:prSet/>
      <dgm:spPr/>
      <dgm:t>
        <a:bodyPr/>
        <a:lstStyle/>
        <a:p>
          <a:endParaRPr lang="en-US"/>
        </a:p>
      </dgm:t>
    </dgm:pt>
    <dgm:pt modelId="{4AB09B36-DA43-47B8-85FF-9A8228C8B4AF}" type="sibTrans" cxnId="{C299A177-BFB5-460F-91DB-1A1C495E6C35}">
      <dgm:prSet/>
      <dgm:spPr/>
      <dgm:t>
        <a:bodyPr/>
        <a:lstStyle/>
        <a:p>
          <a:endParaRPr lang="en-US"/>
        </a:p>
      </dgm:t>
    </dgm:pt>
    <dgm:pt modelId="{430616CC-9A40-48F4-84A7-F9A7893D46E4}">
      <dgm:prSet/>
      <dgm:spPr/>
      <dgm:t>
        <a:bodyPr/>
        <a:lstStyle/>
        <a:p>
          <a:pPr rtl="0"/>
          <a:r>
            <a:rPr lang="en-US" dirty="0" smtClean="0">
              <a:solidFill>
                <a:schemeClr val="tx1"/>
              </a:solidFill>
            </a:rPr>
            <a:t>Complexity of Tasks assigned </a:t>
          </a:r>
          <a:endParaRPr lang="en-US" dirty="0">
            <a:solidFill>
              <a:schemeClr val="tx1"/>
            </a:solidFill>
          </a:endParaRPr>
        </a:p>
      </dgm:t>
    </dgm:pt>
    <dgm:pt modelId="{9925E2C1-8366-4DC6-9494-89471BBC817A}" type="sibTrans" cxnId="{F05D4C03-2313-407F-AB94-6C1111ADF28C}">
      <dgm:prSet/>
      <dgm:spPr/>
      <dgm:t>
        <a:bodyPr/>
        <a:lstStyle/>
        <a:p>
          <a:endParaRPr lang="en-US"/>
        </a:p>
      </dgm:t>
    </dgm:pt>
    <dgm:pt modelId="{877DD5BF-2805-464F-8C97-B7E4F71B8B76}" type="parTrans" cxnId="{F05D4C03-2313-407F-AB94-6C1111ADF28C}">
      <dgm:prSet/>
      <dgm:spPr/>
      <dgm:t>
        <a:bodyPr/>
        <a:lstStyle/>
        <a:p>
          <a:endParaRPr lang="en-US"/>
        </a:p>
      </dgm:t>
    </dgm:pt>
    <dgm:pt modelId="{9003BB94-CA6F-4B84-85A6-3D16A573A31A}">
      <dgm:prSet/>
      <dgm:spPr/>
      <dgm:t>
        <a:bodyPr/>
        <a:lstStyle/>
        <a:p>
          <a:pPr rtl="0"/>
          <a:r>
            <a:rPr lang="en-US" dirty="0" smtClean="0">
              <a:solidFill>
                <a:schemeClr val="tx1"/>
              </a:solidFill>
            </a:rPr>
            <a:t>Intel / Counter-Intel</a:t>
          </a:r>
          <a:endParaRPr lang="en-US" dirty="0">
            <a:solidFill>
              <a:schemeClr val="tx1"/>
            </a:solidFill>
          </a:endParaRPr>
        </a:p>
      </dgm:t>
    </dgm:pt>
    <dgm:pt modelId="{6A892EA9-6750-4510-845F-B5532A938E7A}" type="sibTrans" cxnId="{FE09A3AD-466F-47C7-8871-29D31B30D621}">
      <dgm:prSet/>
      <dgm:spPr/>
      <dgm:t>
        <a:bodyPr/>
        <a:lstStyle/>
        <a:p>
          <a:endParaRPr lang="en-US"/>
        </a:p>
      </dgm:t>
    </dgm:pt>
    <dgm:pt modelId="{9E11C481-FA1C-429F-B907-89C3C5C6AA55}" type="parTrans" cxnId="{FE09A3AD-466F-47C7-8871-29D31B30D621}">
      <dgm:prSet/>
      <dgm:spPr/>
      <dgm:t>
        <a:bodyPr/>
        <a:lstStyle/>
        <a:p>
          <a:endParaRPr lang="en-US"/>
        </a:p>
      </dgm:t>
    </dgm:pt>
    <dgm:pt modelId="{57648297-5700-4F0E-8F65-FFF14E4DC777}">
      <dgm:prSet custT="1"/>
      <dgm:spPr/>
      <dgm:t>
        <a:bodyPr/>
        <a:lstStyle/>
        <a:p>
          <a:r>
            <a:rPr lang="en-US" sz="1600" dirty="0" smtClean="0"/>
            <a:t>Amphibious Assault </a:t>
          </a:r>
          <a:endParaRPr lang="en-US" sz="1700" dirty="0"/>
        </a:p>
      </dgm:t>
    </dgm:pt>
    <dgm:pt modelId="{6176C506-2696-4F4C-B0C7-07A61235918C}" type="parTrans" cxnId="{797E9C02-CCFC-4081-8ABF-EBE2AE9AB936}">
      <dgm:prSet/>
      <dgm:spPr/>
      <dgm:t>
        <a:bodyPr/>
        <a:lstStyle/>
        <a:p>
          <a:endParaRPr lang="en-US"/>
        </a:p>
      </dgm:t>
    </dgm:pt>
    <dgm:pt modelId="{AAA13BDA-203E-4D96-AD5B-F4968306EFAC}" type="sibTrans" cxnId="{797E9C02-CCFC-4081-8ABF-EBE2AE9AB936}">
      <dgm:prSet/>
      <dgm:spPr/>
      <dgm:t>
        <a:bodyPr/>
        <a:lstStyle/>
        <a:p>
          <a:endParaRPr lang="en-US"/>
        </a:p>
      </dgm:t>
    </dgm:pt>
    <dgm:pt modelId="{0E79789D-C484-4485-9E33-3186BA808BF1}">
      <dgm:prSet/>
      <dgm:spPr/>
      <dgm:t>
        <a:bodyPr/>
        <a:lstStyle/>
        <a:p>
          <a:r>
            <a:rPr lang="en-US" dirty="0" smtClean="0"/>
            <a:t>Force Readiness</a:t>
          </a:r>
          <a:endParaRPr lang="en-US" dirty="0"/>
        </a:p>
      </dgm:t>
    </dgm:pt>
    <dgm:pt modelId="{466E1965-E110-410B-A900-2317D19AF8A9}" type="parTrans" cxnId="{108BACB4-8C56-4EB5-AF5A-C7FDD64AE7F2}">
      <dgm:prSet/>
      <dgm:spPr/>
      <dgm:t>
        <a:bodyPr/>
        <a:lstStyle/>
        <a:p>
          <a:endParaRPr lang="en-US"/>
        </a:p>
      </dgm:t>
    </dgm:pt>
    <dgm:pt modelId="{CFF075B4-6B11-4876-8D4C-A53FC80A8282}" type="sibTrans" cxnId="{108BACB4-8C56-4EB5-AF5A-C7FDD64AE7F2}">
      <dgm:prSet/>
      <dgm:spPr/>
      <dgm:t>
        <a:bodyPr/>
        <a:lstStyle/>
        <a:p>
          <a:endParaRPr lang="en-US"/>
        </a:p>
      </dgm:t>
    </dgm:pt>
    <dgm:pt modelId="{287B23D4-DDFB-4D6C-AC28-054CE19ECE48}">
      <dgm:prSet/>
      <dgm:spPr/>
      <dgm:t>
        <a:bodyPr/>
        <a:lstStyle/>
        <a:p>
          <a:r>
            <a:rPr lang="en-US" dirty="0" smtClean="0"/>
            <a:t>Other Requirements</a:t>
          </a:r>
          <a:endParaRPr lang="en-US" dirty="0"/>
        </a:p>
      </dgm:t>
    </dgm:pt>
    <dgm:pt modelId="{99A75988-36BC-4FDD-A2E2-B825AAF981EF}" type="parTrans" cxnId="{9E643493-0600-4996-B822-119573C2F70D}">
      <dgm:prSet/>
      <dgm:spPr/>
      <dgm:t>
        <a:bodyPr/>
        <a:lstStyle/>
        <a:p>
          <a:endParaRPr lang="en-US"/>
        </a:p>
      </dgm:t>
    </dgm:pt>
    <dgm:pt modelId="{9A69FF0E-5B07-4D88-85A6-C7606BB51E1E}" type="sibTrans" cxnId="{9E643493-0600-4996-B822-119573C2F70D}">
      <dgm:prSet/>
      <dgm:spPr/>
      <dgm:t>
        <a:bodyPr/>
        <a:lstStyle/>
        <a:p>
          <a:endParaRPr lang="en-US"/>
        </a:p>
      </dgm:t>
    </dgm:pt>
    <dgm:pt modelId="{4BBA7826-186B-41E1-B4B9-887A56E00212}">
      <dgm:prSet/>
      <dgm:spPr/>
      <dgm:t>
        <a:bodyPr/>
        <a:lstStyle/>
        <a:p>
          <a:r>
            <a:rPr lang="en-US" dirty="0" smtClean="0"/>
            <a:t>Can Rehearsal Hurt or Help Execution?</a:t>
          </a:r>
          <a:endParaRPr lang="en-US" dirty="0"/>
        </a:p>
      </dgm:t>
    </dgm:pt>
    <dgm:pt modelId="{5DDCF3D1-3C18-4780-824C-37B1CF1D0ED9}" type="parTrans" cxnId="{C3B06A3D-3EFB-484E-BCA6-F802B6A3CF0F}">
      <dgm:prSet/>
      <dgm:spPr/>
      <dgm:t>
        <a:bodyPr/>
        <a:lstStyle/>
        <a:p>
          <a:endParaRPr lang="en-US"/>
        </a:p>
      </dgm:t>
    </dgm:pt>
    <dgm:pt modelId="{01011F7F-5F6D-4219-9002-4F8D38818B0A}" type="sibTrans" cxnId="{C3B06A3D-3EFB-484E-BCA6-F802B6A3CF0F}">
      <dgm:prSet/>
      <dgm:spPr/>
      <dgm:t>
        <a:bodyPr/>
        <a:lstStyle/>
        <a:p>
          <a:endParaRPr lang="en-US"/>
        </a:p>
      </dgm:t>
    </dgm:pt>
    <dgm:pt modelId="{6F566FED-4472-4700-B8CA-1CE9F51ABD7F}">
      <dgm:prSet/>
      <dgm:spPr/>
      <dgm:t>
        <a:bodyPr/>
        <a:lstStyle/>
        <a:p>
          <a:pPr rtl="0"/>
          <a:r>
            <a:rPr lang="en-US" dirty="0" smtClean="0">
              <a:solidFill>
                <a:schemeClr val="tx1"/>
              </a:solidFill>
            </a:rPr>
            <a:t>Special / unusual problems</a:t>
          </a:r>
          <a:endParaRPr lang="en-US" dirty="0">
            <a:solidFill>
              <a:schemeClr val="tx1"/>
            </a:solidFill>
          </a:endParaRPr>
        </a:p>
      </dgm:t>
    </dgm:pt>
    <dgm:pt modelId="{2E638627-34EB-4D0B-948F-0C7764AF4548}" type="parTrans" cxnId="{96728971-BBD9-4C7C-971D-4C841B512835}">
      <dgm:prSet/>
      <dgm:spPr/>
      <dgm:t>
        <a:bodyPr/>
        <a:lstStyle/>
        <a:p>
          <a:endParaRPr lang="en-US"/>
        </a:p>
      </dgm:t>
    </dgm:pt>
    <dgm:pt modelId="{48DC798B-8629-4519-B355-E4739D59F171}" type="sibTrans" cxnId="{96728971-BBD9-4C7C-971D-4C841B512835}">
      <dgm:prSet/>
      <dgm:spPr/>
      <dgm:t>
        <a:bodyPr/>
        <a:lstStyle/>
        <a:p>
          <a:endParaRPr lang="en-US"/>
        </a:p>
      </dgm:t>
    </dgm:pt>
    <dgm:pt modelId="{E0BD6133-645D-4633-A6D7-F2EDE34B38B3}">
      <dgm:prSet/>
      <dgm:spPr/>
      <dgm:t>
        <a:bodyPr/>
        <a:lstStyle/>
        <a:p>
          <a:r>
            <a:rPr lang="en-US" dirty="0" smtClean="0"/>
            <a:t>Difficult Terrain</a:t>
          </a:r>
          <a:endParaRPr lang="en-US" dirty="0"/>
        </a:p>
      </dgm:t>
    </dgm:pt>
    <dgm:pt modelId="{0F9F1A5B-8866-4433-9019-37F1E6E6273E}" type="parTrans" cxnId="{074FE544-98E0-4802-9DA7-80DABF39ED7E}">
      <dgm:prSet/>
      <dgm:spPr/>
      <dgm:t>
        <a:bodyPr/>
        <a:lstStyle/>
        <a:p>
          <a:endParaRPr lang="en-US"/>
        </a:p>
      </dgm:t>
    </dgm:pt>
    <dgm:pt modelId="{7EEA23F0-2305-4570-8E57-B8F2995E802F}" type="sibTrans" cxnId="{074FE544-98E0-4802-9DA7-80DABF39ED7E}">
      <dgm:prSet/>
      <dgm:spPr/>
      <dgm:t>
        <a:bodyPr/>
        <a:lstStyle/>
        <a:p>
          <a:endParaRPr lang="en-US"/>
        </a:p>
      </dgm:t>
    </dgm:pt>
    <dgm:pt modelId="{F8EDC241-E6F9-46BC-B86E-6740AAF39BE2}">
      <dgm:prSet/>
      <dgm:spPr/>
      <dgm:t>
        <a:bodyPr/>
        <a:lstStyle/>
        <a:p>
          <a:r>
            <a:rPr lang="en-US" dirty="0" smtClean="0"/>
            <a:t>Integration of Coalition Partners</a:t>
          </a:r>
          <a:endParaRPr lang="en-US" dirty="0"/>
        </a:p>
      </dgm:t>
    </dgm:pt>
    <dgm:pt modelId="{7C2F203C-82F0-4893-A6E6-3A239B61897A}" type="parTrans" cxnId="{CFC7F1EF-F069-416A-AC32-3F95503B1C18}">
      <dgm:prSet/>
      <dgm:spPr/>
      <dgm:t>
        <a:bodyPr/>
        <a:lstStyle/>
        <a:p>
          <a:endParaRPr lang="en-US"/>
        </a:p>
      </dgm:t>
    </dgm:pt>
    <dgm:pt modelId="{9E690413-7C43-4792-B702-D3F515FC392C}" type="sibTrans" cxnId="{CFC7F1EF-F069-416A-AC32-3F95503B1C18}">
      <dgm:prSet/>
      <dgm:spPr/>
      <dgm:t>
        <a:bodyPr/>
        <a:lstStyle/>
        <a:p>
          <a:endParaRPr lang="en-US"/>
        </a:p>
      </dgm:t>
    </dgm:pt>
    <dgm:pt modelId="{591910AB-A632-45F1-8446-5BD55A1EB9E0}" type="pres">
      <dgm:prSet presAssocID="{FF5A72F4-5A93-4385-9969-57AD762A5729}" presName="Name0" presStyleCnt="0">
        <dgm:presLayoutVars>
          <dgm:dir/>
          <dgm:animLvl val="lvl"/>
          <dgm:resizeHandles val="exact"/>
        </dgm:presLayoutVars>
      </dgm:prSet>
      <dgm:spPr/>
      <dgm:t>
        <a:bodyPr/>
        <a:lstStyle/>
        <a:p>
          <a:endParaRPr lang="en-US"/>
        </a:p>
      </dgm:t>
    </dgm:pt>
    <dgm:pt modelId="{B4D65BB9-8B4D-49AF-83D5-C24D40B6F3DD}" type="pres">
      <dgm:prSet presAssocID="{430616CC-9A40-48F4-84A7-F9A7893D46E4}" presName="composite" presStyleCnt="0"/>
      <dgm:spPr/>
      <dgm:t>
        <a:bodyPr/>
        <a:lstStyle/>
        <a:p>
          <a:endParaRPr lang="en-US"/>
        </a:p>
      </dgm:t>
    </dgm:pt>
    <dgm:pt modelId="{0B2A9CDC-0019-45A4-BE01-F0FC178925C8}" type="pres">
      <dgm:prSet presAssocID="{430616CC-9A40-48F4-84A7-F9A7893D46E4}" presName="parTx" presStyleLbl="alignNode1" presStyleIdx="0" presStyleCnt="4">
        <dgm:presLayoutVars>
          <dgm:chMax val="0"/>
          <dgm:chPref val="0"/>
          <dgm:bulletEnabled val="1"/>
        </dgm:presLayoutVars>
      </dgm:prSet>
      <dgm:spPr/>
      <dgm:t>
        <a:bodyPr/>
        <a:lstStyle/>
        <a:p>
          <a:endParaRPr lang="en-US"/>
        </a:p>
      </dgm:t>
    </dgm:pt>
    <dgm:pt modelId="{0CF9BD16-D4B3-4023-966C-B61D34FBDE31}" type="pres">
      <dgm:prSet presAssocID="{430616CC-9A40-48F4-84A7-F9A7893D46E4}" presName="desTx" presStyleLbl="alignAccFollowNode1" presStyleIdx="0" presStyleCnt="4">
        <dgm:presLayoutVars>
          <dgm:bulletEnabled val="1"/>
        </dgm:presLayoutVars>
      </dgm:prSet>
      <dgm:spPr/>
      <dgm:t>
        <a:bodyPr/>
        <a:lstStyle/>
        <a:p>
          <a:endParaRPr lang="en-US"/>
        </a:p>
      </dgm:t>
    </dgm:pt>
    <dgm:pt modelId="{C3A638B4-D0FB-4BE3-A907-F67E20B59D5E}" type="pres">
      <dgm:prSet presAssocID="{9925E2C1-8366-4DC6-9494-89471BBC817A}" presName="space" presStyleCnt="0"/>
      <dgm:spPr/>
      <dgm:t>
        <a:bodyPr/>
        <a:lstStyle/>
        <a:p>
          <a:endParaRPr lang="en-US"/>
        </a:p>
      </dgm:t>
    </dgm:pt>
    <dgm:pt modelId="{268E9F1B-7E3B-4083-AEFE-7F1F2ECD734D}" type="pres">
      <dgm:prSet presAssocID="{9B9C204F-4A9B-4134-843E-3D70E8DF1AD9}" presName="composite" presStyleCnt="0"/>
      <dgm:spPr/>
      <dgm:t>
        <a:bodyPr/>
        <a:lstStyle/>
        <a:p>
          <a:endParaRPr lang="en-US"/>
        </a:p>
      </dgm:t>
    </dgm:pt>
    <dgm:pt modelId="{43EBC5D7-B621-4711-B97F-965858F1AA27}" type="pres">
      <dgm:prSet presAssocID="{9B9C204F-4A9B-4134-843E-3D70E8DF1AD9}" presName="parTx" presStyleLbl="alignNode1" presStyleIdx="1" presStyleCnt="4">
        <dgm:presLayoutVars>
          <dgm:chMax val="0"/>
          <dgm:chPref val="0"/>
          <dgm:bulletEnabled val="1"/>
        </dgm:presLayoutVars>
      </dgm:prSet>
      <dgm:spPr/>
      <dgm:t>
        <a:bodyPr/>
        <a:lstStyle/>
        <a:p>
          <a:endParaRPr lang="en-US"/>
        </a:p>
      </dgm:t>
    </dgm:pt>
    <dgm:pt modelId="{C24D1951-F067-4C40-A886-1B81F53EB160}" type="pres">
      <dgm:prSet presAssocID="{9B9C204F-4A9B-4134-843E-3D70E8DF1AD9}" presName="desTx" presStyleLbl="alignAccFollowNode1" presStyleIdx="1" presStyleCnt="4">
        <dgm:presLayoutVars>
          <dgm:bulletEnabled val="1"/>
        </dgm:presLayoutVars>
      </dgm:prSet>
      <dgm:spPr/>
      <dgm:t>
        <a:bodyPr/>
        <a:lstStyle/>
        <a:p>
          <a:endParaRPr lang="en-US"/>
        </a:p>
      </dgm:t>
    </dgm:pt>
    <dgm:pt modelId="{DA92B6BC-DEDF-4A1E-9CDA-FD829A0F4C8B}" type="pres">
      <dgm:prSet presAssocID="{4AB09B36-DA43-47B8-85FF-9A8228C8B4AF}" presName="space" presStyleCnt="0"/>
      <dgm:spPr/>
      <dgm:t>
        <a:bodyPr/>
        <a:lstStyle/>
        <a:p>
          <a:endParaRPr lang="en-US"/>
        </a:p>
      </dgm:t>
    </dgm:pt>
    <dgm:pt modelId="{302D52AE-280C-4366-A407-15D2E0DF4AAF}" type="pres">
      <dgm:prSet presAssocID="{9003BB94-CA6F-4B84-85A6-3D16A573A31A}" presName="composite" presStyleCnt="0"/>
      <dgm:spPr/>
      <dgm:t>
        <a:bodyPr/>
        <a:lstStyle/>
        <a:p>
          <a:endParaRPr lang="en-US"/>
        </a:p>
      </dgm:t>
    </dgm:pt>
    <dgm:pt modelId="{5D5754E4-F5FF-4341-812F-2B4EF86BC151}" type="pres">
      <dgm:prSet presAssocID="{9003BB94-CA6F-4B84-85A6-3D16A573A31A}" presName="parTx" presStyleLbl="alignNode1" presStyleIdx="2" presStyleCnt="4">
        <dgm:presLayoutVars>
          <dgm:chMax val="0"/>
          <dgm:chPref val="0"/>
          <dgm:bulletEnabled val="1"/>
        </dgm:presLayoutVars>
      </dgm:prSet>
      <dgm:spPr/>
      <dgm:t>
        <a:bodyPr/>
        <a:lstStyle/>
        <a:p>
          <a:endParaRPr lang="en-US"/>
        </a:p>
      </dgm:t>
    </dgm:pt>
    <dgm:pt modelId="{0DE603AF-8899-4B9D-A40A-ACD16C4521FC}" type="pres">
      <dgm:prSet presAssocID="{9003BB94-CA6F-4B84-85A6-3D16A573A31A}" presName="desTx" presStyleLbl="alignAccFollowNode1" presStyleIdx="2" presStyleCnt="4">
        <dgm:presLayoutVars>
          <dgm:bulletEnabled val="1"/>
        </dgm:presLayoutVars>
      </dgm:prSet>
      <dgm:spPr/>
      <dgm:t>
        <a:bodyPr/>
        <a:lstStyle/>
        <a:p>
          <a:endParaRPr lang="en-US"/>
        </a:p>
      </dgm:t>
    </dgm:pt>
    <dgm:pt modelId="{3D494CB4-62E8-4D1D-A030-D2FAFFEB66A6}" type="pres">
      <dgm:prSet presAssocID="{6A892EA9-6750-4510-845F-B5532A938E7A}" presName="space" presStyleCnt="0"/>
      <dgm:spPr/>
      <dgm:t>
        <a:bodyPr/>
        <a:lstStyle/>
        <a:p>
          <a:endParaRPr lang="en-US"/>
        </a:p>
      </dgm:t>
    </dgm:pt>
    <dgm:pt modelId="{7579750F-3704-4578-BE3C-FDF64CED31DA}" type="pres">
      <dgm:prSet presAssocID="{6F566FED-4472-4700-B8CA-1CE9F51ABD7F}" presName="composite" presStyleCnt="0"/>
      <dgm:spPr/>
      <dgm:t>
        <a:bodyPr/>
        <a:lstStyle/>
        <a:p>
          <a:endParaRPr lang="en-US"/>
        </a:p>
      </dgm:t>
    </dgm:pt>
    <dgm:pt modelId="{4534CD0E-108F-4AF8-BE81-7789E58CB012}" type="pres">
      <dgm:prSet presAssocID="{6F566FED-4472-4700-B8CA-1CE9F51ABD7F}" presName="parTx" presStyleLbl="alignNode1" presStyleIdx="3" presStyleCnt="4">
        <dgm:presLayoutVars>
          <dgm:chMax val="0"/>
          <dgm:chPref val="0"/>
          <dgm:bulletEnabled val="1"/>
        </dgm:presLayoutVars>
      </dgm:prSet>
      <dgm:spPr/>
      <dgm:t>
        <a:bodyPr/>
        <a:lstStyle/>
        <a:p>
          <a:endParaRPr lang="en-US"/>
        </a:p>
      </dgm:t>
    </dgm:pt>
    <dgm:pt modelId="{E03EB668-D068-4DD4-8104-08BFC4FDBDB6}" type="pres">
      <dgm:prSet presAssocID="{6F566FED-4472-4700-B8CA-1CE9F51ABD7F}" presName="desTx" presStyleLbl="alignAccFollowNode1" presStyleIdx="3" presStyleCnt="4">
        <dgm:presLayoutVars>
          <dgm:bulletEnabled val="1"/>
        </dgm:presLayoutVars>
      </dgm:prSet>
      <dgm:spPr/>
      <dgm:t>
        <a:bodyPr/>
        <a:lstStyle/>
        <a:p>
          <a:endParaRPr lang="en-US"/>
        </a:p>
      </dgm:t>
    </dgm:pt>
  </dgm:ptLst>
  <dgm:cxnLst>
    <dgm:cxn modelId="{D9E51B49-EAD2-4E5D-928C-0CDFB72DB11B}" type="presOf" srcId="{287B23D4-DDFB-4D6C-AC28-054CE19ECE48}" destId="{C24D1951-F067-4C40-A886-1B81F53EB160}" srcOrd="0" destOrd="1" presId="urn:microsoft.com/office/officeart/2005/8/layout/hList1"/>
    <dgm:cxn modelId="{4C0F97A5-7D55-4409-8FAA-558CD4769445}" type="presOf" srcId="{9B9C204F-4A9B-4134-843E-3D70E8DF1AD9}" destId="{43EBC5D7-B621-4711-B97F-965858F1AA27}" srcOrd="0" destOrd="0" presId="urn:microsoft.com/office/officeart/2005/8/layout/hList1"/>
    <dgm:cxn modelId="{401FD7F3-5FB3-4925-AB01-E8E4DCA8CEE2}" type="presOf" srcId="{FF5A72F4-5A93-4385-9969-57AD762A5729}" destId="{591910AB-A632-45F1-8446-5BD55A1EB9E0}" srcOrd="0" destOrd="0" presId="urn:microsoft.com/office/officeart/2005/8/layout/hList1"/>
    <dgm:cxn modelId="{F05D4C03-2313-407F-AB94-6C1111ADF28C}" srcId="{FF5A72F4-5A93-4385-9969-57AD762A5729}" destId="{430616CC-9A40-48F4-84A7-F9A7893D46E4}" srcOrd="0" destOrd="0" parTransId="{877DD5BF-2805-464F-8C97-B7E4F71B8B76}" sibTransId="{9925E2C1-8366-4DC6-9494-89471BBC817A}"/>
    <dgm:cxn modelId="{8584BEA9-EF2E-4988-AC58-C935A48E930E}" type="presOf" srcId="{E0BD6133-645D-4633-A6D7-F2EDE34B38B3}" destId="{E03EB668-D068-4DD4-8104-08BFC4FDBDB6}" srcOrd="0" destOrd="0" presId="urn:microsoft.com/office/officeart/2005/8/layout/hList1"/>
    <dgm:cxn modelId="{C299A177-BFB5-460F-91DB-1A1C495E6C35}" srcId="{FF5A72F4-5A93-4385-9969-57AD762A5729}" destId="{9B9C204F-4A9B-4134-843E-3D70E8DF1AD9}" srcOrd="1" destOrd="0" parTransId="{E87B2AE7-0CFE-4B2A-8AAC-227F371E4BB2}" sibTransId="{4AB09B36-DA43-47B8-85FF-9A8228C8B4AF}"/>
    <dgm:cxn modelId="{39EBB0A5-2EB8-4166-B2AC-D4151064E987}" type="presOf" srcId="{430616CC-9A40-48F4-84A7-F9A7893D46E4}" destId="{0B2A9CDC-0019-45A4-BE01-F0FC178925C8}" srcOrd="0" destOrd="0" presId="urn:microsoft.com/office/officeart/2005/8/layout/hList1"/>
    <dgm:cxn modelId="{CFC7F1EF-F069-416A-AC32-3F95503B1C18}" srcId="{6F566FED-4472-4700-B8CA-1CE9F51ABD7F}" destId="{F8EDC241-E6F9-46BC-B86E-6740AAF39BE2}" srcOrd="1" destOrd="0" parTransId="{7C2F203C-82F0-4893-A6E6-3A239B61897A}" sibTransId="{9E690413-7C43-4792-B702-D3F515FC392C}"/>
    <dgm:cxn modelId="{90EE9EAD-6F6A-4485-82E1-6535F8D3992A}" type="presOf" srcId="{57648297-5700-4F0E-8F65-FFF14E4DC777}" destId="{0CF9BD16-D4B3-4023-966C-B61D34FBDE31}" srcOrd="0" destOrd="0" presId="urn:microsoft.com/office/officeart/2005/8/layout/hList1"/>
    <dgm:cxn modelId="{9E643493-0600-4996-B822-119573C2F70D}" srcId="{9B9C204F-4A9B-4134-843E-3D70E8DF1AD9}" destId="{287B23D4-DDFB-4D6C-AC28-054CE19ECE48}" srcOrd="1" destOrd="0" parTransId="{99A75988-36BC-4FDD-A2E2-B825AAF981EF}" sibTransId="{9A69FF0E-5B07-4D88-85A6-C7606BB51E1E}"/>
    <dgm:cxn modelId="{108BACB4-8C56-4EB5-AF5A-C7FDD64AE7F2}" srcId="{9B9C204F-4A9B-4134-843E-3D70E8DF1AD9}" destId="{0E79789D-C484-4485-9E33-3186BA808BF1}" srcOrd="0" destOrd="0" parTransId="{466E1965-E110-410B-A900-2317D19AF8A9}" sibTransId="{CFF075B4-6B11-4876-8D4C-A53FC80A8282}"/>
    <dgm:cxn modelId="{FE09A3AD-466F-47C7-8871-29D31B30D621}" srcId="{FF5A72F4-5A93-4385-9969-57AD762A5729}" destId="{9003BB94-CA6F-4B84-85A6-3D16A573A31A}" srcOrd="2" destOrd="0" parTransId="{9E11C481-FA1C-429F-B907-89C3C5C6AA55}" sibTransId="{6A892EA9-6750-4510-845F-B5532A938E7A}"/>
    <dgm:cxn modelId="{1D7F4786-ABB7-4189-B190-3261287880F0}" type="presOf" srcId="{F8EDC241-E6F9-46BC-B86E-6740AAF39BE2}" destId="{E03EB668-D068-4DD4-8104-08BFC4FDBDB6}" srcOrd="0" destOrd="1" presId="urn:microsoft.com/office/officeart/2005/8/layout/hList1"/>
    <dgm:cxn modelId="{6BEFE2F2-532D-45B9-AA79-42A7076A62B1}" type="presOf" srcId="{0E79789D-C484-4485-9E33-3186BA808BF1}" destId="{C24D1951-F067-4C40-A886-1B81F53EB160}" srcOrd="0" destOrd="0" presId="urn:microsoft.com/office/officeart/2005/8/layout/hList1"/>
    <dgm:cxn modelId="{797E9C02-CCFC-4081-8ABF-EBE2AE9AB936}" srcId="{430616CC-9A40-48F4-84A7-F9A7893D46E4}" destId="{57648297-5700-4F0E-8F65-FFF14E4DC777}" srcOrd="0" destOrd="0" parTransId="{6176C506-2696-4F4C-B0C7-07A61235918C}" sibTransId="{AAA13BDA-203E-4D96-AD5B-F4968306EFAC}"/>
    <dgm:cxn modelId="{074FE544-98E0-4802-9DA7-80DABF39ED7E}" srcId="{6F566FED-4472-4700-B8CA-1CE9F51ABD7F}" destId="{E0BD6133-645D-4633-A6D7-F2EDE34B38B3}" srcOrd="0" destOrd="0" parTransId="{0F9F1A5B-8866-4433-9019-37F1E6E6273E}" sibTransId="{7EEA23F0-2305-4570-8E57-B8F2995E802F}"/>
    <dgm:cxn modelId="{96728971-BBD9-4C7C-971D-4C841B512835}" srcId="{FF5A72F4-5A93-4385-9969-57AD762A5729}" destId="{6F566FED-4472-4700-B8CA-1CE9F51ABD7F}" srcOrd="3" destOrd="0" parTransId="{2E638627-34EB-4D0B-948F-0C7764AF4548}" sibTransId="{48DC798B-8629-4519-B355-E4739D59F171}"/>
    <dgm:cxn modelId="{0F407292-F5F4-42DB-82B7-9DFA7A2F6651}" type="presOf" srcId="{9003BB94-CA6F-4B84-85A6-3D16A573A31A}" destId="{5D5754E4-F5FF-4341-812F-2B4EF86BC151}" srcOrd="0" destOrd="0" presId="urn:microsoft.com/office/officeart/2005/8/layout/hList1"/>
    <dgm:cxn modelId="{0363E76F-40ED-4E07-AC2C-672042B3984A}" type="presOf" srcId="{4BBA7826-186B-41E1-B4B9-887A56E00212}" destId="{0DE603AF-8899-4B9D-A40A-ACD16C4521FC}" srcOrd="0" destOrd="0" presId="urn:microsoft.com/office/officeart/2005/8/layout/hList1"/>
    <dgm:cxn modelId="{1AAF685D-C782-4B73-BA57-87A3F1E35901}" type="presOf" srcId="{6F566FED-4472-4700-B8CA-1CE9F51ABD7F}" destId="{4534CD0E-108F-4AF8-BE81-7789E58CB012}" srcOrd="0" destOrd="0" presId="urn:microsoft.com/office/officeart/2005/8/layout/hList1"/>
    <dgm:cxn modelId="{C3B06A3D-3EFB-484E-BCA6-F802B6A3CF0F}" srcId="{9003BB94-CA6F-4B84-85A6-3D16A573A31A}" destId="{4BBA7826-186B-41E1-B4B9-887A56E00212}" srcOrd="0" destOrd="0" parTransId="{5DDCF3D1-3C18-4780-824C-37B1CF1D0ED9}" sibTransId="{01011F7F-5F6D-4219-9002-4F8D38818B0A}"/>
    <dgm:cxn modelId="{A98F5A30-C6E1-4528-AFA8-EDF237110BE0}" type="presParOf" srcId="{591910AB-A632-45F1-8446-5BD55A1EB9E0}" destId="{B4D65BB9-8B4D-49AF-83D5-C24D40B6F3DD}" srcOrd="0" destOrd="0" presId="urn:microsoft.com/office/officeart/2005/8/layout/hList1"/>
    <dgm:cxn modelId="{48A86EFC-D2EC-4C0D-A321-8E5AA79F29B3}" type="presParOf" srcId="{B4D65BB9-8B4D-49AF-83D5-C24D40B6F3DD}" destId="{0B2A9CDC-0019-45A4-BE01-F0FC178925C8}" srcOrd="0" destOrd="0" presId="urn:microsoft.com/office/officeart/2005/8/layout/hList1"/>
    <dgm:cxn modelId="{27315C62-6437-4254-ACB4-D09BA883A348}" type="presParOf" srcId="{B4D65BB9-8B4D-49AF-83D5-C24D40B6F3DD}" destId="{0CF9BD16-D4B3-4023-966C-B61D34FBDE31}" srcOrd="1" destOrd="0" presId="urn:microsoft.com/office/officeart/2005/8/layout/hList1"/>
    <dgm:cxn modelId="{BF227478-D24C-4492-90B7-B57E71095834}" type="presParOf" srcId="{591910AB-A632-45F1-8446-5BD55A1EB9E0}" destId="{C3A638B4-D0FB-4BE3-A907-F67E20B59D5E}" srcOrd="1" destOrd="0" presId="urn:microsoft.com/office/officeart/2005/8/layout/hList1"/>
    <dgm:cxn modelId="{165498D0-E625-4849-8B9F-580B1F9D3598}" type="presParOf" srcId="{591910AB-A632-45F1-8446-5BD55A1EB9E0}" destId="{268E9F1B-7E3B-4083-AEFE-7F1F2ECD734D}" srcOrd="2" destOrd="0" presId="urn:microsoft.com/office/officeart/2005/8/layout/hList1"/>
    <dgm:cxn modelId="{B8F065F4-0C58-44C8-B969-6B4610684AAA}" type="presParOf" srcId="{268E9F1B-7E3B-4083-AEFE-7F1F2ECD734D}" destId="{43EBC5D7-B621-4711-B97F-965858F1AA27}" srcOrd="0" destOrd="0" presId="urn:microsoft.com/office/officeart/2005/8/layout/hList1"/>
    <dgm:cxn modelId="{1E3D2784-2807-4C1C-B11C-267C368C4DDC}" type="presParOf" srcId="{268E9F1B-7E3B-4083-AEFE-7F1F2ECD734D}" destId="{C24D1951-F067-4C40-A886-1B81F53EB160}" srcOrd="1" destOrd="0" presId="urn:microsoft.com/office/officeart/2005/8/layout/hList1"/>
    <dgm:cxn modelId="{0BD2EEF5-AFA4-4F5F-9471-217E977B458E}" type="presParOf" srcId="{591910AB-A632-45F1-8446-5BD55A1EB9E0}" destId="{DA92B6BC-DEDF-4A1E-9CDA-FD829A0F4C8B}" srcOrd="3" destOrd="0" presId="urn:microsoft.com/office/officeart/2005/8/layout/hList1"/>
    <dgm:cxn modelId="{11E47B14-03F9-4AFB-8FD1-10F7CF5B623B}" type="presParOf" srcId="{591910AB-A632-45F1-8446-5BD55A1EB9E0}" destId="{302D52AE-280C-4366-A407-15D2E0DF4AAF}" srcOrd="4" destOrd="0" presId="urn:microsoft.com/office/officeart/2005/8/layout/hList1"/>
    <dgm:cxn modelId="{30F1120A-351C-4206-8EA7-26CA04F862D1}" type="presParOf" srcId="{302D52AE-280C-4366-A407-15D2E0DF4AAF}" destId="{5D5754E4-F5FF-4341-812F-2B4EF86BC151}" srcOrd="0" destOrd="0" presId="urn:microsoft.com/office/officeart/2005/8/layout/hList1"/>
    <dgm:cxn modelId="{053DE577-6783-4D13-ACCD-35BF20E1219E}" type="presParOf" srcId="{302D52AE-280C-4366-A407-15D2E0DF4AAF}" destId="{0DE603AF-8899-4B9D-A40A-ACD16C4521FC}" srcOrd="1" destOrd="0" presId="urn:microsoft.com/office/officeart/2005/8/layout/hList1"/>
    <dgm:cxn modelId="{194287FE-5770-460C-AA21-F88571C8240B}" type="presParOf" srcId="{591910AB-A632-45F1-8446-5BD55A1EB9E0}" destId="{3D494CB4-62E8-4D1D-A030-D2FAFFEB66A6}" srcOrd="5" destOrd="0" presId="urn:microsoft.com/office/officeart/2005/8/layout/hList1"/>
    <dgm:cxn modelId="{0D229A40-8F38-48B9-9A25-20BAA09A34A0}" type="presParOf" srcId="{591910AB-A632-45F1-8446-5BD55A1EB9E0}" destId="{7579750F-3704-4578-BE3C-FDF64CED31DA}" srcOrd="6" destOrd="0" presId="urn:microsoft.com/office/officeart/2005/8/layout/hList1"/>
    <dgm:cxn modelId="{C29B4A26-7329-4B3B-8C41-6AF4109E8E47}" type="presParOf" srcId="{7579750F-3704-4578-BE3C-FDF64CED31DA}" destId="{4534CD0E-108F-4AF8-BE81-7789E58CB012}" srcOrd="0" destOrd="0" presId="urn:microsoft.com/office/officeart/2005/8/layout/hList1"/>
    <dgm:cxn modelId="{03C70961-9AAC-46CE-A9D5-97701F67F5A4}" type="presParOf" srcId="{7579750F-3704-4578-BE3C-FDF64CED31DA}" destId="{E03EB668-D068-4DD4-8104-08BFC4FDBDB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purl.oclc.org/ooxml/drawingml/diagram" xmlns:a="http://purl.oclc.org/ooxml/drawingml/main">
  <dgm:ptLst>
    <dgm:pt modelId="{FF5A72F4-5A93-4385-9969-57AD762A5729}" type="doc">
      <dgm:prSet loTypeId="urn:microsoft.com/office/officeart/2005/8/layout/hList1" loCatId="list" qsTypeId="urn:microsoft.com/office/officeart/2005/8/quickstyle/3d4" qsCatId="3D" csTypeId="urn:microsoft.com/office/officeart/2005/8/colors/accent1_2" csCatId="accent1" phldr="1"/>
      <dgm:spPr/>
      <dgm:t>
        <a:bodyPr/>
        <a:lstStyle/>
        <a:p>
          <a:endParaRPr lang="en-US"/>
        </a:p>
      </dgm:t>
    </dgm:pt>
    <dgm:pt modelId="{9B9C204F-4A9B-4134-843E-3D70E8DF1AD9}">
      <dgm:prSet/>
      <dgm:spPr/>
      <dgm:t>
        <a:bodyPr/>
        <a:lstStyle/>
        <a:p>
          <a:pPr rtl="0"/>
          <a:r>
            <a:rPr lang="en-US" dirty="0" smtClean="0">
              <a:solidFill>
                <a:schemeClr val="tx1"/>
              </a:solidFill>
            </a:rPr>
            <a:t>Suitability of Rehearsal Area</a:t>
          </a:r>
          <a:endParaRPr lang="en-US" dirty="0">
            <a:solidFill>
              <a:schemeClr val="tx1"/>
            </a:solidFill>
          </a:endParaRPr>
        </a:p>
      </dgm:t>
    </dgm:pt>
    <dgm:pt modelId="{E87B2AE7-0CFE-4B2A-8AAC-227F371E4BB2}" type="parTrans" cxnId="{C299A177-BFB5-460F-91DB-1A1C495E6C35}">
      <dgm:prSet/>
      <dgm:spPr/>
      <dgm:t>
        <a:bodyPr/>
        <a:lstStyle/>
        <a:p>
          <a:endParaRPr lang="en-US"/>
        </a:p>
      </dgm:t>
    </dgm:pt>
    <dgm:pt modelId="{4AB09B36-DA43-47B8-85FF-9A8228C8B4AF}" type="sibTrans" cxnId="{C299A177-BFB5-460F-91DB-1A1C495E6C35}">
      <dgm:prSet/>
      <dgm:spPr/>
      <dgm:t>
        <a:bodyPr/>
        <a:lstStyle/>
        <a:p>
          <a:endParaRPr lang="en-US"/>
        </a:p>
      </dgm:t>
    </dgm:pt>
    <dgm:pt modelId="{430616CC-9A40-48F4-84A7-F9A7893D46E4}">
      <dgm:prSet/>
      <dgm:spPr/>
      <dgm:t>
        <a:bodyPr/>
        <a:lstStyle/>
        <a:p>
          <a:pPr rtl="0"/>
          <a:r>
            <a:rPr lang="en-US" dirty="0" smtClean="0">
              <a:solidFill>
                <a:schemeClr val="tx1"/>
              </a:solidFill>
            </a:rPr>
            <a:t>Time Available</a:t>
          </a:r>
          <a:endParaRPr lang="en-US" dirty="0">
            <a:solidFill>
              <a:schemeClr val="tx1"/>
            </a:solidFill>
          </a:endParaRPr>
        </a:p>
      </dgm:t>
    </dgm:pt>
    <dgm:pt modelId="{9925E2C1-8366-4DC6-9494-89471BBC817A}" type="sibTrans" cxnId="{F05D4C03-2313-407F-AB94-6C1111ADF28C}">
      <dgm:prSet/>
      <dgm:spPr/>
      <dgm:t>
        <a:bodyPr/>
        <a:lstStyle/>
        <a:p>
          <a:endParaRPr lang="en-US"/>
        </a:p>
      </dgm:t>
    </dgm:pt>
    <dgm:pt modelId="{877DD5BF-2805-464F-8C97-B7E4F71B8B76}" type="parTrans" cxnId="{F05D4C03-2313-407F-AB94-6C1111ADF28C}">
      <dgm:prSet/>
      <dgm:spPr/>
      <dgm:t>
        <a:bodyPr/>
        <a:lstStyle/>
        <a:p>
          <a:endParaRPr lang="en-US"/>
        </a:p>
      </dgm:t>
    </dgm:pt>
    <dgm:pt modelId="{64C579F7-F263-4ACB-96F3-85BDDB0F30D8}">
      <dgm:prSet/>
      <dgm:spPr/>
      <dgm:t>
        <a:bodyPr/>
        <a:lstStyle/>
        <a:p>
          <a:r>
            <a:rPr lang="en-US" dirty="0" smtClean="0"/>
            <a:t>Crisis Action</a:t>
          </a:r>
          <a:endParaRPr lang="en-US" dirty="0"/>
        </a:p>
      </dgm:t>
    </dgm:pt>
    <dgm:pt modelId="{0DA84192-29F7-45C7-9CEE-B655B14BDF04}" type="parTrans" cxnId="{3F4A63E1-2B5B-4281-9338-F0C52DED6751}">
      <dgm:prSet/>
      <dgm:spPr/>
      <dgm:t>
        <a:bodyPr/>
        <a:lstStyle/>
        <a:p>
          <a:endParaRPr lang="en-US"/>
        </a:p>
      </dgm:t>
    </dgm:pt>
    <dgm:pt modelId="{C5361B17-29E3-4794-81E6-7D35A5AFC6B2}" type="sibTrans" cxnId="{3F4A63E1-2B5B-4281-9338-F0C52DED6751}">
      <dgm:prSet/>
      <dgm:spPr/>
      <dgm:t>
        <a:bodyPr/>
        <a:lstStyle/>
        <a:p>
          <a:endParaRPr lang="en-US"/>
        </a:p>
      </dgm:t>
    </dgm:pt>
    <dgm:pt modelId="{7ADC6E82-6F59-41BC-8E29-A09AA1C23566}">
      <dgm:prSet/>
      <dgm:spPr/>
      <dgm:t>
        <a:bodyPr/>
        <a:lstStyle/>
        <a:p>
          <a:r>
            <a:rPr lang="en-US" dirty="0" smtClean="0"/>
            <a:t>Is a beach necessary?</a:t>
          </a:r>
          <a:endParaRPr lang="en-US" dirty="0"/>
        </a:p>
      </dgm:t>
    </dgm:pt>
    <dgm:pt modelId="{9FE6F52E-E955-4F82-A164-69A39673F8F4}" type="parTrans" cxnId="{CB64CC72-97A4-4030-87D0-41B5D0087A68}">
      <dgm:prSet/>
      <dgm:spPr/>
      <dgm:t>
        <a:bodyPr/>
        <a:lstStyle/>
        <a:p>
          <a:endParaRPr lang="en-US"/>
        </a:p>
      </dgm:t>
    </dgm:pt>
    <dgm:pt modelId="{7A809263-FFA6-4094-9229-3B2E52AD67CF}" type="sibTrans" cxnId="{CB64CC72-97A4-4030-87D0-41B5D0087A68}">
      <dgm:prSet/>
      <dgm:spPr/>
      <dgm:t>
        <a:bodyPr/>
        <a:lstStyle/>
        <a:p>
          <a:endParaRPr lang="en-US"/>
        </a:p>
      </dgm:t>
    </dgm:pt>
    <dgm:pt modelId="{E8218D89-60D8-440A-AD67-82AA489A41C4}">
      <dgm:prSet/>
      <dgm:spPr/>
      <dgm:t>
        <a:bodyPr/>
        <a:lstStyle/>
        <a:p>
          <a:r>
            <a:rPr lang="en-US" dirty="0" smtClean="0"/>
            <a:t>Deliberate</a:t>
          </a:r>
          <a:endParaRPr lang="en-US" dirty="0"/>
        </a:p>
      </dgm:t>
    </dgm:pt>
    <dgm:pt modelId="{0A6A884D-2590-4FBE-BF0E-E83E2B1EB8E5}" type="parTrans" cxnId="{491275CB-1E39-45E6-9796-3ACDBB6E61A3}">
      <dgm:prSet/>
      <dgm:spPr/>
      <dgm:t>
        <a:bodyPr/>
        <a:lstStyle/>
        <a:p>
          <a:endParaRPr lang="en-US"/>
        </a:p>
      </dgm:t>
    </dgm:pt>
    <dgm:pt modelId="{CB3D1156-01AA-40ED-8A4F-9B0E54563651}" type="sibTrans" cxnId="{491275CB-1E39-45E6-9796-3ACDBB6E61A3}">
      <dgm:prSet/>
      <dgm:spPr/>
      <dgm:t>
        <a:bodyPr/>
        <a:lstStyle/>
        <a:p>
          <a:endParaRPr lang="en-US"/>
        </a:p>
      </dgm:t>
    </dgm:pt>
    <dgm:pt modelId="{E8E1DDA8-5611-4941-9558-BC232984808B}">
      <dgm:prSet/>
      <dgm:spPr/>
      <dgm:t>
        <a:bodyPr/>
        <a:lstStyle/>
        <a:p>
          <a:r>
            <a:rPr lang="en-US" dirty="0" smtClean="0"/>
            <a:t>Is a beach available?</a:t>
          </a:r>
          <a:endParaRPr lang="en-US" dirty="0"/>
        </a:p>
      </dgm:t>
    </dgm:pt>
    <dgm:pt modelId="{D2CC3973-7C00-4E4F-80F4-258635729DDB}" type="parTrans" cxnId="{E1ED4A47-7B1C-4F12-B9E4-E8758712CD95}">
      <dgm:prSet/>
      <dgm:spPr/>
      <dgm:t>
        <a:bodyPr/>
        <a:lstStyle/>
        <a:p>
          <a:endParaRPr lang="en-US"/>
        </a:p>
      </dgm:t>
    </dgm:pt>
    <dgm:pt modelId="{0CF0A0E4-1C67-43B7-A2A9-4EB55E1C1250}" type="sibTrans" cxnId="{E1ED4A47-7B1C-4F12-B9E4-E8758712CD95}">
      <dgm:prSet/>
      <dgm:spPr/>
      <dgm:t>
        <a:bodyPr/>
        <a:lstStyle/>
        <a:p>
          <a:endParaRPr lang="en-US"/>
        </a:p>
      </dgm:t>
    </dgm:pt>
    <dgm:pt modelId="{591910AB-A632-45F1-8446-5BD55A1EB9E0}" type="pres">
      <dgm:prSet presAssocID="{FF5A72F4-5A93-4385-9969-57AD762A5729}" presName="Name0" presStyleCnt="0">
        <dgm:presLayoutVars>
          <dgm:dir/>
          <dgm:animLvl val="lvl"/>
          <dgm:resizeHandles val="exact"/>
        </dgm:presLayoutVars>
      </dgm:prSet>
      <dgm:spPr/>
      <dgm:t>
        <a:bodyPr/>
        <a:lstStyle/>
        <a:p>
          <a:endParaRPr lang="en-US"/>
        </a:p>
      </dgm:t>
    </dgm:pt>
    <dgm:pt modelId="{B4D65BB9-8B4D-49AF-83D5-C24D40B6F3DD}" type="pres">
      <dgm:prSet presAssocID="{430616CC-9A40-48F4-84A7-F9A7893D46E4}" presName="composite" presStyleCnt="0"/>
      <dgm:spPr/>
      <dgm:t>
        <a:bodyPr/>
        <a:lstStyle/>
        <a:p>
          <a:endParaRPr lang="en-US"/>
        </a:p>
      </dgm:t>
    </dgm:pt>
    <dgm:pt modelId="{0B2A9CDC-0019-45A4-BE01-F0FC178925C8}" type="pres">
      <dgm:prSet presAssocID="{430616CC-9A40-48F4-84A7-F9A7893D46E4}" presName="parTx" presStyleLbl="alignNode1" presStyleIdx="0" presStyleCnt="2">
        <dgm:presLayoutVars>
          <dgm:chMax val="0"/>
          <dgm:chPref val="0"/>
          <dgm:bulletEnabled val="1"/>
        </dgm:presLayoutVars>
      </dgm:prSet>
      <dgm:spPr/>
      <dgm:t>
        <a:bodyPr/>
        <a:lstStyle/>
        <a:p>
          <a:endParaRPr lang="en-US"/>
        </a:p>
      </dgm:t>
    </dgm:pt>
    <dgm:pt modelId="{0CF9BD16-D4B3-4023-966C-B61D34FBDE31}" type="pres">
      <dgm:prSet presAssocID="{430616CC-9A40-48F4-84A7-F9A7893D46E4}" presName="desTx" presStyleLbl="alignAccFollowNode1" presStyleIdx="0" presStyleCnt="2">
        <dgm:presLayoutVars>
          <dgm:bulletEnabled val="1"/>
        </dgm:presLayoutVars>
      </dgm:prSet>
      <dgm:spPr/>
      <dgm:t>
        <a:bodyPr/>
        <a:lstStyle/>
        <a:p>
          <a:endParaRPr lang="en-US"/>
        </a:p>
      </dgm:t>
    </dgm:pt>
    <dgm:pt modelId="{C3A638B4-D0FB-4BE3-A907-F67E20B59D5E}" type="pres">
      <dgm:prSet presAssocID="{9925E2C1-8366-4DC6-9494-89471BBC817A}" presName="space" presStyleCnt="0"/>
      <dgm:spPr/>
      <dgm:t>
        <a:bodyPr/>
        <a:lstStyle/>
        <a:p>
          <a:endParaRPr lang="en-US"/>
        </a:p>
      </dgm:t>
    </dgm:pt>
    <dgm:pt modelId="{268E9F1B-7E3B-4083-AEFE-7F1F2ECD734D}" type="pres">
      <dgm:prSet presAssocID="{9B9C204F-4A9B-4134-843E-3D70E8DF1AD9}" presName="composite" presStyleCnt="0"/>
      <dgm:spPr/>
      <dgm:t>
        <a:bodyPr/>
        <a:lstStyle/>
        <a:p>
          <a:endParaRPr lang="en-US"/>
        </a:p>
      </dgm:t>
    </dgm:pt>
    <dgm:pt modelId="{43EBC5D7-B621-4711-B97F-965858F1AA27}" type="pres">
      <dgm:prSet presAssocID="{9B9C204F-4A9B-4134-843E-3D70E8DF1AD9}" presName="parTx" presStyleLbl="alignNode1" presStyleIdx="1" presStyleCnt="2">
        <dgm:presLayoutVars>
          <dgm:chMax val="0"/>
          <dgm:chPref val="0"/>
          <dgm:bulletEnabled val="1"/>
        </dgm:presLayoutVars>
      </dgm:prSet>
      <dgm:spPr/>
      <dgm:t>
        <a:bodyPr/>
        <a:lstStyle/>
        <a:p>
          <a:endParaRPr lang="en-US"/>
        </a:p>
      </dgm:t>
    </dgm:pt>
    <dgm:pt modelId="{C24D1951-F067-4C40-A886-1B81F53EB160}" type="pres">
      <dgm:prSet presAssocID="{9B9C204F-4A9B-4134-843E-3D70E8DF1AD9}" presName="desTx" presStyleLbl="alignAccFollowNode1" presStyleIdx="1" presStyleCnt="2">
        <dgm:presLayoutVars>
          <dgm:bulletEnabled val="1"/>
        </dgm:presLayoutVars>
      </dgm:prSet>
      <dgm:spPr/>
      <dgm:t>
        <a:bodyPr/>
        <a:lstStyle/>
        <a:p>
          <a:endParaRPr lang="en-US"/>
        </a:p>
      </dgm:t>
    </dgm:pt>
  </dgm:ptLst>
  <dgm:cxnLst>
    <dgm:cxn modelId="{964EFB65-8B1A-42C0-8633-04951A591372}" type="presOf" srcId="{7ADC6E82-6F59-41BC-8E29-A09AA1C23566}" destId="{C24D1951-F067-4C40-A886-1B81F53EB160}" srcOrd="0" destOrd="0" presId="urn:microsoft.com/office/officeart/2005/8/layout/hList1"/>
    <dgm:cxn modelId="{BF15D2E8-6934-4FF0-B165-BE7B2FF11465}" type="presOf" srcId="{430616CC-9A40-48F4-84A7-F9A7893D46E4}" destId="{0B2A9CDC-0019-45A4-BE01-F0FC178925C8}" srcOrd="0" destOrd="0" presId="urn:microsoft.com/office/officeart/2005/8/layout/hList1"/>
    <dgm:cxn modelId="{8062E1C1-7E60-4852-ABC8-E4337ED331D0}" type="presOf" srcId="{FF5A72F4-5A93-4385-9969-57AD762A5729}" destId="{591910AB-A632-45F1-8446-5BD55A1EB9E0}" srcOrd="0" destOrd="0" presId="urn:microsoft.com/office/officeart/2005/8/layout/hList1"/>
    <dgm:cxn modelId="{491275CB-1E39-45E6-9796-3ACDBB6E61A3}" srcId="{430616CC-9A40-48F4-84A7-F9A7893D46E4}" destId="{E8218D89-60D8-440A-AD67-82AA489A41C4}" srcOrd="1" destOrd="0" parTransId="{0A6A884D-2590-4FBE-BF0E-E83E2B1EB8E5}" sibTransId="{CB3D1156-01AA-40ED-8A4F-9B0E54563651}"/>
    <dgm:cxn modelId="{E1ED4A47-7B1C-4F12-B9E4-E8758712CD95}" srcId="{9B9C204F-4A9B-4134-843E-3D70E8DF1AD9}" destId="{E8E1DDA8-5611-4941-9558-BC232984808B}" srcOrd="1" destOrd="0" parTransId="{D2CC3973-7C00-4E4F-80F4-258635729DDB}" sibTransId="{0CF0A0E4-1C67-43B7-A2A9-4EB55E1C1250}"/>
    <dgm:cxn modelId="{C299A177-BFB5-460F-91DB-1A1C495E6C35}" srcId="{FF5A72F4-5A93-4385-9969-57AD762A5729}" destId="{9B9C204F-4A9B-4134-843E-3D70E8DF1AD9}" srcOrd="1" destOrd="0" parTransId="{E87B2AE7-0CFE-4B2A-8AAC-227F371E4BB2}" sibTransId="{4AB09B36-DA43-47B8-85FF-9A8228C8B4AF}"/>
    <dgm:cxn modelId="{F20A2941-BFE8-4E1B-A247-AF72FF3490FE}" type="presOf" srcId="{E8218D89-60D8-440A-AD67-82AA489A41C4}" destId="{0CF9BD16-D4B3-4023-966C-B61D34FBDE31}" srcOrd="0" destOrd="1" presId="urn:microsoft.com/office/officeart/2005/8/layout/hList1"/>
    <dgm:cxn modelId="{F05D4C03-2313-407F-AB94-6C1111ADF28C}" srcId="{FF5A72F4-5A93-4385-9969-57AD762A5729}" destId="{430616CC-9A40-48F4-84A7-F9A7893D46E4}" srcOrd="0" destOrd="0" parTransId="{877DD5BF-2805-464F-8C97-B7E4F71B8B76}" sibTransId="{9925E2C1-8366-4DC6-9494-89471BBC817A}"/>
    <dgm:cxn modelId="{5108F4B7-E140-44E9-9DCE-51DF8166645C}" type="presOf" srcId="{9B9C204F-4A9B-4134-843E-3D70E8DF1AD9}" destId="{43EBC5D7-B621-4711-B97F-965858F1AA27}" srcOrd="0" destOrd="0" presId="urn:microsoft.com/office/officeart/2005/8/layout/hList1"/>
    <dgm:cxn modelId="{5048B50D-E834-416E-AC7E-6316617D7492}" type="presOf" srcId="{E8E1DDA8-5611-4941-9558-BC232984808B}" destId="{C24D1951-F067-4C40-A886-1B81F53EB160}" srcOrd="0" destOrd="1" presId="urn:microsoft.com/office/officeart/2005/8/layout/hList1"/>
    <dgm:cxn modelId="{CB64CC72-97A4-4030-87D0-41B5D0087A68}" srcId="{9B9C204F-4A9B-4134-843E-3D70E8DF1AD9}" destId="{7ADC6E82-6F59-41BC-8E29-A09AA1C23566}" srcOrd="0" destOrd="0" parTransId="{9FE6F52E-E955-4F82-A164-69A39673F8F4}" sibTransId="{7A809263-FFA6-4094-9229-3B2E52AD67CF}"/>
    <dgm:cxn modelId="{3F4A63E1-2B5B-4281-9338-F0C52DED6751}" srcId="{430616CC-9A40-48F4-84A7-F9A7893D46E4}" destId="{64C579F7-F263-4ACB-96F3-85BDDB0F30D8}" srcOrd="0" destOrd="0" parTransId="{0DA84192-29F7-45C7-9CEE-B655B14BDF04}" sibTransId="{C5361B17-29E3-4794-81E6-7D35A5AFC6B2}"/>
    <dgm:cxn modelId="{2B9165DB-912E-4387-AF79-B5802D669F8C}" type="presOf" srcId="{64C579F7-F263-4ACB-96F3-85BDDB0F30D8}" destId="{0CF9BD16-D4B3-4023-966C-B61D34FBDE31}" srcOrd="0" destOrd="0" presId="urn:microsoft.com/office/officeart/2005/8/layout/hList1"/>
    <dgm:cxn modelId="{1E4A8A7A-15A2-4E96-870B-B4939CD36665}" type="presParOf" srcId="{591910AB-A632-45F1-8446-5BD55A1EB9E0}" destId="{B4D65BB9-8B4D-49AF-83D5-C24D40B6F3DD}" srcOrd="0" destOrd="0" presId="urn:microsoft.com/office/officeart/2005/8/layout/hList1"/>
    <dgm:cxn modelId="{EE6BB79A-204B-433A-AB3B-30021240D556}" type="presParOf" srcId="{B4D65BB9-8B4D-49AF-83D5-C24D40B6F3DD}" destId="{0B2A9CDC-0019-45A4-BE01-F0FC178925C8}" srcOrd="0" destOrd="0" presId="urn:microsoft.com/office/officeart/2005/8/layout/hList1"/>
    <dgm:cxn modelId="{58A781F8-D4C2-4490-9327-D2BCD35E43B9}" type="presParOf" srcId="{B4D65BB9-8B4D-49AF-83D5-C24D40B6F3DD}" destId="{0CF9BD16-D4B3-4023-966C-B61D34FBDE31}" srcOrd="1" destOrd="0" presId="urn:microsoft.com/office/officeart/2005/8/layout/hList1"/>
    <dgm:cxn modelId="{D4C3411E-6440-43C3-B84D-63BBE081AF12}" type="presParOf" srcId="{591910AB-A632-45F1-8446-5BD55A1EB9E0}" destId="{C3A638B4-D0FB-4BE3-A907-F67E20B59D5E}" srcOrd="1" destOrd="0" presId="urn:microsoft.com/office/officeart/2005/8/layout/hList1"/>
    <dgm:cxn modelId="{4F3D7FFF-FAC1-451F-B383-2C7B725D325B}" type="presParOf" srcId="{591910AB-A632-45F1-8446-5BD55A1EB9E0}" destId="{268E9F1B-7E3B-4083-AEFE-7F1F2ECD734D}" srcOrd="2" destOrd="0" presId="urn:microsoft.com/office/officeart/2005/8/layout/hList1"/>
    <dgm:cxn modelId="{CBB3C535-33BB-49CB-96A3-76CA656C327C}" type="presParOf" srcId="{268E9F1B-7E3B-4083-AEFE-7F1F2ECD734D}" destId="{43EBC5D7-B621-4711-B97F-965858F1AA27}" srcOrd="0" destOrd="0" presId="urn:microsoft.com/office/officeart/2005/8/layout/hList1"/>
    <dgm:cxn modelId="{09494B5B-B54D-44C4-847C-2572130FCE72}" type="presParOf" srcId="{268E9F1B-7E3B-4083-AEFE-7F1F2ECD734D}" destId="{C24D1951-F067-4C40-A886-1B81F53EB160}"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purl.oclc.org/ooxml/drawingml/diagram" xmlns:a="http://purl.oclc.org/ooxml/drawingml/main">
  <dgm:ptLst>
    <dgm:pt modelId="{099DB99C-D16B-45F2-845A-B0629D72B1ED}"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4B141189-4852-410C-99D6-BF2E8C6DBC09}">
      <dgm:prSet/>
      <dgm:spPr/>
      <dgm:t>
        <a:bodyPr/>
        <a:lstStyle/>
        <a:p>
          <a:pPr rtl="0"/>
          <a:r>
            <a:rPr lang="en-US" dirty="0" smtClean="0"/>
            <a:t> SEPARATE FORCE REHEARSAL</a:t>
          </a:r>
          <a:endParaRPr lang="en-US" dirty="0"/>
        </a:p>
      </dgm:t>
    </dgm:pt>
    <dgm:pt modelId="{907BC94B-852F-4EFF-AB77-C0802A7D5D97}" type="parTrans" cxnId="{1A83EFF5-96FA-4AD0-A776-BD294174E5F8}">
      <dgm:prSet/>
      <dgm:spPr/>
      <dgm:t>
        <a:bodyPr/>
        <a:lstStyle/>
        <a:p>
          <a:endParaRPr lang="en-US"/>
        </a:p>
      </dgm:t>
    </dgm:pt>
    <dgm:pt modelId="{534D4FBF-5100-4746-B413-9103AE633A47}" type="sibTrans" cxnId="{1A83EFF5-96FA-4AD0-A776-BD294174E5F8}">
      <dgm:prSet/>
      <dgm:spPr/>
      <dgm:t>
        <a:bodyPr/>
        <a:lstStyle/>
        <a:p>
          <a:endParaRPr lang="en-US"/>
        </a:p>
      </dgm:t>
    </dgm:pt>
    <dgm:pt modelId="{F4D92FDA-6791-4A57-BF28-3FC8274F2AA0}">
      <dgm:prSet/>
      <dgm:spPr/>
      <dgm:t>
        <a:bodyPr/>
        <a:lstStyle/>
        <a:p>
          <a:pPr rtl="0"/>
          <a:r>
            <a:rPr lang="en-US" dirty="0" smtClean="0"/>
            <a:t>STAFF REHEARSAL</a:t>
          </a:r>
          <a:endParaRPr lang="en-US" dirty="0"/>
        </a:p>
      </dgm:t>
    </dgm:pt>
    <dgm:pt modelId="{D473A6A2-0B05-4A87-BFDA-6E88D1240853}" type="parTrans" cxnId="{0DD4EE5C-7060-486F-B6E0-CDFAB586D029}">
      <dgm:prSet/>
      <dgm:spPr/>
      <dgm:t>
        <a:bodyPr/>
        <a:lstStyle/>
        <a:p>
          <a:endParaRPr lang="en-US"/>
        </a:p>
      </dgm:t>
    </dgm:pt>
    <dgm:pt modelId="{09FC291B-297B-41B7-A3E4-2D07F6401B8E}" type="sibTrans" cxnId="{0DD4EE5C-7060-486F-B6E0-CDFAB586D029}">
      <dgm:prSet/>
      <dgm:spPr/>
      <dgm:t>
        <a:bodyPr/>
        <a:lstStyle/>
        <a:p>
          <a:endParaRPr lang="en-US"/>
        </a:p>
      </dgm:t>
    </dgm:pt>
    <dgm:pt modelId="{2774F13C-5DD2-4C1E-9BFE-547FF4742222}">
      <dgm:prSet/>
      <dgm:spPr/>
      <dgm:t>
        <a:bodyPr/>
        <a:lstStyle/>
        <a:p>
          <a:pPr rtl="0"/>
          <a:r>
            <a:rPr lang="en-US" dirty="0" smtClean="0"/>
            <a:t>INTEGRATED REHEARSAL</a:t>
          </a:r>
          <a:endParaRPr lang="en-US" dirty="0"/>
        </a:p>
      </dgm:t>
    </dgm:pt>
    <dgm:pt modelId="{DEEB49CA-7A2F-4E1D-956F-22407B735EEB}" type="parTrans" cxnId="{7311EA58-B7E2-4FE3-B39C-57DFB240A3B3}">
      <dgm:prSet/>
      <dgm:spPr/>
      <dgm:t>
        <a:bodyPr/>
        <a:lstStyle/>
        <a:p>
          <a:endParaRPr lang="en-US"/>
        </a:p>
      </dgm:t>
    </dgm:pt>
    <dgm:pt modelId="{5426291B-CAFD-446B-BC42-43CA943DB427}" type="sibTrans" cxnId="{7311EA58-B7E2-4FE3-B39C-57DFB240A3B3}">
      <dgm:prSet/>
      <dgm:spPr/>
      <dgm:t>
        <a:bodyPr/>
        <a:lstStyle/>
        <a:p>
          <a:endParaRPr lang="en-US"/>
        </a:p>
      </dgm:t>
    </dgm:pt>
    <dgm:pt modelId="{207D11A4-E523-4CC6-8C34-7B1C7CDC46F0}" type="pres">
      <dgm:prSet presAssocID="{099DB99C-D16B-45F2-845A-B0629D72B1ED}" presName="Name0" presStyleCnt="0">
        <dgm:presLayoutVars>
          <dgm:dir/>
          <dgm:animLvl val="lvl"/>
          <dgm:resizeHandles val="exact"/>
        </dgm:presLayoutVars>
      </dgm:prSet>
      <dgm:spPr/>
      <dgm:t>
        <a:bodyPr/>
        <a:lstStyle/>
        <a:p>
          <a:endParaRPr lang="en-US"/>
        </a:p>
      </dgm:t>
    </dgm:pt>
    <dgm:pt modelId="{93E65AAD-D1B6-4ABA-B0C5-CD3E0143CD49}" type="pres">
      <dgm:prSet presAssocID="{4B141189-4852-410C-99D6-BF2E8C6DBC09}" presName="linNode" presStyleCnt="0"/>
      <dgm:spPr/>
      <dgm:t>
        <a:bodyPr/>
        <a:lstStyle/>
        <a:p>
          <a:endParaRPr lang="en-US"/>
        </a:p>
      </dgm:t>
    </dgm:pt>
    <dgm:pt modelId="{FA764CA2-62A6-4C34-9270-ECCB74600F45}" type="pres">
      <dgm:prSet presAssocID="{4B141189-4852-410C-99D6-BF2E8C6DBC09}" presName="parentText" presStyleLbl="node1" presStyleIdx="0" presStyleCnt="3">
        <dgm:presLayoutVars>
          <dgm:chMax val="1"/>
          <dgm:bulletEnabled val="1"/>
        </dgm:presLayoutVars>
      </dgm:prSet>
      <dgm:spPr/>
      <dgm:t>
        <a:bodyPr/>
        <a:lstStyle/>
        <a:p>
          <a:endParaRPr lang="en-US"/>
        </a:p>
      </dgm:t>
    </dgm:pt>
    <dgm:pt modelId="{6877ACCD-B2FB-42EF-AA9C-8E5660BA3E91}" type="pres">
      <dgm:prSet presAssocID="{534D4FBF-5100-4746-B413-9103AE633A47}" presName="sp" presStyleCnt="0"/>
      <dgm:spPr/>
      <dgm:t>
        <a:bodyPr/>
        <a:lstStyle/>
        <a:p>
          <a:endParaRPr lang="en-US"/>
        </a:p>
      </dgm:t>
    </dgm:pt>
    <dgm:pt modelId="{9D662912-DF9B-45A3-B9D1-81F988F0594B}" type="pres">
      <dgm:prSet presAssocID="{F4D92FDA-6791-4A57-BF28-3FC8274F2AA0}" presName="linNode" presStyleCnt="0"/>
      <dgm:spPr/>
      <dgm:t>
        <a:bodyPr/>
        <a:lstStyle/>
        <a:p>
          <a:endParaRPr lang="en-US"/>
        </a:p>
      </dgm:t>
    </dgm:pt>
    <dgm:pt modelId="{C25BA158-3D40-4E02-BD07-6F99911B3547}" type="pres">
      <dgm:prSet presAssocID="{F4D92FDA-6791-4A57-BF28-3FC8274F2AA0}" presName="parentText" presStyleLbl="node1" presStyleIdx="1" presStyleCnt="3">
        <dgm:presLayoutVars>
          <dgm:chMax val="1"/>
          <dgm:bulletEnabled val="1"/>
        </dgm:presLayoutVars>
      </dgm:prSet>
      <dgm:spPr/>
      <dgm:t>
        <a:bodyPr/>
        <a:lstStyle/>
        <a:p>
          <a:endParaRPr lang="en-US"/>
        </a:p>
      </dgm:t>
    </dgm:pt>
    <dgm:pt modelId="{FF25A7EF-C55C-4C9B-998C-865EB9A33708}" type="pres">
      <dgm:prSet presAssocID="{09FC291B-297B-41B7-A3E4-2D07F6401B8E}" presName="sp" presStyleCnt="0"/>
      <dgm:spPr/>
      <dgm:t>
        <a:bodyPr/>
        <a:lstStyle/>
        <a:p>
          <a:endParaRPr lang="en-US"/>
        </a:p>
      </dgm:t>
    </dgm:pt>
    <dgm:pt modelId="{1251DD6E-A534-4B0C-92CA-787BD4F51798}" type="pres">
      <dgm:prSet presAssocID="{2774F13C-5DD2-4C1E-9BFE-547FF4742222}" presName="linNode" presStyleCnt="0"/>
      <dgm:spPr/>
      <dgm:t>
        <a:bodyPr/>
        <a:lstStyle/>
        <a:p>
          <a:endParaRPr lang="en-US"/>
        </a:p>
      </dgm:t>
    </dgm:pt>
    <dgm:pt modelId="{C9E909AE-9422-45FF-BD4D-57ECB50A9C9B}" type="pres">
      <dgm:prSet presAssocID="{2774F13C-5DD2-4C1E-9BFE-547FF4742222}" presName="parentText" presStyleLbl="node1" presStyleIdx="2" presStyleCnt="3">
        <dgm:presLayoutVars>
          <dgm:chMax val="1"/>
          <dgm:bulletEnabled val="1"/>
        </dgm:presLayoutVars>
      </dgm:prSet>
      <dgm:spPr/>
      <dgm:t>
        <a:bodyPr/>
        <a:lstStyle/>
        <a:p>
          <a:endParaRPr lang="en-US"/>
        </a:p>
      </dgm:t>
    </dgm:pt>
  </dgm:ptLst>
  <dgm:cxnLst>
    <dgm:cxn modelId="{4A4BE87F-C4B4-4A48-8C4A-B87FE2607C6C}" type="presOf" srcId="{099DB99C-D16B-45F2-845A-B0629D72B1ED}" destId="{207D11A4-E523-4CC6-8C34-7B1C7CDC46F0}" srcOrd="0" destOrd="0" presId="urn:microsoft.com/office/officeart/2005/8/layout/vList5"/>
    <dgm:cxn modelId="{1A83EFF5-96FA-4AD0-A776-BD294174E5F8}" srcId="{099DB99C-D16B-45F2-845A-B0629D72B1ED}" destId="{4B141189-4852-410C-99D6-BF2E8C6DBC09}" srcOrd="0" destOrd="0" parTransId="{907BC94B-852F-4EFF-AB77-C0802A7D5D97}" sibTransId="{534D4FBF-5100-4746-B413-9103AE633A47}"/>
    <dgm:cxn modelId="{5D4F5A70-2A2D-4FE2-9B33-96E5186A17E6}" type="presOf" srcId="{2774F13C-5DD2-4C1E-9BFE-547FF4742222}" destId="{C9E909AE-9422-45FF-BD4D-57ECB50A9C9B}" srcOrd="0" destOrd="0" presId="urn:microsoft.com/office/officeart/2005/8/layout/vList5"/>
    <dgm:cxn modelId="{7311EA58-B7E2-4FE3-B39C-57DFB240A3B3}" srcId="{099DB99C-D16B-45F2-845A-B0629D72B1ED}" destId="{2774F13C-5DD2-4C1E-9BFE-547FF4742222}" srcOrd="2" destOrd="0" parTransId="{DEEB49CA-7A2F-4E1D-956F-22407B735EEB}" sibTransId="{5426291B-CAFD-446B-BC42-43CA943DB427}"/>
    <dgm:cxn modelId="{069562CB-7FB4-406B-9FC4-D3460BCB8E0E}" type="presOf" srcId="{4B141189-4852-410C-99D6-BF2E8C6DBC09}" destId="{FA764CA2-62A6-4C34-9270-ECCB74600F45}" srcOrd="0" destOrd="0" presId="urn:microsoft.com/office/officeart/2005/8/layout/vList5"/>
    <dgm:cxn modelId="{0DD4EE5C-7060-486F-B6E0-CDFAB586D029}" srcId="{099DB99C-D16B-45F2-845A-B0629D72B1ED}" destId="{F4D92FDA-6791-4A57-BF28-3FC8274F2AA0}" srcOrd="1" destOrd="0" parTransId="{D473A6A2-0B05-4A87-BFDA-6E88D1240853}" sibTransId="{09FC291B-297B-41B7-A3E4-2D07F6401B8E}"/>
    <dgm:cxn modelId="{3A329DE5-4BD1-46AC-BEDE-AF9521D51F95}" type="presOf" srcId="{F4D92FDA-6791-4A57-BF28-3FC8274F2AA0}" destId="{C25BA158-3D40-4E02-BD07-6F99911B3547}" srcOrd="0" destOrd="0" presId="urn:microsoft.com/office/officeart/2005/8/layout/vList5"/>
    <dgm:cxn modelId="{FEE933F5-E752-44F6-9857-772E54A2BD4E}" type="presParOf" srcId="{207D11A4-E523-4CC6-8C34-7B1C7CDC46F0}" destId="{93E65AAD-D1B6-4ABA-B0C5-CD3E0143CD49}" srcOrd="0" destOrd="0" presId="urn:microsoft.com/office/officeart/2005/8/layout/vList5"/>
    <dgm:cxn modelId="{5FE93CDF-8CF7-45CD-BA22-73C822579277}" type="presParOf" srcId="{93E65AAD-D1B6-4ABA-B0C5-CD3E0143CD49}" destId="{FA764CA2-62A6-4C34-9270-ECCB74600F45}" srcOrd="0" destOrd="0" presId="urn:microsoft.com/office/officeart/2005/8/layout/vList5"/>
    <dgm:cxn modelId="{DB339C29-913F-466A-84CD-34805E57CA8B}" type="presParOf" srcId="{207D11A4-E523-4CC6-8C34-7B1C7CDC46F0}" destId="{6877ACCD-B2FB-42EF-AA9C-8E5660BA3E91}" srcOrd="1" destOrd="0" presId="urn:microsoft.com/office/officeart/2005/8/layout/vList5"/>
    <dgm:cxn modelId="{C085B414-E02B-4F2B-9D80-0F17F071EE24}" type="presParOf" srcId="{207D11A4-E523-4CC6-8C34-7B1C7CDC46F0}" destId="{9D662912-DF9B-45A3-B9D1-81F988F0594B}" srcOrd="2" destOrd="0" presId="urn:microsoft.com/office/officeart/2005/8/layout/vList5"/>
    <dgm:cxn modelId="{12E98451-41B0-439F-97DE-5F06E8F9C9D2}" type="presParOf" srcId="{9D662912-DF9B-45A3-B9D1-81F988F0594B}" destId="{C25BA158-3D40-4E02-BD07-6F99911B3547}" srcOrd="0" destOrd="0" presId="urn:microsoft.com/office/officeart/2005/8/layout/vList5"/>
    <dgm:cxn modelId="{2A5C506A-6176-4FC8-81B1-91F372FE13EE}" type="presParOf" srcId="{207D11A4-E523-4CC6-8C34-7B1C7CDC46F0}" destId="{FF25A7EF-C55C-4C9B-998C-865EB9A33708}" srcOrd="3" destOrd="0" presId="urn:microsoft.com/office/officeart/2005/8/layout/vList5"/>
    <dgm:cxn modelId="{A1C7E411-73B9-4F08-83CD-1651FD607C2C}" type="presParOf" srcId="{207D11A4-E523-4CC6-8C34-7B1C7CDC46F0}" destId="{1251DD6E-A534-4B0C-92CA-787BD4F51798}" srcOrd="4" destOrd="0" presId="urn:microsoft.com/office/officeart/2005/8/layout/vList5"/>
    <dgm:cxn modelId="{90800361-E2F4-491E-BFD8-A7AE2A2FE224}" type="presParOf" srcId="{1251DD6E-A534-4B0C-92CA-787BD4F51798}" destId="{C9E909AE-9422-45FF-BD4D-57ECB50A9C9B}" srcOrd="0" destOrd="0" presId="urn:microsoft.com/office/officeart/2005/8/layout/vList5"/>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purl.oclc.org/ooxml/drawingml/diagram" xmlns:a="http://purl.oclc.org/ooxml/drawingml/main">
  <dgm:ptLst>
    <dgm:pt modelId="{AE61E472-B41C-4696-BF14-1CF67A1B9A7A}" type="doc">
      <dgm:prSet loTypeId="urn:microsoft.com/office/officeart/2005/8/layout/vList4#1" loCatId="list" qsTypeId="urn:microsoft.com/office/officeart/2005/8/quickstyle/simple1" qsCatId="simple" csTypeId="urn:microsoft.com/office/officeart/2005/8/colors/accent1_2" csCatId="accent1" phldr="1"/>
      <dgm:spPr/>
      <dgm:t>
        <a:bodyPr/>
        <a:lstStyle/>
        <a:p>
          <a:endParaRPr lang="en-US"/>
        </a:p>
      </dgm:t>
    </dgm:pt>
    <dgm:pt modelId="{D6BDC137-168F-4F5C-990E-DBB12A7C3A82}">
      <dgm:prSet phldrT="[Text]"/>
      <dgm:spPr/>
      <dgm:t>
        <a:bodyPr/>
        <a:lstStyle/>
        <a:p>
          <a:r>
            <a:rPr lang="en-US" dirty="0" smtClean="0">
              <a:solidFill>
                <a:schemeClr val="bg1"/>
              </a:solidFill>
            </a:rPr>
            <a:t>Clandestine Preassault</a:t>
          </a:r>
          <a:endParaRPr lang="en-US" dirty="0">
            <a:solidFill>
              <a:schemeClr val="bg1"/>
            </a:solidFill>
          </a:endParaRPr>
        </a:p>
      </dgm:t>
    </dgm:pt>
    <dgm:pt modelId="{81F03B16-FDB6-4E1F-9F13-BA12DB1BA4A3}" type="parTrans" cxnId="{B2D1065B-269D-4CE0-9E01-E31D7802C2D5}">
      <dgm:prSet/>
      <dgm:spPr/>
      <dgm:t>
        <a:bodyPr/>
        <a:lstStyle/>
        <a:p>
          <a:endParaRPr lang="en-US"/>
        </a:p>
      </dgm:t>
    </dgm:pt>
    <dgm:pt modelId="{1272D2D1-4C7E-4826-B037-32425EE6A673}" type="sibTrans" cxnId="{B2D1065B-269D-4CE0-9E01-E31D7802C2D5}">
      <dgm:prSet/>
      <dgm:spPr/>
      <dgm:t>
        <a:bodyPr/>
        <a:lstStyle/>
        <a:p>
          <a:endParaRPr lang="en-US"/>
        </a:p>
      </dgm:t>
    </dgm:pt>
    <dgm:pt modelId="{B93CFFD6-C923-4B24-BF2B-70950CAFB707}">
      <dgm:prSet phldrT="[Text]"/>
      <dgm:spPr/>
      <dgm:t>
        <a:bodyPr/>
        <a:lstStyle/>
        <a:p>
          <a:r>
            <a:rPr lang="en-US" b="1" dirty="0" smtClean="0">
              <a:solidFill>
                <a:schemeClr val="bg1"/>
              </a:solidFill>
            </a:rPr>
            <a:t>Advantage</a:t>
          </a:r>
          <a:r>
            <a:rPr lang="en-US" dirty="0" smtClean="0">
              <a:solidFill>
                <a:schemeClr val="bg1"/>
              </a:solidFill>
            </a:rPr>
            <a:t>: Potential to achieve surprise / Intel</a:t>
          </a:r>
          <a:endParaRPr lang="en-US" dirty="0">
            <a:solidFill>
              <a:schemeClr val="bg1"/>
            </a:solidFill>
          </a:endParaRPr>
        </a:p>
      </dgm:t>
    </dgm:pt>
    <dgm:pt modelId="{DC61CA4E-29F1-4A5D-A322-171B7937FFB1}" type="parTrans" cxnId="{5D3E906A-14A3-4A9B-AF51-316BA27646F5}">
      <dgm:prSet/>
      <dgm:spPr/>
      <dgm:t>
        <a:bodyPr/>
        <a:lstStyle/>
        <a:p>
          <a:endParaRPr lang="en-US"/>
        </a:p>
      </dgm:t>
    </dgm:pt>
    <dgm:pt modelId="{5AFBE334-6FEB-49F4-8779-DECB02BFFFE0}" type="sibTrans" cxnId="{5D3E906A-14A3-4A9B-AF51-316BA27646F5}">
      <dgm:prSet/>
      <dgm:spPr/>
      <dgm:t>
        <a:bodyPr/>
        <a:lstStyle/>
        <a:p>
          <a:endParaRPr lang="en-US"/>
        </a:p>
      </dgm:t>
    </dgm:pt>
    <dgm:pt modelId="{765B4B24-0D00-472A-BEC8-E36007B3BA46}">
      <dgm:prSet phldrT="[Text]"/>
      <dgm:spPr/>
      <dgm:t>
        <a:bodyPr/>
        <a:lstStyle/>
        <a:p>
          <a:r>
            <a:rPr lang="en-US" b="1" dirty="0" smtClean="0">
              <a:solidFill>
                <a:schemeClr val="bg1"/>
              </a:solidFill>
            </a:rPr>
            <a:t>Dis</a:t>
          </a:r>
          <a:r>
            <a:rPr lang="en-US" dirty="0" smtClean="0">
              <a:solidFill>
                <a:schemeClr val="bg1"/>
              </a:solidFill>
            </a:rPr>
            <a:t>advantage Isolation? Preparation of Landing Area</a:t>
          </a:r>
          <a:endParaRPr lang="en-US" dirty="0">
            <a:solidFill>
              <a:schemeClr val="bg1"/>
            </a:solidFill>
          </a:endParaRPr>
        </a:p>
      </dgm:t>
    </dgm:pt>
    <dgm:pt modelId="{130A23FC-3E5A-4FD6-921D-2261AF5D8734}" type="parTrans" cxnId="{0F52ECFC-9285-4D36-81A6-880365F4BBDA}">
      <dgm:prSet/>
      <dgm:spPr/>
      <dgm:t>
        <a:bodyPr/>
        <a:lstStyle/>
        <a:p>
          <a:endParaRPr lang="en-US"/>
        </a:p>
      </dgm:t>
    </dgm:pt>
    <dgm:pt modelId="{7C92F352-4AB9-48B7-AAFD-2D48037D9953}" type="sibTrans" cxnId="{0F52ECFC-9285-4D36-81A6-880365F4BBDA}">
      <dgm:prSet/>
      <dgm:spPr/>
      <dgm:t>
        <a:bodyPr/>
        <a:lstStyle/>
        <a:p>
          <a:endParaRPr lang="en-US"/>
        </a:p>
      </dgm:t>
    </dgm:pt>
    <dgm:pt modelId="{8919BC89-E302-4AF8-BBEE-350F1030D92E}">
      <dgm:prSet phldrT="[Text]"/>
      <dgm:spPr/>
      <dgm:t>
        <a:bodyPr/>
        <a:lstStyle/>
        <a:p>
          <a:r>
            <a:rPr lang="en-US" dirty="0" smtClean="0">
              <a:solidFill>
                <a:schemeClr val="bg1"/>
              </a:solidFill>
            </a:rPr>
            <a:t>Overt Preassault</a:t>
          </a:r>
          <a:endParaRPr lang="en-US" dirty="0">
            <a:solidFill>
              <a:schemeClr val="bg1"/>
            </a:solidFill>
          </a:endParaRPr>
        </a:p>
      </dgm:t>
    </dgm:pt>
    <dgm:pt modelId="{6378487D-0802-4A38-B3A0-E54657592257}" type="parTrans" cxnId="{529DBF41-98C5-4B8B-A71D-CBA7D64CBD4E}">
      <dgm:prSet/>
      <dgm:spPr/>
      <dgm:t>
        <a:bodyPr/>
        <a:lstStyle/>
        <a:p>
          <a:endParaRPr lang="en-US"/>
        </a:p>
      </dgm:t>
    </dgm:pt>
    <dgm:pt modelId="{C4611192-2930-4F6D-BDE1-C37DE21B42E0}" type="sibTrans" cxnId="{529DBF41-98C5-4B8B-A71D-CBA7D64CBD4E}">
      <dgm:prSet/>
      <dgm:spPr/>
      <dgm:t>
        <a:bodyPr/>
        <a:lstStyle/>
        <a:p>
          <a:endParaRPr lang="en-US"/>
        </a:p>
      </dgm:t>
    </dgm:pt>
    <dgm:pt modelId="{3CE4CD67-4AFA-4584-9B6C-E3BD1589EE67}">
      <dgm:prSet phldrT="[Text]"/>
      <dgm:spPr/>
      <dgm:t>
        <a:bodyPr/>
        <a:lstStyle/>
        <a:p>
          <a:r>
            <a:rPr lang="en-US" b="1" dirty="0" smtClean="0">
              <a:solidFill>
                <a:schemeClr val="bg1"/>
              </a:solidFill>
            </a:rPr>
            <a:t>Advantage</a:t>
          </a:r>
          <a:r>
            <a:rPr lang="en-US" dirty="0" smtClean="0">
              <a:solidFill>
                <a:schemeClr val="bg1"/>
              </a:solidFill>
            </a:rPr>
            <a:t>: Isolation / Landing Area Prepared / Intel</a:t>
          </a:r>
          <a:endParaRPr lang="en-US" dirty="0">
            <a:solidFill>
              <a:schemeClr val="bg1"/>
            </a:solidFill>
          </a:endParaRPr>
        </a:p>
      </dgm:t>
    </dgm:pt>
    <dgm:pt modelId="{AB29AD7F-A066-40F7-8E8F-600E13C5CA17}" type="parTrans" cxnId="{3CCE2910-D873-42F2-8E91-3657167AC783}">
      <dgm:prSet/>
      <dgm:spPr/>
      <dgm:t>
        <a:bodyPr/>
        <a:lstStyle/>
        <a:p>
          <a:endParaRPr lang="en-US"/>
        </a:p>
      </dgm:t>
    </dgm:pt>
    <dgm:pt modelId="{C8D3F996-995A-473F-95BA-B00B6741E036}" type="sibTrans" cxnId="{3CCE2910-D873-42F2-8E91-3657167AC783}">
      <dgm:prSet/>
      <dgm:spPr/>
      <dgm:t>
        <a:bodyPr/>
        <a:lstStyle/>
        <a:p>
          <a:endParaRPr lang="en-US"/>
        </a:p>
      </dgm:t>
    </dgm:pt>
    <dgm:pt modelId="{D2BFCEDC-69D0-44B9-8EC4-155B01E3D90D}">
      <dgm:prSet phldrT="[Text]"/>
      <dgm:spPr/>
      <dgm:t>
        <a:bodyPr/>
        <a:lstStyle/>
        <a:p>
          <a:r>
            <a:rPr lang="en-US" b="1" dirty="0" smtClean="0">
              <a:solidFill>
                <a:schemeClr val="bg1"/>
              </a:solidFill>
            </a:rPr>
            <a:t>Disadvantage</a:t>
          </a:r>
          <a:r>
            <a:rPr lang="en-US" dirty="0" smtClean="0">
              <a:solidFill>
                <a:schemeClr val="bg1"/>
              </a:solidFill>
            </a:rPr>
            <a:t>: Reserve Triggered</a:t>
          </a:r>
          <a:endParaRPr lang="en-US" dirty="0">
            <a:solidFill>
              <a:schemeClr val="bg1"/>
            </a:solidFill>
          </a:endParaRPr>
        </a:p>
      </dgm:t>
    </dgm:pt>
    <dgm:pt modelId="{BF93E1B3-0DE7-400A-9D44-49672CF16609}" type="parTrans" cxnId="{87480688-F059-40C6-A04F-D43BCA2E6F7B}">
      <dgm:prSet/>
      <dgm:spPr/>
      <dgm:t>
        <a:bodyPr/>
        <a:lstStyle/>
        <a:p>
          <a:endParaRPr lang="en-US"/>
        </a:p>
      </dgm:t>
    </dgm:pt>
    <dgm:pt modelId="{C2E580EA-E12D-4F74-9C23-0CFF9A070319}" type="sibTrans" cxnId="{87480688-F059-40C6-A04F-D43BCA2E6F7B}">
      <dgm:prSet/>
      <dgm:spPr/>
      <dgm:t>
        <a:bodyPr/>
        <a:lstStyle/>
        <a:p>
          <a:endParaRPr lang="en-US"/>
        </a:p>
      </dgm:t>
    </dgm:pt>
    <dgm:pt modelId="{63F61C8E-5EA3-403B-956B-D3833EDBC3A6}">
      <dgm:prSet phldrT="[Text]"/>
      <dgm:spPr/>
      <dgm:t>
        <a:bodyPr/>
        <a:lstStyle/>
        <a:p>
          <a:r>
            <a:rPr lang="en-US" b="0" dirty="0" smtClean="0">
              <a:solidFill>
                <a:schemeClr val="bg1"/>
              </a:solidFill>
            </a:rPr>
            <a:t>Deception</a:t>
          </a:r>
          <a:endParaRPr lang="en-US" b="0" dirty="0">
            <a:solidFill>
              <a:schemeClr val="bg1"/>
            </a:solidFill>
          </a:endParaRPr>
        </a:p>
      </dgm:t>
    </dgm:pt>
    <dgm:pt modelId="{E72C800D-675E-4E15-AF44-D0D50134FEBE}" type="parTrans" cxnId="{0AEDC57D-17A2-4F89-9549-0632F18AB290}">
      <dgm:prSet/>
      <dgm:spPr/>
      <dgm:t>
        <a:bodyPr/>
        <a:lstStyle/>
        <a:p>
          <a:endParaRPr lang="en-US"/>
        </a:p>
      </dgm:t>
    </dgm:pt>
    <dgm:pt modelId="{6919673D-965D-4760-90C3-B3F5EA90D0EB}" type="sibTrans" cxnId="{0AEDC57D-17A2-4F89-9549-0632F18AB290}">
      <dgm:prSet/>
      <dgm:spPr/>
      <dgm:t>
        <a:bodyPr/>
        <a:lstStyle/>
        <a:p>
          <a:endParaRPr lang="en-US"/>
        </a:p>
      </dgm:t>
    </dgm:pt>
    <dgm:pt modelId="{7DC8153F-ACDB-4534-A58F-174515384DDA}">
      <dgm:prSet phldrT="[Text]"/>
      <dgm:spPr/>
      <dgm:t>
        <a:bodyPr/>
        <a:lstStyle/>
        <a:p>
          <a:r>
            <a:rPr lang="en-US" b="1" dirty="0" smtClean="0">
              <a:solidFill>
                <a:schemeClr val="bg1"/>
              </a:solidFill>
            </a:rPr>
            <a:t>Advantage</a:t>
          </a:r>
          <a:r>
            <a:rPr lang="en-US" b="0" dirty="0" smtClean="0">
              <a:solidFill>
                <a:schemeClr val="bg1"/>
              </a:solidFill>
            </a:rPr>
            <a:t>:  Enemy reduced / disrupted</a:t>
          </a:r>
          <a:endParaRPr lang="en-US" b="0" dirty="0">
            <a:solidFill>
              <a:schemeClr val="bg1"/>
            </a:solidFill>
          </a:endParaRPr>
        </a:p>
      </dgm:t>
    </dgm:pt>
    <dgm:pt modelId="{F0B81CF4-E398-453A-90BD-EC2EAA1F6750}" type="parTrans" cxnId="{08D9B482-CEB5-46E2-BE44-7E5AF1E1DE7D}">
      <dgm:prSet/>
      <dgm:spPr/>
      <dgm:t>
        <a:bodyPr/>
        <a:lstStyle/>
        <a:p>
          <a:endParaRPr lang="en-US"/>
        </a:p>
      </dgm:t>
    </dgm:pt>
    <dgm:pt modelId="{DEB5F492-8BE3-4614-8D87-151FA7290DE3}" type="sibTrans" cxnId="{08D9B482-CEB5-46E2-BE44-7E5AF1E1DE7D}">
      <dgm:prSet/>
      <dgm:spPr/>
      <dgm:t>
        <a:bodyPr/>
        <a:lstStyle/>
        <a:p>
          <a:endParaRPr lang="en-US"/>
        </a:p>
      </dgm:t>
    </dgm:pt>
    <dgm:pt modelId="{E8A67840-417F-4B7A-9D2C-9B8FD623CA8F}">
      <dgm:prSet phldrT="[Text]"/>
      <dgm:spPr/>
      <dgm:t>
        <a:bodyPr/>
        <a:lstStyle/>
        <a:p>
          <a:r>
            <a:rPr lang="en-US" b="1" dirty="0" smtClean="0">
              <a:solidFill>
                <a:schemeClr val="bg1"/>
              </a:solidFill>
            </a:rPr>
            <a:t>Disadvantage</a:t>
          </a:r>
          <a:r>
            <a:rPr lang="en-US" b="0" dirty="0" smtClean="0">
              <a:solidFill>
                <a:schemeClr val="bg1"/>
              </a:solidFill>
            </a:rPr>
            <a:t>: Reduced Combat Power Available  </a:t>
          </a:r>
          <a:endParaRPr lang="en-US" b="0" dirty="0">
            <a:solidFill>
              <a:schemeClr val="bg1"/>
            </a:solidFill>
          </a:endParaRPr>
        </a:p>
      </dgm:t>
    </dgm:pt>
    <dgm:pt modelId="{D8B288A7-A10D-4A60-8F8D-F9E33852EFA4}" type="parTrans" cxnId="{10D78BB8-B234-43A0-ACFB-7D596F5D03B5}">
      <dgm:prSet/>
      <dgm:spPr/>
      <dgm:t>
        <a:bodyPr/>
        <a:lstStyle/>
        <a:p>
          <a:endParaRPr lang="en-US"/>
        </a:p>
      </dgm:t>
    </dgm:pt>
    <dgm:pt modelId="{AD85ECC9-B5AA-4C05-97BC-98DAE3BE6291}" type="sibTrans" cxnId="{10D78BB8-B234-43A0-ACFB-7D596F5D03B5}">
      <dgm:prSet/>
      <dgm:spPr/>
      <dgm:t>
        <a:bodyPr/>
        <a:lstStyle/>
        <a:p>
          <a:endParaRPr lang="en-US"/>
        </a:p>
      </dgm:t>
    </dgm:pt>
    <dgm:pt modelId="{F7A41387-9A10-4B2F-8623-99E887302984}" type="pres">
      <dgm:prSet presAssocID="{AE61E472-B41C-4696-BF14-1CF67A1B9A7A}" presName="linear" presStyleCnt="0">
        <dgm:presLayoutVars>
          <dgm:dir/>
          <dgm:resizeHandles val="exact"/>
        </dgm:presLayoutVars>
      </dgm:prSet>
      <dgm:spPr/>
      <dgm:t>
        <a:bodyPr/>
        <a:lstStyle/>
        <a:p>
          <a:endParaRPr lang="en-US"/>
        </a:p>
      </dgm:t>
    </dgm:pt>
    <dgm:pt modelId="{9D734735-E891-47EC-81BF-4D34A9F7CD1A}" type="pres">
      <dgm:prSet presAssocID="{D6BDC137-168F-4F5C-990E-DBB12A7C3A82}" presName="comp" presStyleCnt="0"/>
      <dgm:spPr/>
    </dgm:pt>
    <dgm:pt modelId="{917C84DD-9841-40D6-A642-AFC69C0515A3}" type="pres">
      <dgm:prSet presAssocID="{D6BDC137-168F-4F5C-990E-DBB12A7C3A82}" presName="box" presStyleLbl="node1" presStyleIdx="0" presStyleCnt="3" custLinFactNeighborX="1.136%"/>
      <dgm:spPr/>
      <dgm:t>
        <a:bodyPr/>
        <a:lstStyle/>
        <a:p>
          <a:endParaRPr lang="en-US"/>
        </a:p>
      </dgm:t>
    </dgm:pt>
    <dgm:pt modelId="{C0B5419C-F369-44CB-9FC4-FD3EECD100EE}" type="pres">
      <dgm:prSet presAssocID="{D6BDC137-168F-4F5C-990E-DBB12A7C3A82}" presName="img" presStyleLbl="fgImgPlace1" presStyleIdx="0" presStyleCnt="3"/>
      <dgm:spPr>
        <a:blipFill rotWithShape="0">
          <a:blip xmlns:r="http://purl.oclc.org/ooxml/officeDocument/relationships" r:embed="rId1"/>
          <a:stretch>
            <a:fillRect/>
          </a:stretch>
        </a:blipFill>
      </dgm:spPr>
    </dgm:pt>
    <dgm:pt modelId="{BD3387B8-4727-45BC-8F4B-1D0C541D271C}" type="pres">
      <dgm:prSet presAssocID="{D6BDC137-168F-4F5C-990E-DBB12A7C3A82}" presName="text" presStyleLbl="node1" presStyleIdx="0" presStyleCnt="3">
        <dgm:presLayoutVars>
          <dgm:bulletEnabled val="1"/>
        </dgm:presLayoutVars>
      </dgm:prSet>
      <dgm:spPr/>
      <dgm:t>
        <a:bodyPr/>
        <a:lstStyle/>
        <a:p>
          <a:endParaRPr lang="en-US"/>
        </a:p>
      </dgm:t>
    </dgm:pt>
    <dgm:pt modelId="{1B39851B-44D6-4DF4-BFCE-4AD347E6B33A}" type="pres">
      <dgm:prSet presAssocID="{1272D2D1-4C7E-4826-B037-32425EE6A673}" presName="spacer" presStyleCnt="0"/>
      <dgm:spPr/>
    </dgm:pt>
    <dgm:pt modelId="{ED41E5CA-2E1B-42F4-B338-DA2A6856AAEA}" type="pres">
      <dgm:prSet presAssocID="{8919BC89-E302-4AF8-BBEE-350F1030D92E}" presName="comp" presStyleCnt="0"/>
      <dgm:spPr/>
    </dgm:pt>
    <dgm:pt modelId="{66FC1DDD-F3B5-458D-9AFF-8B2B24A37F98}" type="pres">
      <dgm:prSet presAssocID="{8919BC89-E302-4AF8-BBEE-350F1030D92E}" presName="box" presStyleLbl="node1" presStyleIdx="1" presStyleCnt="3"/>
      <dgm:spPr/>
      <dgm:t>
        <a:bodyPr/>
        <a:lstStyle/>
        <a:p>
          <a:endParaRPr lang="en-US"/>
        </a:p>
      </dgm:t>
    </dgm:pt>
    <dgm:pt modelId="{08F63504-F47F-465C-982E-135C93263A05}" type="pres">
      <dgm:prSet presAssocID="{8919BC89-E302-4AF8-BBEE-350F1030D92E}" presName="img" presStyleLbl="fgImgPlace1" presStyleIdx="1" presStyleCnt="3"/>
      <dgm:spPr>
        <a:blipFill rotWithShape="0">
          <a:blip xmlns:r="http://purl.oclc.org/ooxml/officeDocument/relationships" r:embed="rId2"/>
          <a:stretch>
            <a:fillRect/>
          </a:stretch>
        </a:blipFill>
      </dgm:spPr>
    </dgm:pt>
    <dgm:pt modelId="{AE512176-52FA-4C1A-99F5-89F56DB00756}" type="pres">
      <dgm:prSet presAssocID="{8919BC89-E302-4AF8-BBEE-350F1030D92E}" presName="text" presStyleLbl="node1" presStyleIdx="1" presStyleCnt="3">
        <dgm:presLayoutVars>
          <dgm:bulletEnabled val="1"/>
        </dgm:presLayoutVars>
      </dgm:prSet>
      <dgm:spPr/>
      <dgm:t>
        <a:bodyPr/>
        <a:lstStyle/>
        <a:p>
          <a:endParaRPr lang="en-US"/>
        </a:p>
      </dgm:t>
    </dgm:pt>
    <dgm:pt modelId="{224D325B-4EDA-479D-9C31-281A48567CFC}" type="pres">
      <dgm:prSet presAssocID="{C4611192-2930-4F6D-BDE1-C37DE21B42E0}" presName="spacer" presStyleCnt="0"/>
      <dgm:spPr/>
    </dgm:pt>
    <dgm:pt modelId="{8D800446-7B79-48E4-BB24-87BB5E714F03}" type="pres">
      <dgm:prSet presAssocID="{63F61C8E-5EA3-403B-956B-D3833EDBC3A6}" presName="comp" presStyleCnt="0"/>
      <dgm:spPr/>
    </dgm:pt>
    <dgm:pt modelId="{BEF8096A-1229-4C5B-B82F-04A275C8EE07}" type="pres">
      <dgm:prSet presAssocID="{63F61C8E-5EA3-403B-956B-D3833EDBC3A6}" presName="box" presStyleLbl="node1" presStyleIdx="2" presStyleCnt="3"/>
      <dgm:spPr/>
      <dgm:t>
        <a:bodyPr/>
        <a:lstStyle/>
        <a:p>
          <a:endParaRPr lang="en-US"/>
        </a:p>
      </dgm:t>
    </dgm:pt>
    <dgm:pt modelId="{C67066EF-AF56-4B65-8D6B-F8081FCFAD78}" type="pres">
      <dgm:prSet presAssocID="{63F61C8E-5EA3-403B-956B-D3833EDBC3A6}" presName="img" presStyleLbl="fgImgPlace1" presStyleIdx="2" presStyleCnt="3"/>
      <dgm:spPr>
        <a:blipFill rotWithShape="0">
          <a:blip xmlns:r="http://purl.oclc.org/ooxml/officeDocument/relationships" r:embed="rId3"/>
          <a:stretch>
            <a:fillRect/>
          </a:stretch>
        </a:blipFill>
      </dgm:spPr>
    </dgm:pt>
    <dgm:pt modelId="{EDA53CE8-5CB0-42F1-989E-537AE6C516B1}" type="pres">
      <dgm:prSet presAssocID="{63F61C8E-5EA3-403B-956B-D3833EDBC3A6}" presName="text" presStyleLbl="node1" presStyleIdx="2" presStyleCnt="3">
        <dgm:presLayoutVars>
          <dgm:bulletEnabled val="1"/>
        </dgm:presLayoutVars>
      </dgm:prSet>
      <dgm:spPr/>
      <dgm:t>
        <a:bodyPr/>
        <a:lstStyle/>
        <a:p>
          <a:endParaRPr lang="en-US"/>
        </a:p>
      </dgm:t>
    </dgm:pt>
  </dgm:ptLst>
  <dgm:cxnLst>
    <dgm:cxn modelId="{6BABCF71-07B2-48D5-8C2C-7E5865375392}" type="presOf" srcId="{63F61C8E-5EA3-403B-956B-D3833EDBC3A6}" destId="{BEF8096A-1229-4C5B-B82F-04A275C8EE07}" srcOrd="0" destOrd="0" presId="urn:microsoft.com/office/officeart/2005/8/layout/vList4#1"/>
    <dgm:cxn modelId="{CA681E8E-EA33-4007-8EB4-F652BF0B34F1}" type="presOf" srcId="{D6BDC137-168F-4F5C-990E-DBB12A7C3A82}" destId="{BD3387B8-4727-45BC-8F4B-1D0C541D271C}" srcOrd="1" destOrd="0" presId="urn:microsoft.com/office/officeart/2005/8/layout/vList4#1"/>
    <dgm:cxn modelId="{EB6C8654-9C35-4976-84EF-37C19546689F}" type="presOf" srcId="{7DC8153F-ACDB-4534-A58F-174515384DDA}" destId="{BEF8096A-1229-4C5B-B82F-04A275C8EE07}" srcOrd="0" destOrd="1" presId="urn:microsoft.com/office/officeart/2005/8/layout/vList4#1"/>
    <dgm:cxn modelId="{3089C0B5-C733-441E-9564-E8AACEB39402}" type="presOf" srcId="{D2BFCEDC-69D0-44B9-8EC4-155B01E3D90D}" destId="{AE512176-52FA-4C1A-99F5-89F56DB00756}" srcOrd="1" destOrd="2" presId="urn:microsoft.com/office/officeart/2005/8/layout/vList4#1"/>
    <dgm:cxn modelId="{FBA7EADF-DB54-4595-90A5-BBAFAF1F975B}" type="presOf" srcId="{3CE4CD67-4AFA-4584-9B6C-E3BD1589EE67}" destId="{AE512176-52FA-4C1A-99F5-89F56DB00756}" srcOrd="1" destOrd="1" presId="urn:microsoft.com/office/officeart/2005/8/layout/vList4#1"/>
    <dgm:cxn modelId="{C3B57685-5534-437C-8944-4547BEE25188}" type="presOf" srcId="{765B4B24-0D00-472A-BEC8-E36007B3BA46}" destId="{BD3387B8-4727-45BC-8F4B-1D0C541D271C}" srcOrd="1" destOrd="2" presId="urn:microsoft.com/office/officeart/2005/8/layout/vList4#1"/>
    <dgm:cxn modelId="{B2D1065B-269D-4CE0-9E01-E31D7802C2D5}" srcId="{AE61E472-B41C-4696-BF14-1CF67A1B9A7A}" destId="{D6BDC137-168F-4F5C-990E-DBB12A7C3A82}" srcOrd="0" destOrd="0" parTransId="{81F03B16-FDB6-4E1F-9F13-BA12DB1BA4A3}" sibTransId="{1272D2D1-4C7E-4826-B037-32425EE6A673}"/>
    <dgm:cxn modelId="{37C9F0A7-D2C8-41CC-8AF4-0EAE2AECD35B}" type="presOf" srcId="{765B4B24-0D00-472A-BEC8-E36007B3BA46}" destId="{917C84DD-9841-40D6-A642-AFC69C0515A3}" srcOrd="0" destOrd="2" presId="urn:microsoft.com/office/officeart/2005/8/layout/vList4#1"/>
    <dgm:cxn modelId="{5D3E906A-14A3-4A9B-AF51-316BA27646F5}" srcId="{D6BDC137-168F-4F5C-990E-DBB12A7C3A82}" destId="{B93CFFD6-C923-4B24-BF2B-70950CAFB707}" srcOrd="0" destOrd="0" parTransId="{DC61CA4E-29F1-4A5D-A322-171B7937FFB1}" sibTransId="{5AFBE334-6FEB-49F4-8779-DECB02BFFFE0}"/>
    <dgm:cxn modelId="{08D9B482-CEB5-46E2-BE44-7E5AF1E1DE7D}" srcId="{63F61C8E-5EA3-403B-956B-D3833EDBC3A6}" destId="{7DC8153F-ACDB-4534-A58F-174515384DDA}" srcOrd="0" destOrd="0" parTransId="{F0B81CF4-E398-453A-90BD-EC2EAA1F6750}" sibTransId="{DEB5F492-8BE3-4614-8D87-151FA7290DE3}"/>
    <dgm:cxn modelId="{0CBBA984-0B80-4A56-95FB-B1F5404AB430}" type="presOf" srcId="{7DC8153F-ACDB-4534-A58F-174515384DDA}" destId="{EDA53CE8-5CB0-42F1-989E-537AE6C516B1}" srcOrd="1" destOrd="1" presId="urn:microsoft.com/office/officeart/2005/8/layout/vList4#1"/>
    <dgm:cxn modelId="{A6A75DB0-145B-45A9-81EE-EAB3B35E7F36}" type="presOf" srcId="{AE61E472-B41C-4696-BF14-1CF67A1B9A7A}" destId="{F7A41387-9A10-4B2F-8623-99E887302984}" srcOrd="0" destOrd="0" presId="urn:microsoft.com/office/officeart/2005/8/layout/vList4#1"/>
    <dgm:cxn modelId="{936E1745-3716-4584-A5D2-EF49338B43F3}" type="presOf" srcId="{D2BFCEDC-69D0-44B9-8EC4-155B01E3D90D}" destId="{66FC1DDD-F3B5-458D-9AFF-8B2B24A37F98}" srcOrd="0" destOrd="2" presId="urn:microsoft.com/office/officeart/2005/8/layout/vList4#1"/>
    <dgm:cxn modelId="{3CCE2910-D873-42F2-8E91-3657167AC783}" srcId="{8919BC89-E302-4AF8-BBEE-350F1030D92E}" destId="{3CE4CD67-4AFA-4584-9B6C-E3BD1589EE67}" srcOrd="0" destOrd="0" parTransId="{AB29AD7F-A066-40F7-8E8F-600E13C5CA17}" sibTransId="{C8D3F996-995A-473F-95BA-B00B6741E036}"/>
    <dgm:cxn modelId="{87480688-F059-40C6-A04F-D43BCA2E6F7B}" srcId="{8919BC89-E302-4AF8-BBEE-350F1030D92E}" destId="{D2BFCEDC-69D0-44B9-8EC4-155B01E3D90D}" srcOrd="1" destOrd="0" parTransId="{BF93E1B3-0DE7-400A-9D44-49672CF16609}" sibTransId="{C2E580EA-E12D-4F74-9C23-0CFF9A070319}"/>
    <dgm:cxn modelId="{6BF2FB6F-D740-4660-AFE8-A99973E28504}" type="presOf" srcId="{B93CFFD6-C923-4B24-BF2B-70950CAFB707}" destId="{BD3387B8-4727-45BC-8F4B-1D0C541D271C}" srcOrd="1" destOrd="1" presId="urn:microsoft.com/office/officeart/2005/8/layout/vList4#1"/>
    <dgm:cxn modelId="{E28C8726-35B9-4A7C-9E64-33B04B9D12CD}" type="presOf" srcId="{3CE4CD67-4AFA-4584-9B6C-E3BD1589EE67}" destId="{66FC1DDD-F3B5-458D-9AFF-8B2B24A37F98}" srcOrd="0" destOrd="1" presId="urn:microsoft.com/office/officeart/2005/8/layout/vList4#1"/>
    <dgm:cxn modelId="{A50A10B2-CDE8-4875-ADEA-78102E1E4CC6}" type="presOf" srcId="{63F61C8E-5EA3-403B-956B-D3833EDBC3A6}" destId="{EDA53CE8-5CB0-42F1-989E-537AE6C516B1}" srcOrd="1" destOrd="0" presId="urn:microsoft.com/office/officeart/2005/8/layout/vList4#1"/>
    <dgm:cxn modelId="{8DF19F50-0BD0-4492-B549-3C3B2B659362}" type="presOf" srcId="{B93CFFD6-C923-4B24-BF2B-70950CAFB707}" destId="{917C84DD-9841-40D6-A642-AFC69C0515A3}" srcOrd="0" destOrd="1" presId="urn:microsoft.com/office/officeart/2005/8/layout/vList4#1"/>
    <dgm:cxn modelId="{EC690C90-8D66-40E7-8331-AAADA4784F89}" type="presOf" srcId="{E8A67840-417F-4B7A-9D2C-9B8FD623CA8F}" destId="{BEF8096A-1229-4C5B-B82F-04A275C8EE07}" srcOrd="0" destOrd="2" presId="urn:microsoft.com/office/officeart/2005/8/layout/vList4#1"/>
    <dgm:cxn modelId="{0F52ECFC-9285-4D36-81A6-880365F4BBDA}" srcId="{D6BDC137-168F-4F5C-990E-DBB12A7C3A82}" destId="{765B4B24-0D00-472A-BEC8-E36007B3BA46}" srcOrd="1" destOrd="0" parTransId="{130A23FC-3E5A-4FD6-921D-2261AF5D8734}" sibTransId="{7C92F352-4AB9-48B7-AAFD-2D48037D9953}"/>
    <dgm:cxn modelId="{D0370D28-83DD-49FD-BD3A-46CFF5269E21}" type="presOf" srcId="{8919BC89-E302-4AF8-BBEE-350F1030D92E}" destId="{66FC1DDD-F3B5-458D-9AFF-8B2B24A37F98}" srcOrd="0" destOrd="0" presId="urn:microsoft.com/office/officeart/2005/8/layout/vList4#1"/>
    <dgm:cxn modelId="{10D78BB8-B234-43A0-ACFB-7D596F5D03B5}" srcId="{63F61C8E-5EA3-403B-956B-D3833EDBC3A6}" destId="{E8A67840-417F-4B7A-9D2C-9B8FD623CA8F}" srcOrd="1" destOrd="0" parTransId="{D8B288A7-A10D-4A60-8F8D-F9E33852EFA4}" sibTransId="{AD85ECC9-B5AA-4C05-97BC-98DAE3BE6291}"/>
    <dgm:cxn modelId="{67A30861-2D57-4902-9D09-D53C118C282C}" type="presOf" srcId="{E8A67840-417F-4B7A-9D2C-9B8FD623CA8F}" destId="{EDA53CE8-5CB0-42F1-989E-537AE6C516B1}" srcOrd="1" destOrd="2" presId="urn:microsoft.com/office/officeart/2005/8/layout/vList4#1"/>
    <dgm:cxn modelId="{0AEDC57D-17A2-4F89-9549-0632F18AB290}" srcId="{AE61E472-B41C-4696-BF14-1CF67A1B9A7A}" destId="{63F61C8E-5EA3-403B-956B-D3833EDBC3A6}" srcOrd="2" destOrd="0" parTransId="{E72C800D-675E-4E15-AF44-D0D50134FEBE}" sibTransId="{6919673D-965D-4760-90C3-B3F5EA90D0EB}"/>
    <dgm:cxn modelId="{9F4C792E-08BC-4842-8BF9-BBBBCA47501F}" type="presOf" srcId="{8919BC89-E302-4AF8-BBEE-350F1030D92E}" destId="{AE512176-52FA-4C1A-99F5-89F56DB00756}" srcOrd="1" destOrd="0" presId="urn:microsoft.com/office/officeart/2005/8/layout/vList4#1"/>
    <dgm:cxn modelId="{C0527617-241F-49F7-89B2-7AF1A3723B5C}" type="presOf" srcId="{D6BDC137-168F-4F5C-990E-DBB12A7C3A82}" destId="{917C84DD-9841-40D6-A642-AFC69C0515A3}" srcOrd="0" destOrd="0" presId="urn:microsoft.com/office/officeart/2005/8/layout/vList4#1"/>
    <dgm:cxn modelId="{529DBF41-98C5-4B8B-A71D-CBA7D64CBD4E}" srcId="{AE61E472-B41C-4696-BF14-1CF67A1B9A7A}" destId="{8919BC89-E302-4AF8-BBEE-350F1030D92E}" srcOrd="1" destOrd="0" parTransId="{6378487D-0802-4A38-B3A0-E54657592257}" sibTransId="{C4611192-2930-4F6D-BDE1-C37DE21B42E0}"/>
    <dgm:cxn modelId="{611DF23B-BA80-4B38-973A-C5DCE3D9113D}" type="presParOf" srcId="{F7A41387-9A10-4B2F-8623-99E887302984}" destId="{9D734735-E891-47EC-81BF-4D34A9F7CD1A}" srcOrd="0" destOrd="0" presId="urn:microsoft.com/office/officeart/2005/8/layout/vList4#1"/>
    <dgm:cxn modelId="{98B80086-2264-4C7C-B44A-022C9F5FB6B9}" type="presParOf" srcId="{9D734735-E891-47EC-81BF-4D34A9F7CD1A}" destId="{917C84DD-9841-40D6-A642-AFC69C0515A3}" srcOrd="0" destOrd="0" presId="urn:microsoft.com/office/officeart/2005/8/layout/vList4#1"/>
    <dgm:cxn modelId="{4E8F114C-6C17-4CBE-820A-FC1141560521}" type="presParOf" srcId="{9D734735-E891-47EC-81BF-4D34A9F7CD1A}" destId="{C0B5419C-F369-44CB-9FC4-FD3EECD100EE}" srcOrd="1" destOrd="0" presId="urn:microsoft.com/office/officeart/2005/8/layout/vList4#1"/>
    <dgm:cxn modelId="{70207D7E-3632-499D-AE29-687217428BCA}" type="presParOf" srcId="{9D734735-E891-47EC-81BF-4D34A9F7CD1A}" destId="{BD3387B8-4727-45BC-8F4B-1D0C541D271C}" srcOrd="2" destOrd="0" presId="urn:microsoft.com/office/officeart/2005/8/layout/vList4#1"/>
    <dgm:cxn modelId="{DD11AF71-A6F1-4677-B24C-4D95151E0BB1}" type="presParOf" srcId="{F7A41387-9A10-4B2F-8623-99E887302984}" destId="{1B39851B-44D6-4DF4-BFCE-4AD347E6B33A}" srcOrd="1" destOrd="0" presId="urn:microsoft.com/office/officeart/2005/8/layout/vList4#1"/>
    <dgm:cxn modelId="{D8EC3221-B307-4660-A93F-0F98B2DE69F9}" type="presParOf" srcId="{F7A41387-9A10-4B2F-8623-99E887302984}" destId="{ED41E5CA-2E1B-42F4-B338-DA2A6856AAEA}" srcOrd="2" destOrd="0" presId="urn:microsoft.com/office/officeart/2005/8/layout/vList4#1"/>
    <dgm:cxn modelId="{44205D50-DE8E-4B89-A837-1130D5B814D6}" type="presParOf" srcId="{ED41E5CA-2E1B-42F4-B338-DA2A6856AAEA}" destId="{66FC1DDD-F3B5-458D-9AFF-8B2B24A37F98}" srcOrd="0" destOrd="0" presId="urn:microsoft.com/office/officeart/2005/8/layout/vList4#1"/>
    <dgm:cxn modelId="{B17A9D99-1438-4921-B842-2E20DAAA4E86}" type="presParOf" srcId="{ED41E5CA-2E1B-42F4-B338-DA2A6856AAEA}" destId="{08F63504-F47F-465C-982E-135C93263A05}" srcOrd="1" destOrd="0" presId="urn:microsoft.com/office/officeart/2005/8/layout/vList4#1"/>
    <dgm:cxn modelId="{535CE4FB-9A3A-4864-82DF-DC016B0564C6}" type="presParOf" srcId="{ED41E5CA-2E1B-42F4-B338-DA2A6856AAEA}" destId="{AE512176-52FA-4C1A-99F5-89F56DB00756}" srcOrd="2" destOrd="0" presId="urn:microsoft.com/office/officeart/2005/8/layout/vList4#1"/>
    <dgm:cxn modelId="{5951CEBF-EB29-469D-AECF-A528EC971DFF}" type="presParOf" srcId="{F7A41387-9A10-4B2F-8623-99E887302984}" destId="{224D325B-4EDA-479D-9C31-281A48567CFC}" srcOrd="3" destOrd="0" presId="urn:microsoft.com/office/officeart/2005/8/layout/vList4#1"/>
    <dgm:cxn modelId="{A7DF28F2-2845-4B5A-AFCB-44E0D7A97D10}" type="presParOf" srcId="{F7A41387-9A10-4B2F-8623-99E887302984}" destId="{8D800446-7B79-48E4-BB24-87BB5E714F03}" srcOrd="4" destOrd="0" presId="urn:microsoft.com/office/officeart/2005/8/layout/vList4#1"/>
    <dgm:cxn modelId="{D440558C-EF2E-476E-98DC-4C807243CA72}" type="presParOf" srcId="{8D800446-7B79-48E4-BB24-87BB5E714F03}" destId="{BEF8096A-1229-4C5B-B82F-04A275C8EE07}" srcOrd="0" destOrd="0" presId="urn:microsoft.com/office/officeart/2005/8/layout/vList4#1"/>
    <dgm:cxn modelId="{E7CCD7C9-D6D9-4493-88F1-A2100C01DCB3}" type="presParOf" srcId="{8D800446-7B79-48E4-BB24-87BB5E714F03}" destId="{C67066EF-AF56-4B65-8D6B-F8081FCFAD78}" srcOrd="1" destOrd="0" presId="urn:microsoft.com/office/officeart/2005/8/layout/vList4#1"/>
    <dgm:cxn modelId="{2F8F9817-1FB2-43F9-A419-C4AB720BAC5B}" type="presParOf" srcId="{8D800446-7B79-48E4-BB24-87BB5E714F03}" destId="{EDA53CE8-5CB0-42F1-989E-537AE6C516B1}" srcOrd="2" destOrd="0" presId="urn:microsoft.com/office/officeart/2005/8/layout/vList4#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purl.oclc.org/ooxml/drawingml/diagram" xmlns:a="http://purl.oclc.org/ooxml/drawingml/main">
  <dgm:ptLst>
    <dgm:pt modelId="{065ECAE9-94CD-4995-8D4B-7F93D9EF593E}" type="doc">
      <dgm:prSet loTypeId="urn:microsoft.com/office/officeart/2005/8/layout/hierarchy1" loCatId="hierarchy" qsTypeId="urn:microsoft.com/office/officeart/2005/8/quickstyle/3d6" qsCatId="3D" csTypeId="urn:microsoft.com/office/officeart/2005/8/colors/accent1_2" csCatId="accent1" phldr="1"/>
      <dgm:spPr>
        <a:scene3d>
          <a:camera prst="perspectiveRelaxedModerately" zoom="92%">
            <a:rot lat="290637" lon="0" rev="0"/>
          </a:camera>
          <a:lightRig rig="balanced" dir="t">
            <a:rot lat="0" lon="0" rev="12700000"/>
          </a:lightRig>
        </a:scene3d>
      </dgm:spPr>
      <dgm:t>
        <a:bodyPr/>
        <a:lstStyle/>
        <a:p>
          <a:endParaRPr lang="en-US"/>
        </a:p>
      </dgm:t>
    </dgm:pt>
    <dgm:pt modelId="{C23208BE-1CCF-43EE-BF11-F90F3A4F99E6}">
      <dgm:prSet phldrT="[Text]"/>
      <dgm:spPr/>
      <dgm:t>
        <a:bodyPr/>
        <a:lstStyle/>
        <a:p>
          <a:r>
            <a:rPr lang="en-US" dirty="0" smtClean="0"/>
            <a:t>HEADQUARTERS</a:t>
          </a:r>
          <a:endParaRPr lang="en-US" dirty="0"/>
        </a:p>
      </dgm:t>
    </dgm:pt>
    <dgm:pt modelId="{7464D081-7A17-488B-8114-177E3F8E404D}" type="parTrans" cxnId="{0839A0E8-BB75-4FB1-A261-E4CE9F029E27}">
      <dgm:prSet/>
      <dgm:spPr/>
      <dgm:t>
        <a:bodyPr/>
        <a:lstStyle/>
        <a:p>
          <a:endParaRPr lang="en-US"/>
        </a:p>
      </dgm:t>
    </dgm:pt>
    <dgm:pt modelId="{45C038D6-88C8-4761-A5AE-7D34EBB998F6}" type="sibTrans" cxnId="{0839A0E8-BB75-4FB1-A261-E4CE9F029E27}">
      <dgm:prSet/>
      <dgm:spPr/>
      <dgm:t>
        <a:bodyPr/>
        <a:lstStyle/>
        <a:p>
          <a:endParaRPr lang="en-US"/>
        </a:p>
      </dgm:t>
    </dgm:pt>
    <dgm:pt modelId="{1E2675A4-4889-4B38-A6B1-3B74697E116E}" type="asst">
      <dgm:prSet phldrT="[Text]"/>
      <dgm:spPr/>
      <dgm:t>
        <a:bodyPr/>
        <a:lstStyle/>
        <a:p>
          <a:r>
            <a:rPr lang="en-US" dirty="0" smtClean="0"/>
            <a:t>SHORE PARTY</a:t>
          </a:r>
          <a:endParaRPr lang="en-US" dirty="0"/>
        </a:p>
      </dgm:t>
    </dgm:pt>
    <dgm:pt modelId="{1AC15A0A-6D37-4A6C-9028-EB8B4C41FA5C}" type="parTrans" cxnId="{063CDCC5-8D33-4778-877A-C9252BF898D6}">
      <dgm:prSet/>
      <dgm:spPr/>
      <dgm:t>
        <a:bodyPr/>
        <a:lstStyle/>
        <a:p>
          <a:endParaRPr lang="en-US"/>
        </a:p>
      </dgm:t>
    </dgm:pt>
    <dgm:pt modelId="{9B002A45-D5CC-4823-AB1E-DFA3D177E2B9}" type="sibTrans" cxnId="{063CDCC5-8D33-4778-877A-C9252BF898D6}">
      <dgm:prSet/>
      <dgm:spPr/>
      <dgm:t>
        <a:bodyPr/>
        <a:lstStyle/>
        <a:p>
          <a:endParaRPr lang="en-US"/>
        </a:p>
      </dgm:t>
    </dgm:pt>
    <dgm:pt modelId="{6C1AB5D5-8CD3-41B7-8576-94230056DC9E}">
      <dgm:prSet phldrT="[Text]"/>
      <dgm:spPr/>
      <dgm:t>
        <a:bodyPr/>
        <a:lstStyle/>
        <a:p>
          <a:r>
            <a:rPr lang="en-US" dirty="0" smtClean="0"/>
            <a:t>BEACH PARTY</a:t>
          </a:r>
          <a:endParaRPr lang="en-US" dirty="0"/>
        </a:p>
      </dgm:t>
    </dgm:pt>
    <dgm:pt modelId="{FDAFDFF1-EFE9-4003-BDBD-60DA389CF474}" type="parTrans" cxnId="{F16600A0-E2B9-48FF-9673-3795E52E9979}">
      <dgm:prSet/>
      <dgm:spPr/>
      <dgm:t>
        <a:bodyPr/>
        <a:lstStyle/>
        <a:p>
          <a:endParaRPr lang="en-US"/>
        </a:p>
      </dgm:t>
    </dgm:pt>
    <dgm:pt modelId="{4407D207-65A9-4729-B45F-7A6EEBECFD36}" type="sibTrans" cxnId="{F16600A0-E2B9-48FF-9673-3795E52E9979}">
      <dgm:prSet/>
      <dgm:spPr/>
      <dgm:t>
        <a:bodyPr/>
        <a:lstStyle/>
        <a:p>
          <a:endParaRPr lang="en-US"/>
        </a:p>
      </dgm:t>
    </dgm:pt>
    <dgm:pt modelId="{CF91EBA7-E28D-4E22-8A28-F437040B75A1}">
      <dgm:prSet phldrT="[Text]"/>
      <dgm:spPr/>
      <dgm:t>
        <a:bodyPr/>
        <a:lstStyle/>
        <a:p>
          <a:r>
            <a:rPr lang="en-US" dirty="0" smtClean="0"/>
            <a:t>HELICOPTER SUPPORT</a:t>
          </a:r>
          <a:endParaRPr lang="en-US" dirty="0"/>
        </a:p>
      </dgm:t>
    </dgm:pt>
    <dgm:pt modelId="{2640C639-9E47-4831-873D-47BF608DD0D3}" type="parTrans" cxnId="{F7DB3BBD-1521-4FA2-897C-338B5B931053}">
      <dgm:prSet/>
      <dgm:spPr/>
      <dgm:t>
        <a:bodyPr/>
        <a:lstStyle/>
        <a:p>
          <a:endParaRPr lang="en-US"/>
        </a:p>
      </dgm:t>
    </dgm:pt>
    <dgm:pt modelId="{372EC79D-4A92-4EDE-BFBE-7A9C9B59ABCA}" type="sibTrans" cxnId="{F7DB3BBD-1521-4FA2-897C-338B5B931053}">
      <dgm:prSet/>
      <dgm:spPr/>
      <dgm:t>
        <a:bodyPr/>
        <a:lstStyle/>
        <a:p>
          <a:endParaRPr lang="en-US"/>
        </a:p>
      </dgm:t>
    </dgm:pt>
    <dgm:pt modelId="{79EB85A5-DB01-4285-9D34-3AB52685B77D}">
      <dgm:prSet phldrT="[Text]"/>
      <dgm:spPr/>
      <dgm:t>
        <a:bodyPr/>
        <a:lstStyle/>
        <a:p>
          <a:r>
            <a:rPr lang="en-US" dirty="0" smtClean="0"/>
            <a:t>SPECIAL ATTACHMENTS</a:t>
          </a:r>
          <a:endParaRPr lang="en-US" dirty="0"/>
        </a:p>
      </dgm:t>
    </dgm:pt>
    <dgm:pt modelId="{7048D4ED-FBA6-4E57-8158-A179838C9B57}" type="parTrans" cxnId="{7CE75EED-DDDD-4A3A-9C2E-9CEA25E78001}">
      <dgm:prSet/>
      <dgm:spPr/>
      <dgm:t>
        <a:bodyPr/>
        <a:lstStyle/>
        <a:p>
          <a:endParaRPr lang="en-US"/>
        </a:p>
      </dgm:t>
    </dgm:pt>
    <dgm:pt modelId="{A82F4602-BE14-4053-8B20-A35892E18D00}" type="sibTrans" cxnId="{7CE75EED-DDDD-4A3A-9C2E-9CEA25E78001}">
      <dgm:prSet/>
      <dgm:spPr/>
      <dgm:t>
        <a:bodyPr/>
        <a:lstStyle/>
        <a:p>
          <a:endParaRPr lang="en-US"/>
        </a:p>
      </dgm:t>
    </dgm:pt>
    <dgm:pt modelId="{D41EB5D7-F4C5-489C-9596-EF0F31BAF7B7}" type="pres">
      <dgm:prSet presAssocID="{065ECAE9-94CD-4995-8D4B-7F93D9EF593E}" presName="hierChild1" presStyleCnt="0">
        <dgm:presLayoutVars>
          <dgm:chPref val="1"/>
          <dgm:dir/>
          <dgm:animOne val="branch"/>
          <dgm:animLvl val="lvl"/>
          <dgm:resizeHandles/>
        </dgm:presLayoutVars>
      </dgm:prSet>
      <dgm:spPr/>
      <dgm:t>
        <a:bodyPr/>
        <a:lstStyle/>
        <a:p>
          <a:endParaRPr lang="en-US"/>
        </a:p>
      </dgm:t>
    </dgm:pt>
    <dgm:pt modelId="{A932F5F3-BD01-4FDB-99D6-3F1FA9E2EDEE}" type="pres">
      <dgm:prSet presAssocID="{C23208BE-1CCF-43EE-BF11-F90F3A4F99E6}" presName="hierRoot1" presStyleCnt="0"/>
      <dgm:spPr/>
      <dgm:t>
        <a:bodyPr/>
        <a:lstStyle/>
        <a:p>
          <a:endParaRPr lang="en-US"/>
        </a:p>
      </dgm:t>
    </dgm:pt>
    <dgm:pt modelId="{5DA37F13-D2D6-4EFE-8605-DA1270DA717B}" type="pres">
      <dgm:prSet presAssocID="{C23208BE-1CCF-43EE-BF11-F90F3A4F99E6}" presName="composite" presStyleCnt="0"/>
      <dgm:spPr/>
      <dgm:t>
        <a:bodyPr/>
        <a:lstStyle/>
        <a:p>
          <a:endParaRPr lang="en-US"/>
        </a:p>
      </dgm:t>
    </dgm:pt>
    <dgm:pt modelId="{B492A540-3DE1-4BFF-B855-D715847EF2A8}" type="pres">
      <dgm:prSet presAssocID="{C23208BE-1CCF-43EE-BF11-F90F3A4F99E6}" presName="background" presStyleLbl="node0" presStyleIdx="0" presStyleCnt="1"/>
      <dgm:spPr/>
      <dgm:t>
        <a:bodyPr/>
        <a:lstStyle/>
        <a:p>
          <a:endParaRPr lang="en-US"/>
        </a:p>
      </dgm:t>
    </dgm:pt>
    <dgm:pt modelId="{B733BE11-5672-4A73-90E3-FCBA4709F3FD}" type="pres">
      <dgm:prSet presAssocID="{C23208BE-1CCF-43EE-BF11-F90F3A4F99E6}" presName="text" presStyleLbl="fgAcc0" presStyleIdx="0" presStyleCnt="1">
        <dgm:presLayoutVars>
          <dgm:chPref val="3"/>
        </dgm:presLayoutVars>
      </dgm:prSet>
      <dgm:spPr/>
      <dgm:t>
        <a:bodyPr/>
        <a:lstStyle/>
        <a:p>
          <a:endParaRPr lang="en-US"/>
        </a:p>
      </dgm:t>
    </dgm:pt>
    <dgm:pt modelId="{43DC6022-6F73-4484-8BCC-A5B79581D7D7}" type="pres">
      <dgm:prSet presAssocID="{C23208BE-1CCF-43EE-BF11-F90F3A4F99E6}" presName="hierChild2" presStyleCnt="0"/>
      <dgm:spPr/>
      <dgm:t>
        <a:bodyPr/>
        <a:lstStyle/>
        <a:p>
          <a:endParaRPr lang="en-US"/>
        </a:p>
      </dgm:t>
    </dgm:pt>
    <dgm:pt modelId="{AC72EFAF-99DA-47F6-9299-EC3685094E4A}" type="pres">
      <dgm:prSet presAssocID="{1AC15A0A-6D37-4A6C-9028-EB8B4C41FA5C}" presName="Name10" presStyleLbl="parChTrans1D2" presStyleIdx="0" presStyleCnt="4"/>
      <dgm:spPr/>
      <dgm:t>
        <a:bodyPr/>
        <a:lstStyle/>
        <a:p>
          <a:endParaRPr lang="en-US"/>
        </a:p>
      </dgm:t>
    </dgm:pt>
    <dgm:pt modelId="{7B2640B2-5017-4974-9A06-0D7FBB3BC71C}" type="pres">
      <dgm:prSet presAssocID="{1E2675A4-4889-4B38-A6B1-3B74697E116E}" presName="hierRoot2" presStyleCnt="0"/>
      <dgm:spPr/>
      <dgm:t>
        <a:bodyPr/>
        <a:lstStyle/>
        <a:p>
          <a:endParaRPr lang="en-US"/>
        </a:p>
      </dgm:t>
    </dgm:pt>
    <dgm:pt modelId="{54F4E4FB-553F-473B-83BA-FCBB84BC0E5C}" type="pres">
      <dgm:prSet presAssocID="{1E2675A4-4889-4B38-A6B1-3B74697E116E}" presName="composite2" presStyleCnt="0"/>
      <dgm:spPr/>
      <dgm:t>
        <a:bodyPr/>
        <a:lstStyle/>
        <a:p>
          <a:endParaRPr lang="en-US"/>
        </a:p>
      </dgm:t>
    </dgm:pt>
    <dgm:pt modelId="{00F2F2EA-7429-49FB-8296-EFC655376012}" type="pres">
      <dgm:prSet presAssocID="{1E2675A4-4889-4B38-A6B1-3B74697E116E}" presName="background2" presStyleLbl="asst1" presStyleIdx="0" presStyleCnt="1"/>
      <dgm:spPr/>
      <dgm:t>
        <a:bodyPr/>
        <a:lstStyle/>
        <a:p>
          <a:endParaRPr lang="en-US"/>
        </a:p>
      </dgm:t>
    </dgm:pt>
    <dgm:pt modelId="{B2F6D505-D3B1-41EE-8AE0-E1CA68DC3AC5}" type="pres">
      <dgm:prSet presAssocID="{1E2675A4-4889-4B38-A6B1-3B74697E116E}" presName="text2" presStyleLbl="fgAcc2" presStyleIdx="0" presStyleCnt="4">
        <dgm:presLayoutVars>
          <dgm:chPref val="3"/>
        </dgm:presLayoutVars>
      </dgm:prSet>
      <dgm:spPr/>
      <dgm:t>
        <a:bodyPr/>
        <a:lstStyle/>
        <a:p>
          <a:endParaRPr lang="en-US"/>
        </a:p>
      </dgm:t>
    </dgm:pt>
    <dgm:pt modelId="{74EF6733-CE9D-4281-9FA4-6B75E4B8AEBB}" type="pres">
      <dgm:prSet presAssocID="{1E2675A4-4889-4B38-A6B1-3B74697E116E}" presName="hierChild3" presStyleCnt="0"/>
      <dgm:spPr/>
      <dgm:t>
        <a:bodyPr/>
        <a:lstStyle/>
        <a:p>
          <a:endParaRPr lang="en-US"/>
        </a:p>
      </dgm:t>
    </dgm:pt>
    <dgm:pt modelId="{2F0DE41B-F8C8-42A8-B8F0-CC3841264012}" type="pres">
      <dgm:prSet presAssocID="{FDAFDFF1-EFE9-4003-BDBD-60DA389CF474}" presName="Name10" presStyleLbl="parChTrans1D2" presStyleIdx="1" presStyleCnt="4"/>
      <dgm:spPr/>
      <dgm:t>
        <a:bodyPr/>
        <a:lstStyle/>
        <a:p>
          <a:endParaRPr lang="en-US"/>
        </a:p>
      </dgm:t>
    </dgm:pt>
    <dgm:pt modelId="{AE9E3E73-80B6-44A2-B0AE-57DAC0FB34AE}" type="pres">
      <dgm:prSet presAssocID="{6C1AB5D5-8CD3-41B7-8576-94230056DC9E}" presName="hierRoot2" presStyleCnt="0"/>
      <dgm:spPr/>
      <dgm:t>
        <a:bodyPr/>
        <a:lstStyle/>
        <a:p>
          <a:endParaRPr lang="en-US"/>
        </a:p>
      </dgm:t>
    </dgm:pt>
    <dgm:pt modelId="{87D596E2-A546-465F-AE30-A061FDAC5BC7}" type="pres">
      <dgm:prSet presAssocID="{6C1AB5D5-8CD3-41B7-8576-94230056DC9E}" presName="composite2" presStyleCnt="0"/>
      <dgm:spPr/>
      <dgm:t>
        <a:bodyPr/>
        <a:lstStyle/>
        <a:p>
          <a:endParaRPr lang="en-US"/>
        </a:p>
      </dgm:t>
    </dgm:pt>
    <dgm:pt modelId="{3A445D85-852C-4296-91DA-6C2F36BF62ED}" type="pres">
      <dgm:prSet presAssocID="{6C1AB5D5-8CD3-41B7-8576-94230056DC9E}" presName="background2" presStyleLbl="node2" presStyleIdx="0" presStyleCnt="3"/>
      <dgm:spPr/>
      <dgm:t>
        <a:bodyPr/>
        <a:lstStyle/>
        <a:p>
          <a:endParaRPr lang="en-US"/>
        </a:p>
      </dgm:t>
    </dgm:pt>
    <dgm:pt modelId="{E451FBCD-4D4B-4BAA-A5F2-BD32B6BFC5D7}" type="pres">
      <dgm:prSet presAssocID="{6C1AB5D5-8CD3-41B7-8576-94230056DC9E}" presName="text2" presStyleLbl="fgAcc2" presStyleIdx="1" presStyleCnt="4">
        <dgm:presLayoutVars>
          <dgm:chPref val="3"/>
        </dgm:presLayoutVars>
      </dgm:prSet>
      <dgm:spPr/>
      <dgm:t>
        <a:bodyPr/>
        <a:lstStyle/>
        <a:p>
          <a:endParaRPr lang="en-US"/>
        </a:p>
      </dgm:t>
    </dgm:pt>
    <dgm:pt modelId="{4BC3C81C-9FFA-4095-98BB-208635E8BB3B}" type="pres">
      <dgm:prSet presAssocID="{6C1AB5D5-8CD3-41B7-8576-94230056DC9E}" presName="hierChild3" presStyleCnt="0"/>
      <dgm:spPr/>
      <dgm:t>
        <a:bodyPr/>
        <a:lstStyle/>
        <a:p>
          <a:endParaRPr lang="en-US"/>
        </a:p>
      </dgm:t>
    </dgm:pt>
    <dgm:pt modelId="{DCF6BD40-1674-4F27-8922-317B928BD3B5}" type="pres">
      <dgm:prSet presAssocID="{2640C639-9E47-4831-873D-47BF608DD0D3}" presName="Name10" presStyleLbl="parChTrans1D2" presStyleIdx="2" presStyleCnt="4"/>
      <dgm:spPr/>
      <dgm:t>
        <a:bodyPr/>
        <a:lstStyle/>
        <a:p>
          <a:endParaRPr lang="en-US"/>
        </a:p>
      </dgm:t>
    </dgm:pt>
    <dgm:pt modelId="{76CE4EFB-258D-4DCA-B0FC-301742C4364D}" type="pres">
      <dgm:prSet presAssocID="{CF91EBA7-E28D-4E22-8A28-F437040B75A1}" presName="hierRoot2" presStyleCnt="0"/>
      <dgm:spPr/>
      <dgm:t>
        <a:bodyPr/>
        <a:lstStyle/>
        <a:p>
          <a:endParaRPr lang="en-US"/>
        </a:p>
      </dgm:t>
    </dgm:pt>
    <dgm:pt modelId="{2E664452-E265-4579-8D9D-E4B5531AEA4B}" type="pres">
      <dgm:prSet presAssocID="{CF91EBA7-E28D-4E22-8A28-F437040B75A1}" presName="composite2" presStyleCnt="0"/>
      <dgm:spPr/>
      <dgm:t>
        <a:bodyPr/>
        <a:lstStyle/>
        <a:p>
          <a:endParaRPr lang="en-US"/>
        </a:p>
      </dgm:t>
    </dgm:pt>
    <dgm:pt modelId="{9ADBFB4E-5C4F-4CCA-826A-9B6A2494E5DD}" type="pres">
      <dgm:prSet presAssocID="{CF91EBA7-E28D-4E22-8A28-F437040B75A1}" presName="background2" presStyleLbl="node2" presStyleIdx="1" presStyleCnt="3"/>
      <dgm:spPr/>
      <dgm:t>
        <a:bodyPr/>
        <a:lstStyle/>
        <a:p>
          <a:endParaRPr lang="en-US"/>
        </a:p>
      </dgm:t>
    </dgm:pt>
    <dgm:pt modelId="{7C41B21F-9334-45FF-9F0C-8A29733ECBC7}" type="pres">
      <dgm:prSet presAssocID="{CF91EBA7-E28D-4E22-8A28-F437040B75A1}" presName="text2" presStyleLbl="fgAcc2" presStyleIdx="2" presStyleCnt="4">
        <dgm:presLayoutVars>
          <dgm:chPref val="3"/>
        </dgm:presLayoutVars>
      </dgm:prSet>
      <dgm:spPr/>
      <dgm:t>
        <a:bodyPr/>
        <a:lstStyle/>
        <a:p>
          <a:endParaRPr lang="en-US"/>
        </a:p>
      </dgm:t>
    </dgm:pt>
    <dgm:pt modelId="{33A161A3-EB23-4987-873E-475C9FEEEDF2}" type="pres">
      <dgm:prSet presAssocID="{CF91EBA7-E28D-4E22-8A28-F437040B75A1}" presName="hierChild3" presStyleCnt="0"/>
      <dgm:spPr/>
      <dgm:t>
        <a:bodyPr/>
        <a:lstStyle/>
        <a:p>
          <a:endParaRPr lang="en-US"/>
        </a:p>
      </dgm:t>
    </dgm:pt>
    <dgm:pt modelId="{AD035ABD-F121-4D95-9BC8-0A3587C08341}" type="pres">
      <dgm:prSet presAssocID="{7048D4ED-FBA6-4E57-8158-A179838C9B57}" presName="Name10" presStyleLbl="parChTrans1D2" presStyleIdx="3" presStyleCnt="4"/>
      <dgm:spPr/>
      <dgm:t>
        <a:bodyPr/>
        <a:lstStyle/>
        <a:p>
          <a:endParaRPr lang="en-US"/>
        </a:p>
      </dgm:t>
    </dgm:pt>
    <dgm:pt modelId="{F92EBE0B-4DC4-4F59-B1B3-F42C44144ABF}" type="pres">
      <dgm:prSet presAssocID="{79EB85A5-DB01-4285-9D34-3AB52685B77D}" presName="hierRoot2" presStyleCnt="0"/>
      <dgm:spPr/>
      <dgm:t>
        <a:bodyPr/>
        <a:lstStyle/>
        <a:p>
          <a:endParaRPr lang="en-US"/>
        </a:p>
      </dgm:t>
    </dgm:pt>
    <dgm:pt modelId="{3455E941-5687-4E1B-819A-8CC1C1B66BB1}" type="pres">
      <dgm:prSet presAssocID="{79EB85A5-DB01-4285-9D34-3AB52685B77D}" presName="composite2" presStyleCnt="0"/>
      <dgm:spPr/>
      <dgm:t>
        <a:bodyPr/>
        <a:lstStyle/>
        <a:p>
          <a:endParaRPr lang="en-US"/>
        </a:p>
      </dgm:t>
    </dgm:pt>
    <dgm:pt modelId="{A953105E-AAE0-4BBC-A2B3-0D4E4A9ED1DE}" type="pres">
      <dgm:prSet presAssocID="{79EB85A5-DB01-4285-9D34-3AB52685B77D}" presName="background2" presStyleLbl="node2" presStyleIdx="2" presStyleCnt="3"/>
      <dgm:spPr/>
      <dgm:t>
        <a:bodyPr/>
        <a:lstStyle/>
        <a:p>
          <a:endParaRPr lang="en-US"/>
        </a:p>
      </dgm:t>
    </dgm:pt>
    <dgm:pt modelId="{722C047C-A459-4F6B-B4CE-EAE0B015BA69}" type="pres">
      <dgm:prSet presAssocID="{79EB85A5-DB01-4285-9D34-3AB52685B77D}" presName="text2" presStyleLbl="fgAcc2" presStyleIdx="3" presStyleCnt="4">
        <dgm:presLayoutVars>
          <dgm:chPref val="3"/>
        </dgm:presLayoutVars>
      </dgm:prSet>
      <dgm:spPr/>
      <dgm:t>
        <a:bodyPr/>
        <a:lstStyle/>
        <a:p>
          <a:endParaRPr lang="en-US"/>
        </a:p>
      </dgm:t>
    </dgm:pt>
    <dgm:pt modelId="{58EBB44B-FBD0-4088-955E-A59EDB28D7D4}" type="pres">
      <dgm:prSet presAssocID="{79EB85A5-DB01-4285-9D34-3AB52685B77D}" presName="hierChild3" presStyleCnt="0"/>
      <dgm:spPr/>
      <dgm:t>
        <a:bodyPr/>
        <a:lstStyle/>
        <a:p>
          <a:endParaRPr lang="en-US"/>
        </a:p>
      </dgm:t>
    </dgm:pt>
  </dgm:ptLst>
  <dgm:cxnLst>
    <dgm:cxn modelId="{B294CBC1-4162-4947-B03C-A20D0A5E4231}" type="presOf" srcId="{FDAFDFF1-EFE9-4003-BDBD-60DA389CF474}" destId="{2F0DE41B-F8C8-42A8-B8F0-CC3841264012}" srcOrd="0" destOrd="0" presId="urn:microsoft.com/office/officeart/2005/8/layout/hierarchy1"/>
    <dgm:cxn modelId="{7CE75EED-DDDD-4A3A-9C2E-9CEA25E78001}" srcId="{C23208BE-1CCF-43EE-BF11-F90F3A4F99E6}" destId="{79EB85A5-DB01-4285-9D34-3AB52685B77D}" srcOrd="3" destOrd="0" parTransId="{7048D4ED-FBA6-4E57-8158-A179838C9B57}" sibTransId="{A82F4602-BE14-4053-8B20-A35892E18D00}"/>
    <dgm:cxn modelId="{521DEBD7-69ED-4990-AFDC-8B7A8F1AEB9C}" type="presOf" srcId="{6C1AB5D5-8CD3-41B7-8576-94230056DC9E}" destId="{E451FBCD-4D4B-4BAA-A5F2-BD32B6BFC5D7}" srcOrd="0" destOrd="0" presId="urn:microsoft.com/office/officeart/2005/8/layout/hierarchy1"/>
    <dgm:cxn modelId="{F16600A0-E2B9-48FF-9673-3795E52E9979}" srcId="{C23208BE-1CCF-43EE-BF11-F90F3A4F99E6}" destId="{6C1AB5D5-8CD3-41B7-8576-94230056DC9E}" srcOrd="1" destOrd="0" parTransId="{FDAFDFF1-EFE9-4003-BDBD-60DA389CF474}" sibTransId="{4407D207-65A9-4729-B45F-7A6EEBECFD36}"/>
    <dgm:cxn modelId="{A3E96EAB-E271-4E8F-A26F-7C811892670C}" type="presOf" srcId="{1E2675A4-4889-4B38-A6B1-3B74697E116E}" destId="{B2F6D505-D3B1-41EE-8AE0-E1CA68DC3AC5}" srcOrd="0" destOrd="0" presId="urn:microsoft.com/office/officeart/2005/8/layout/hierarchy1"/>
    <dgm:cxn modelId="{0839A0E8-BB75-4FB1-A261-E4CE9F029E27}" srcId="{065ECAE9-94CD-4995-8D4B-7F93D9EF593E}" destId="{C23208BE-1CCF-43EE-BF11-F90F3A4F99E6}" srcOrd="0" destOrd="0" parTransId="{7464D081-7A17-488B-8114-177E3F8E404D}" sibTransId="{45C038D6-88C8-4761-A5AE-7D34EBB998F6}"/>
    <dgm:cxn modelId="{E10CBE40-7D0B-4D3F-8E1B-A8E71153EC1A}" type="presOf" srcId="{065ECAE9-94CD-4995-8D4B-7F93D9EF593E}" destId="{D41EB5D7-F4C5-489C-9596-EF0F31BAF7B7}" srcOrd="0" destOrd="0" presId="urn:microsoft.com/office/officeart/2005/8/layout/hierarchy1"/>
    <dgm:cxn modelId="{063CDCC5-8D33-4778-877A-C9252BF898D6}" srcId="{C23208BE-1CCF-43EE-BF11-F90F3A4F99E6}" destId="{1E2675A4-4889-4B38-A6B1-3B74697E116E}" srcOrd="0" destOrd="0" parTransId="{1AC15A0A-6D37-4A6C-9028-EB8B4C41FA5C}" sibTransId="{9B002A45-D5CC-4823-AB1E-DFA3D177E2B9}"/>
    <dgm:cxn modelId="{C386372A-0A21-4592-AA84-8078034E03DD}" type="presOf" srcId="{2640C639-9E47-4831-873D-47BF608DD0D3}" destId="{DCF6BD40-1674-4F27-8922-317B928BD3B5}" srcOrd="0" destOrd="0" presId="urn:microsoft.com/office/officeart/2005/8/layout/hierarchy1"/>
    <dgm:cxn modelId="{F7DB3BBD-1521-4FA2-897C-338B5B931053}" srcId="{C23208BE-1CCF-43EE-BF11-F90F3A4F99E6}" destId="{CF91EBA7-E28D-4E22-8A28-F437040B75A1}" srcOrd="2" destOrd="0" parTransId="{2640C639-9E47-4831-873D-47BF608DD0D3}" sibTransId="{372EC79D-4A92-4EDE-BFBE-7A9C9B59ABCA}"/>
    <dgm:cxn modelId="{046D71A4-4FCD-4B15-9034-33B711D0BB22}" type="presOf" srcId="{7048D4ED-FBA6-4E57-8158-A179838C9B57}" destId="{AD035ABD-F121-4D95-9BC8-0A3587C08341}" srcOrd="0" destOrd="0" presId="urn:microsoft.com/office/officeart/2005/8/layout/hierarchy1"/>
    <dgm:cxn modelId="{39086056-CF35-4A16-88F5-E7CC24225F17}" type="presOf" srcId="{79EB85A5-DB01-4285-9D34-3AB52685B77D}" destId="{722C047C-A459-4F6B-B4CE-EAE0B015BA69}" srcOrd="0" destOrd="0" presId="urn:microsoft.com/office/officeart/2005/8/layout/hierarchy1"/>
    <dgm:cxn modelId="{99F21C60-64D6-4242-B329-408445E8BB3B}" type="presOf" srcId="{C23208BE-1CCF-43EE-BF11-F90F3A4F99E6}" destId="{B733BE11-5672-4A73-90E3-FCBA4709F3FD}" srcOrd="0" destOrd="0" presId="urn:microsoft.com/office/officeart/2005/8/layout/hierarchy1"/>
    <dgm:cxn modelId="{A6E2EF95-AF3E-4ECC-B1E8-7D2B5172A1D9}" type="presOf" srcId="{1AC15A0A-6D37-4A6C-9028-EB8B4C41FA5C}" destId="{AC72EFAF-99DA-47F6-9299-EC3685094E4A}" srcOrd="0" destOrd="0" presId="urn:microsoft.com/office/officeart/2005/8/layout/hierarchy1"/>
    <dgm:cxn modelId="{2BDC6999-4554-4D83-9120-EF9A7A94B7E0}" type="presOf" srcId="{CF91EBA7-E28D-4E22-8A28-F437040B75A1}" destId="{7C41B21F-9334-45FF-9F0C-8A29733ECBC7}" srcOrd="0" destOrd="0" presId="urn:microsoft.com/office/officeart/2005/8/layout/hierarchy1"/>
    <dgm:cxn modelId="{BF7E17FE-2262-4747-B947-2245DA626F92}" type="presParOf" srcId="{D41EB5D7-F4C5-489C-9596-EF0F31BAF7B7}" destId="{A932F5F3-BD01-4FDB-99D6-3F1FA9E2EDEE}" srcOrd="0" destOrd="0" presId="urn:microsoft.com/office/officeart/2005/8/layout/hierarchy1"/>
    <dgm:cxn modelId="{D479D7D7-8348-4619-9743-88D9B6E805F2}" type="presParOf" srcId="{A932F5F3-BD01-4FDB-99D6-3F1FA9E2EDEE}" destId="{5DA37F13-D2D6-4EFE-8605-DA1270DA717B}" srcOrd="0" destOrd="0" presId="urn:microsoft.com/office/officeart/2005/8/layout/hierarchy1"/>
    <dgm:cxn modelId="{F124193A-9AEE-4853-93B3-AB7556A1CEA4}" type="presParOf" srcId="{5DA37F13-D2D6-4EFE-8605-DA1270DA717B}" destId="{B492A540-3DE1-4BFF-B855-D715847EF2A8}" srcOrd="0" destOrd="0" presId="urn:microsoft.com/office/officeart/2005/8/layout/hierarchy1"/>
    <dgm:cxn modelId="{F75211E4-63FE-4E93-AA69-E39D568A6192}" type="presParOf" srcId="{5DA37F13-D2D6-4EFE-8605-DA1270DA717B}" destId="{B733BE11-5672-4A73-90E3-FCBA4709F3FD}" srcOrd="1" destOrd="0" presId="urn:microsoft.com/office/officeart/2005/8/layout/hierarchy1"/>
    <dgm:cxn modelId="{80D0D65F-10E9-49BB-B7EA-CBD0E46B6089}" type="presParOf" srcId="{A932F5F3-BD01-4FDB-99D6-3F1FA9E2EDEE}" destId="{43DC6022-6F73-4484-8BCC-A5B79581D7D7}" srcOrd="1" destOrd="0" presId="urn:microsoft.com/office/officeart/2005/8/layout/hierarchy1"/>
    <dgm:cxn modelId="{3E22B2DF-9CB4-46E2-9C8F-CED7A6B9115F}" type="presParOf" srcId="{43DC6022-6F73-4484-8BCC-A5B79581D7D7}" destId="{AC72EFAF-99DA-47F6-9299-EC3685094E4A}" srcOrd="0" destOrd="0" presId="urn:microsoft.com/office/officeart/2005/8/layout/hierarchy1"/>
    <dgm:cxn modelId="{0F0864B6-74B8-44BF-8B6C-B0F3566649C1}" type="presParOf" srcId="{43DC6022-6F73-4484-8BCC-A5B79581D7D7}" destId="{7B2640B2-5017-4974-9A06-0D7FBB3BC71C}" srcOrd="1" destOrd="0" presId="urn:microsoft.com/office/officeart/2005/8/layout/hierarchy1"/>
    <dgm:cxn modelId="{836CE248-08FF-45FD-B878-AC67F8A8D0E9}" type="presParOf" srcId="{7B2640B2-5017-4974-9A06-0D7FBB3BC71C}" destId="{54F4E4FB-553F-473B-83BA-FCBB84BC0E5C}" srcOrd="0" destOrd="0" presId="urn:microsoft.com/office/officeart/2005/8/layout/hierarchy1"/>
    <dgm:cxn modelId="{09C0AF7F-8427-4EA5-BDB4-9FD4A9A2FD7A}" type="presParOf" srcId="{54F4E4FB-553F-473B-83BA-FCBB84BC0E5C}" destId="{00F2F2EA-7429-49FB-8296-EFC655376012}" srcOrd="0" destOrd="0" presId="urn:microsoft.com/office/officeart/2005/8/layout/hierarchy1"/>
    <dgm:cxn modelId="{3B4EF983-8C1A-40B0-824D-EA4927DF56C2}" type="presParOf" srcId="{54F4E4FB-553F-473B-83BA-FCBB84BC0E5C}" destId="{B2F6D505-D3B1-41EE-8AE0-E1CA68DC3AC5}" srcOrd="1" destOrd="0" presId="urn:microsoft.com/office/officeart/2005/8/layout/hierarchy1"/>
    <dgm:cxn modelId="{79528323-E27B-4D64-A143-673361E03837}" type="presParOf" srcId="{7B2640B2-5017-4974-9A06-0D7FBB3BC71C}" destId="{74EF6733-CE9D-4281-9FA4-6B75E4B8AEBB}" srcOrd="1" destOrd="0" presId="urn:microsoft.com/office/officeart/2005/8/layout/hierarchy1"/>
    <dgm:cxn modelId="{2CB2A817-9B3E-43EC-9C44-D1181E68E3ED}" type="presParOf" srcId="{43DC6022-6F73-4484-8BCC-A5B79581D7D7}" destId="{2F0DE41B-F8C8-42A8-B8F0-CC3841264012}" srcOrd="2" destOrd="0" presId="urn:microsoft.com/office/officeart/2005/8/layout/hierarchy1"/>
    <dgm:cxn modelId="{15755B24-EF0F-4EA0-A390-D5C575C99282}" type="presParOf" srcId="{43DC6022-6F73-4484-8BCC-A5B79581D7D7}" destId="{AE9E3E73-80B6-44A2-B0AE-57DAC0FB34AE}" srcOrd="3" destOrd="0" presId="urn:microsoft.com/office/officeart/2005/8/layout/hierarchy1"/>
    <dgm:cxn modelId="{BFA80631-9495-49A0-876D-DE543BF284FC}" type="presParOf" srcId="{AE9E3E73-80B6-44A2-B0AE-57DAC0FB34AE}" destId="{87D596E2-A546-465F-AE30-A061FDAC5BC7}" srcOrd="0" destOrd="0" presId="urn:microsoft.com/office/officeart/2005/8/layout/hierarchy1"/>
    <dgm:cxn modelId="{B6DC2745-99D8-4B3B-806A-9DBADED19313}" type="presParOf" srcId="{87D596E2-A546-465F-AE30-A061FDAC5BC7}" destId="{3A445D85-852C-4296-91DA-6C2F36BF62ED}" srcOrd="0" destOrd="0" presId="urn:microsoft.com/office/officeart/2005/8/layout/hierarchy1"/>
    <dgm:cxn modelId="{A082DCF3-0C8A-405B-BAFF-BC8F3B2E03E1}" type="presParOf" srcId="{87D596E2-A546-465F-AE30-A061FDAC5BC7}" destId="{E451FBCD-4D4B-4BAA-A5F2-BD32B6BFC5D7}" srcOrd="1" destOrd="0" presId="urn:microsoft.com/office/officeart/2005/8/layout/hierarchy1"/>
    <dgm:cxn modelId="{1A4D1164-5F4A-4BA3-9BFA-DB2C6B0350FB}" type="presParOf" srcId="{AE9E3E73-80B6-44A2-B0AE-57DAC0FB34AE}" destId="{4BC3C81C-9FFA-4095-98BB-208635E8BB3B}" srcOrd="1" destOrd="0" presId="urn:microsoft.com/office/officeart/2005/8/layout/hierarchy1"/>
    <dgm:cxn modelId="{94378F21-94A3-4C5D-A3F1-92DDCF09C913}" type="presParOf" srcId="{43DC6022-6F73-4484-8BCC-A5B79581D7D7}" destId="{DCF6BD40-1674-4F27-8922-317B928BD3B5}" srcOrd="4" destOrd="0" presId="urn:microsoft.com/office/officeart/2005/8/layout/hierarchy1"/>
    <dgm:cxn modelId="{BC0A65EA-86B2-4FCE-8BC8-3EDD1B9EDE12}" type="presParOf" srcId="{43DC6022-6F73-4484-8BCC-A5B79581D7D7}" destId="{76CE4EFB-258D-4DCA-B0FC-301742C4364D}" srcOrd="5" destOrd="0" presId="urn:microsoft.com/office/officeart/2005/8/layout/hierarchy1"/>
    <dgm:cxn modelId="{FBA84BEE-E57E-4CBC-B10F-B53C868A9047}" type="presParOf" srcId="{76CE4EFB-258D-4DCA-B0FC-301742C4364D}" destId="{2E664452-E265-4579-8D9D-E4B5531AEA4B}" srcOrd="0" destOrd="0" presId="urn:microsoft.com/office/officeart/2005/8/layout/hierarchy1"/>
    <dgm:cxn modelId="{994BD0C2-E113-4CB0-B204-B552895780CA}" type="presParOf" srcId="{2E664452-E265-4579-8D9D-E4B5531AEA4B}" destId="{9ADBFB4E-5C4F-4CCA-826A-9B6A2494E5DD}" srcOrd="0" destOrd="0" presId="urn:microsoft.com/office/officeart/2005/8/layout/hierarchy1"/>
    <dgm:cxn modelId="{64CE8A89-862D-4323-B863-EF356E0519FD}" type="presParOf" srcId="{2E664452-E265-4579-8D9D-E4B5531AEA4B}" destId="{7C41B21F-9334-45FF-9F0C-8A29733ECBC7}" srcOrd="1" destOrd="0" presId="urn:microsoft.com/office/officeart/2005/8/layout/hierarchy1"/>
    <dgm:cxn modelId="{8C13C58F-BF48-4C3F-BC61-6A087DE93F5A}" type="presParOf" srcId="{76CE4EFB-258D-4DCA-B0FC-301742C4364D}" destId="{33A161A3-EB23-4987-873E-475C9FEEEDF2}" srcOrd="1" destOrd="0" presId="urn:microsoft.com/office/officeart/2005/8/layout/hierarchy1"/>
    <dgm:cxn modelId="{B25D0032-3996-44F8-A7B0-18C4F64A69D2}" type="presParOf" srcId="{43DC6022-6F73-4484-8BCC-A5B79581D7D7}" destId="{AD035ABD-F121-4D95-9BC8-0A3587C08341}" srcOrd="6" destOrd="0" presId="urn:microsoft.com/office/officeart/2005/8/layout/hierarchy1"/>
    <dgm:cxn modelId="{5AA32183-5886-490C-91AB-0DBA8C2B918E}" type="presParOf" srcId="{43DC6022-6F73-4484-8BCC-A5B79581D7D7}" destId="{F92EBE0B-4DC4-4F59-B1B3-F42C44144ABF}" srcOrd="7" destOrd="0" presId="urn:microsoft.com/office/officeart/2005/8/layout/hierarchy1"/>
    <dgm:cxn modelId="{008392BA-E244-48B9-B745-DD2211988A76}" type="presParOf" srcId="{F92EBE0B-4DC4-4F59-B1B3-F42C44144ABF}" destId="{3455E941-5687-4E1B-819A-8CC1C1B66BB1}" srcOrd="0" destOrd="0" presId="urn:microsoft.com/office/officeart/2005/8/layout/hierarchy1"/>
    <dgm:cxn modelId="{E52D50F9-6232-4749-84BF-CB22E3836223}" type="presParOf" srcId="{3455E941-5687-4E1B-819A-8CC1C1B66BB1}" destId="{A953105E-AAE0-4BBC-A2B3-0D4E4A9ED1DE}" srcOrd="0" destOrd="0" presId="urn:microsoft.com/office/officeart/2005/8/layout/hierarchy1"/>
    <dgm:cxn modelId="{AC6B2AC2-D591-46DE-8412-E6AC6411B46C}" type="presParOf" srcId="{3455E941-5687-4E1B-819A-8CC1C1B66BB1}" destId="{722C047C-A459-4F6B-B4CE-EAE0B015BA69}" srcOrd="1" destOrd="0" presId="urn:microsoft.com/office/officeart/2005/8/layout/hierarchy1"/>
    <dgm:cxn modelId="{4B8BD2EA-47E3-457C-9887-57528F5DA4AD}" type="presParOf" srcId="{F92EBE0B-4DC4-4F59-B1B3-F42C44144ABF}" destId="{58EBB44B-FBD0-4088-955E-A59EDB28D7D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purl.oclc.org/ooxml/drawingml/diagram" xmlns:dsp="http://schemas.microsoft.com/office/drawing/2008/diagram" xmlns:a="http://purl.oclc.org/ooxml/drawingml/main">
  <dsp:spTree>
    <dsp:nvGrpSpPr>
      <dsp:cNvPr id="0" name=""/>
      <dsp:cNvGrpSpPr/>
    </dsp:nvGrpSpPr>
    <dsp:grpSpPr/>
  </dsp:spTree>
</dsp:drawing>
</file>

<file path=ppt/diagrams/drawing2.xml><?xml version="1.0" encoding="utf-8"?>
<dsp:drawing xmlns:dgm="http://purl.oclc.org/ooxml/drawingml/diagram" xmlns:dsp="http://schemas.microsoft.com/office/drawing/2008/diagram" xmlns:a="http://purl.oclc.org/ooxml/drawingml/main">
  <dsp:spTree>
    <dsp:nvGrpSpPr>
      <dsp:cNvPr id="0" name=""/>
      <dsp:cNvGrpSpPr/>
    </dsp:nvGrpSpPr>
    <dsp:grpSpPr/>
  </dsp:spTree>
</dsp:drawing>
</file>

<file path=ppt/diagrams/drawing3.xml><?xml version="1.0" encoding="utf-8"?>
<dsp:drawing xmlns:dgm="http://purl.oclc.org/ooxml/drawingml/diagram" xmlns:dsp="http://schemas.microsoft.com/office/drawing/2008/diagram" xmlns:a="http://purl.oclc.org/ooxml/drawingml/main">
  <dsp:spTree>
    <dsp:nvGrpSpPr>
      <dsp:cNvPr id="0" name=""/>
      <dsp:cNvGrpSpPr/>
    </dsp:nvGrpSpPr>
    <dsp:grpSpPr/>
  </dsp:spTree>
</dsp:drawing>
</file>

<file path=ppt/diagrams/drawing4.xml><?xml version="1.0" encoding="utf-8"?>
<dsp:drawing xmlns:dgm="http://purl.oclc.org/ooxml/drawingml/diagram" xmlns:dsp="http://schemas.microsoft.com/office/drawing/2008/diagram" xmlns:a="http://purl.oclc.org/ooxml/drawingml/main">
  <dsp:spTree>
    <dsp:nvGrpSpPr>
      <dsp:cNvPr id="0" name=""/>
      <dsp:cNvGrpSpPr/>
    </dsp:nvGrpSpPr>
    <dsp:grpSpPr/>
  </dsp:spTree>
</dsp:drawing>
</file>

<file path=ppt/diagrams/drawing5.xml><?xml version="1.0" encoding="utf-8"?>
<dsp:drawing xmlns:dgm="http://purl.oclc.org/ooxml/drawingml/diagram" xmlns:dsp="http://schemas.microsoft.com/office/drawing/2008/diagram" xmlns:a="http://purl.oclc.org/ooxml/drawingml/main">
  <dsp:spTree>
    <dsp:nvGrpSpPr>
      <dsp:cNvPr id="0" name=""/>
      <dsp:cNvGrpSpPr/>
    </dsp:nvGrpSpPr>
    <dsp:grpSpPr/>
  </dsp:spTree>
</dsp:drawing>
</file>

<file path=ppt/diagrams/layout1.xml><?xml version="1.0" encoding="utf-8"?>
<dgm:layoutDef xmlns:dgm="http://purl.oclc.org/ooxml/drawingml/diagram" xmlns:a="http://purl.oclc.org/ooxml/drawingml/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purl.oclc.org/ooxml/officeDocument/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purl.oclc.org/ooxml/officeDocument/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purl.oclc.org/ooxml/officeDocument/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purl.oclc.org/ooxml/officeDocument/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purl.oclc.org/ooxml/officeDocument/relationships" r:blip="">
            <dgm:adjLst/>
          </dgm:shape>
          <dgm:presOf/>
          <dgm:constrLst/>
          <dgm:ruleLst/>
        </dgm:layoutNode>
      </dgm:forEach>
    </dgm:forEach>
  </dgm:layoutNode>
</dgm:layoutDef>
</file>

<file path=ppt/diagrams/layout2.xml><?xml version="1.0" encoding="utf-8"?>
<dgm:layoutDef xmlns:dgm="http://purl.oclc.org/ooxml/drawingml/diagram" xmlns:a="http://purl.oclc.org/ooxml/drawingml/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purl.oclc.org/ooxml/officeDocument/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purl.oclc.org/ooxml/officeDocument/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purl.oclc.org/ooxml/officeDocument/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purl.oclc.org/ooxml/officeDocument/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purl.oclc.org/ooxml/officeDocument/relationships" r:blip="">
            <dgm:adjLst/>
          </dgm:shape>
          <dgm:presOf/>
          <dgm:constrLst/>
          <dgm:ruleLst/>
        </dgm:layoutNode>
      </dgm:forEach>
    </dgm:forEach>
  </dgm:layoutNode>
</dgm:layoutDef>
</file>

<file path=ppt/diagrams/layout3.xml><?xml version="1.0" encoding="utf-8"?>
<dgm:layoutDef xmlns:dgm="http://purl.oclc.org/ooxml/drawingml/diagram" xmlns:a="http://purl.oclc.org/ooxml/drawingml/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purl.oclc.org/ooxml/officeDocument/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purl.oclc.org/ooxml/officeDocument/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purl.oclc.org/ooxml/officeDocument/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purl.oclc.org/ooxml/officeDocument/relationships" rot="90" type="round2SameRect" r:blip="">
                    <dgm:adjLst/>
                  </dgm:shape>
                </dgm:if>
                <dgm:else name="Name12">
                  <dgm:shape xmlns:r="http://purl.oclc.org/ooxml/officeDocument/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purl.oclc.org/ooxml/officeDocument/relationships" r:blip="">
            <dgm:adjLst/>
          </dgm:shape>
          <dgm:presOf/>
          <dgm:constrLst/>
          <dgm:ruleLst/>
        </dgm:layoutNode>
      </dgm:forEach>
    </dgm:forEach>
  </dgm:layoutNode>
</dgm:layoutDef>
</file>

<file path=ppt/diagrams/layout4.xml><?xml version="1.0" encoding="utf-8"?>
<dgm:layoutDef xmlns:dgm="http://purl.oclc.org/ooxml/drawingml/diagram" xmlns:a="http://purl.oclc.org/ooxml/drawingml/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purl.oclc.org/ooxml/officeDocument/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purl.oclc.org/ooxml/officeDocument/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purl.oclc.org/ooxml/officeDocument/relationships" type="roundRect" r:blip="">
            <dgm:adjLst>
              <dgm:adj idx="1" val="0.1"/>
            </dgm:adjLst>
          </dgm:shape>
          <dgm:presOf axis="desOrSelf" ptType="node"/>
          <dgm:constrLst/>
          <dgm:ruleLst/>
        </dgm:layoutNode>
        <dgm:layoutNode name="img" styleLbl="fgImgPlace1">
          <dgm:alg type="sp"/>
          <dgm:shape xmlns:r="http://purl.oclc.org/ooxml/officeDocument/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purl.oclc.org/ooxml/officeDocument/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purl.oclc.org/ooxml/officeDocument/relationships" r:blip="">
            <dgm:adjLst/>
          </dgm:shape>
          <dgm:presOf axis="self"/>
          <dgm:constrLst/>
          <dgm:ruleLst/>
        </dgm:layoutNode>
      </dgm:forEach>
    </dgm:forEach>
  </dgm:layoutNode>
</dgm:layoutDef>
</file>

<file path=ppt/diagrams/layout5.xml><?xml version="1.0" encoding="utf-8"?>
<dgm:layoutDef xmlns:dgm="http://purl.oclc.org/ooxml/drawingml/diagram" xmlns:a="http://purl.oclc.org/ooxml/drawingml/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purl.oclc.org/ooxml/officeDocument/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purl.oclc.org/ooxml/officeDocument/relationships" r:blip="">
            <dgm:adjLst/>
          </dgm:shape>
          <dgm:presOf/>
          <dgm:constrLst>
            <dgm:constr type="bendDist" for="des" ptType="parTrans" refType="sp" fact="0.5"/>
          </dgm:constrLst>
          <dgm:ruleLst/>
          <dgm:layoutNode name="composite">
            <dgm:alg type="composite"/>
            <dgm:shape xmlns:r="http://purl.oclc.org/ooxml/officeDocument/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purl.oclc.org/ooxml/officeDocument/relationships" type="roundRect" r:blip="">
                <dgm:adjLst>
                  <dgm:adj idx="1" val="0.1"/>
                </dgm:adjLst>
              </dgm:shape>
              <dgm:presOf/>
              <dgm:constrLst/>
              <dgm:ruleLst/>
            </dgm:layoutNode>
            <dgm:layoutNode name="text" styleLbl="fgAcc0">
              <dgm:varLst>
                <dgm:chPref val="3"/>
              </dgm:varLst>
              <dgm:alg type="tx"/>
              <dgm:shape xmlns:r="http://purl.oclc.org/ooxml/officeDocument/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purl.oclc.org/ooxml/officeDocument/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purl.oclc.org/ooxml/officeDocument/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purl.oclc.org/ooxml/officeDocument/relationships" r:blip="">
                    <dgm:adjLst/>
                  </dgm:shape>
                  <dgm:presOf/>
                  <dgm:constrLst>
                    <dgm:constr type="bendDist" for="des" ptType="parTrans" refType="sp" fact="0.5"/>
                  </dgm:constrLst>
                  <dgm:ruleLst/>
                  <dgm:layoutNode name="composite2">
                    <dgm:alg type="composite"/>
                    <dgm:shape xmlns:r="http://purl.oclc.org/ooxml/officeDocument/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purl.oclc.org/ooxml/officeDocument/relationships" type="roundRect" r:blip="">
                        <dgm:adjLst>
                          <dgm:adj idx="1" val="0.1"/>
                        </dgm:adjLst>
                      </dgm:shape>
                      <dgm:presOf/>
                      <dgm:constrLst/>
                      <dgm:ruleLst/>
                    </dgm:layoutNode>
                    <dgm:layoutNode name="text2" styleLbl="fgAcc2">
                      <dgm:varLst>
                        <dgm:chPref val="3"/>
                      </dgm:varLst>
                      <dgm:alg type="tx"/>
                      <dgm:shape xmlns:r="http://purl.oclc.org/ooxml/officeDocument/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purl.oclc.org/ooxml/officeDocument/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purl.oclc.org/ooxml/officeDocument/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purl.oclc.org/ooxml/officeDocument/relationships" r:blip="">
                            <dgm:adjLst/>
                          </dgm:shape>
                          <dgm:presOf/>
                          <dgm:constrLst>
                            <dgm:constr type="bendDist" for="des" ptType="parTrans" refType="sp" fact="0.5"/>
                          </dgm:constrLst>
                          <dgm:ruleLst/>
                          <dgm:layoutNode name="composite3">
                            <dgm:alg type="composite"/>
                            <dgm:shape xmlns:r="http://purl.oclc.org/ooxml/officeDocument/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purl.oclc.org/ooxml/officeDocument/relationships" type="roundRect" r:blip="">
                                <dgm:adjLst>
                                  <dgm:adj idx="1" val="0.1"/>
                                </dgm:adjLst>
                              </dgm:shape>
                              <dgm:presOf/>
                              <dgm:constrLst/>
                              <dgm:ruleLst/>
                            </dgm:layoutNode>
                            <dgm:layoutNode name="text3" styleLbl="fgAcc3">
                              <dgm:varLst>
                                <dgm:chPref val="3"/>
                              </dgm:varLst>
                              <dgm:alg type="tx"/>
                              <dgm:shape xmlns:r="http://purl.oclc.org/ooxml/officeDocument/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purl.oclc.org/ooxml/officeDocument/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purl.oclc.org/ooxml/officeDocument/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purl.oclc.org/ooxml/officeDocument/relationships" r:blip="">
                                    <dgm:adjLst/>
                                  </dgm:shape>
                                  <dgm:presOf/>
                                  <dgm:constrLst>
                                    <dgm:constr type="bendDist" for="des" ptType="parTrans" refType="sp" fact="0.5"/>
                                  </dgm:constrLst>
                                  <dgm:ruleLst/>
                                  <dgm:layoutNode name="composite4">
                                    <dgm:alg type="composite"/>
                                    <dgm:shape xmlns:r="http://purl.oclc.org/ooxml/officeDocument/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purl.oclc.org/ooxml/officeDocument/relationships" type="roundRect" r:blip="">
                                        <dgm:adjLst>
                                          <dgm:adj idx="1" val="0.1"/>
                                        </dgm:adjLst>
                                      </dgm:shape>
                                      <dgm:presOf/>
                                      <dgm:constrLst/>
                                      <dgm:ruleLst/>
                                    </dgm:layoutNode>
                                    <dgm:layoutNode name="text4" styleLbl="fgAcc4">
                                      <dgm:varLst>
                                        <dgm:chPref val="3"/>
                                      </dgm:varLst>
                                      <dgm:alg type="tx"/>
                                      <dgm:shape xmlns:r="http://purl.oclc.org/ooxml/officeDocument/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purl.oclc.org/ooxml/officeDocument/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purl.oclc.org/ooxml/drawingml/diagram" xmlns:a="http://purl.oclc.org/ooxml/drawingml/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purl.oclc.org/ooxml/drawingml/diagram" xmlns:a="http://purl.oclc.org/ooxml/drawingml/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purl.oclc.org/ooxml/drawingml/diagram" xmlns:a="http://purl.oclc.org/ooxml/drawingml/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purl.oclc.org/ooxml/drawingml/diagram" xmlns:a="http://purl.oclc.org/ooxml/drawingml/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purl.oclc.org/ooxml/drawingml/diagram" xmlns:a="http://purl.oclc.org/ooxml/drawingml/main" uniqueId="urn:microsoft.com/office/officeart/2005/8/quickstyle/3d6">
  <dgm:title val=""/>
  <dgm:desc val=""/>
  <dgm:catLst>
    <dgm:cat type="3D" pri="11600"/>
  </dgm:catLst>
  <dgm:scene3d>
    <a:camera prst="perspectiveRelaxedModerately" zoom="92%"/>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B72D96-8357-416E-80A5-7A1DB8930C9E}" type="datetimeFigureOut">
              <a:rPr lang="en-US" smtClean="0"/>
              <a:pPr/>
              <a:t>2/18/15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46EA82-CFC8-48F4-B936-D96ECDABB0CB}" type="slidenum">
              <a:rPr lang="en-US" smtClean="0"/>
              <a:pPr/>
              <a:t>‹#›</a:t>
            </a:fld>
            <a:endParaRPr lang="en-US" dirty="0"/>
          </a:p>
        </p:txBody>
      </p:sp>
    </p:spTree>
    <p:extLst>
      <p:ext uri="{BB962C8B-B14F-4D97-AF65-F5344CB8AC3E}">
        <p14:creationId xmlns:p14="http://schemas.microsoft.com/office/powerpoint/2010/main" val="2475708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8.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9.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20.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22.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23.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26.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28.xml"/><Relationship Id="rId1" Type="http://purl.oclc.org/ooxml/officeDocument/relationships/notesMaster" Target="../notesMasters/notesMaster1.xml"/></Relationships>
</file>

<file path=ppt/notesSlides/_rels/notesSlide17.xml.rels><?xml version="1.0" encoding="UTF-8" standalone="yes"?>
<Relationships xmlns="http://schemas.openxmlformats.org/package/2006/relationships"><Relationship Id="rId2" Type="http://purl.oclc.org/ooxml/officeDocument/relationships/slide" Target="../slides/slide30.xml"/><Relationship Id="rId1" Type="http://purl.oclc.org/ooxml/officeDocument/relationships/notesMaster" Target="../notesMasters/notesMaster1.xml"/></Relationships>
</file>

<file path=ppt/notesSlides/_rels/notesSlide18.xml.rels><?xml version="1.0" encoding="UTF-8" standalone="yes"?>
<Relationships xmlns="http://schemas.openxmlformats.org/package/2006/relationships"><Relationship Id="rId2" Type="http://purl.oclc.org/ooxml/officeDocument/relationships/slide" Target="../slides/slide38.xml"/><Relationship Id="rId1" Type="http://purl.oclc.org/ooxml/officeDocument/relationships/notesMaster" Target="../notesMasters/notesMaster1.xml"/></Relationships>
</file>

<file path=ppt/notesSlides/_rels/notesSlide19.xml.rels><?xml version="1.0" encoding="UTF-8" standalone="yes"?>
<Relationships xmlns="http://schemas.openxmlformats.org/package/2006/relationships"><Relationship Id="rId2" Type="http://purl.oclc.org/ooxml/officeDocument/relationships/slide" Target="../slides/slide39.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20.xml.rels><?xml version="1.0" encoding="UTF-8" standalone="yes"?>
<Relationships xmlns="http://schemas.openxmlformats.org/package/2006/relationships"><Relationship Id="rId2" Type="http://purl.oclc.org/ooxml/officeDocument/relationships/slide" Target="../slides/slide40.xml"/><Relationship Id="rId1" Type="http://purl.oclc.org/ooxml/officeDocument/relationships/notesMaster" Target="../notesMasters/notesMaster1.xml"/></Relationships>
</file>

<file path=ppt/notesSlides/_rels/notesSlide21.xml.rels><?xml version="1.0" encoding="UTF-8" standalone="yes"?>
<Relationships xmlns="http://schemas.openxmlformats.org/package/2006/relationships"><Relationship Id="rId2" Type="http://purl.oclc.org/ooxml/officeDocument/relationships/slide" Target="../slides/slide41.xml"/><Relationship Id="rId1" Type="http://purl.oclc.org/ooxml/officeDocument/relationships/notesMaster" Target="../notesMasters/notesMaster1.xml"/></Relationships>
</file>

<file path=ppt/notesSlides/_rels/notesSlide22.xml.rels><?xml version="1.0" encoding="UTF-8" standalone="yes"?>
<Relationships xmlns="http://schemas.openxmlformats.org/package/2006/relationships"><Relationship Id="rId2" Type="http://purl.oclc.org/ooxml/officeDocument/relationships/slide" Target="../slides/slide42.xml"/><Relationship Id="rId1" Type="http://purl.oclc.org/ooxml/officeDocument/relationships/notesMaster" Target="../notesMasters/notesMaster1.xml"/></Relationships>
</file>

<file path=ppt/notesSlides/_rels/notesSlide23.xml.rels><?xml version="1.0" encoding="UTF-8" standalone="yes"?>
<Relationships xmlns="http://schemas.openxmlformats.org/package/2006/relationships"><Relationship Id="rId2" Type="http://purl.oclc.org/ooxml/officeDocument/relationships/slide" Target="../slides/slide43.xml"/><Relationship Id="rId1" Type="http://purl.oclc.org/ooxml/officeDocument/relationships/notesMaster" Target="../notesMasters/notesMaster1.xml"/></Relationships>
</file>

<file path=ppt/notesSlides/_rels/notesSlide24.xml.rels><?xml version="1.0" encoding="UTF-8" standalone="yes"?>
<Relationships xmlns="http://schemas.openxmlformats.org/package/2006/relationships"><Relationship Id="rId2" Type="http://purl.oclc.org/ooxml/officeDocument/relationships/slide" Target="../slides/slide44.xml"/><Relationship Id="rId1" Type="http://purl.oclc.org/ooxml/officeDocument/relationships/notesMaster" Target="../notesMasters/notesMaster1.xml"/></Relationships>
</file>

<file path=ppt/notesSlides/_rels/notesSlide25.xml.rels><?xml version="1.0" encoding="UTF-8" standalone="yes"?>
<Relationships xmlns="http://schemas.openxmlformats.org/package/2006/relationships"><Relationship Id="rId2" Type="http://purl.oclc.org/ooxml/officeDocument/relationships/slide" Target="../slides/slide45.xml"/><Relationship Id="rId1" Type="http://purl.oclc.org/ooxml/officeDocument/relationships/notesMaster" Target="../notesMasters/notesMaster1.xml"/></Relationships>
</file>

<file path=ppt/notesSlides/_rels/notesSlide26.xml.rels><?xml version="1.0" encoding="UTF-8" standalone="yes"?>
<Relationships xmlns="http://schemas.openxmlformats.org/package/2006/relationships"><Relationship Id="rId2" Type="http://purl.oclc.org/ooxml/officeDocument/relationships/slide" Target="../slides/slide46.xml"/><Relationship Id="rId1" Type="http://purl.oclc.org/ooxml/officeDocument/relationships/notesMaster" Target="../notesMasters/notesMaster1.xml"/></Relationships>
</file>

<file path=ppt/notesSlides/_rels/notesSlide27.xml.rels><?xml version="1.0" encoding="UTF-8" standalone="yes"?>
<Relationships xmlns="http://schemas.openxmlformats.org/package/2006/relationships"><Relationship Id="rId2" Type="http://purl.oclc.org/ooxml/officeDocument/relationships/slide" Target="../slides/slide47.xml"/><Relationship Id="rId1" Type="http://purl.oclc.org/ooxml/officeDocument/relationships/notesMaster" Target="../notesMasters/notesMaster1.xml"/></Relationships>
</file>

<file path=ppt/notesSlides/_rels/notesSlide28.xml.rels><?xml version="1.0" encoding="UTF-8" standalone="yes"?>
<Relationships xmlns="http://schemas.openxmlformats.org/package/2006/relationships"><Relationship Id="rId2" Type="http://purl.oclc.org/ooxml/officeDocument/relationships/slide" Target="../slides/slide48.xml"/><Relationship Id="rId1" Type="http://purl.oclc.org/ooxml/officeDocument/relationships/notesMaster" Target="../notesMasters/notesMaster1.xml"/></Relationships>
</file>

<file path=ppt/notesSlides/_rels/notesSlide29.xml.rels><?xml version="1.0" encoding="UTF-8" standalone="yes"?>
<Relationships xmlns="http://schemas.openxmlformats.org/package/2006/relationships"><Relationship Id="rId2" Type="http://purl.oclc.org/ooxml/officeDocument/relationships/slide" Target="../slides/slide49.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17.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p:spPr>
        <p:txBody>
          <a:bodyPr/>
          <a:lstStyle/>
          <a:p>
            <a:r>
              <a:rPr lang="en-US" smtClean="0"/>
              <a:t>Battle of Gallipoli Battle Study</a:t>
            </a:r>
          </a:p>
        </p:txBody>
      </p:sp>
      <p:sp>
        <p:nvSpPr>
          <p:cNvPr id="53251" name="Rectangle 3"/>
          <p:cNvSpPr>
            <a:spLocks noGrp="1" noChangeArrowheads="1"/>
          </p:cNvSpPr>
          <p:nvPr>
            <p:ph type="dt" sz="quarter" idx="1"/>
          </p:nvPr>
        </p:nvSpPr>
        <p:spPr>
          <a:noFill/>
        </p:spPr>
        <p:txBody>
          <a:bodyPr/>
          <a:lstStyle/>
          <a:p>
            <a:r>
              <a:rPr lang="en-US" smtClean="0"/>
              <a:t>1/17/2006</a:t>
            </a:r>
          </a:p>
        </p:txBody>
      </p:sp>
      <p:sp>
        <p:nvSpPr>
          <p:cNvPr id="53252" name="Rectangle 7"/>
          <p:cNvSpPr>
            <a:spLocks noGrp="1" noChangeArrowheads="1"/>
          </p:cNvSpPr>
          <p:nvPr>
            <p:ph type="sldNum" sz="quarter" idx="5"/>
          </p:nvPr>
        </p:nvSpPr>
        <p:spPr>
          <a:noFill/>
        </p:spPr>
        <p:txBody>
          <a:bodyPr/>
          <a:lstStyle/>
          <a:p>
            <a:fld id="{FB393AA5-35CB-412F-BA60-0C7C8D591C91}" type="slidenum">
              <a:rPr lang="en-US" smtClean="0"/>
              <a:pPr/>
              <a:t>5</a:t>
            </a:fld>
            <a:endParaRPr lang="en-US" smtClean="0"/>
          </a:p>
        </p:txBody>
      </p:sp>
      <p:sp>
        <p:nvSpPr>
          <p:cNvPr id="53253" name="Rectangle 2"/>
          <p:cNvSpPr>
            <a:spLocks noGrp="1" noRot="1" noChangeAspect="1" noChangeArrowheads="1" noTextEdit="1"/>
          </p:cNvSpPr>
          <p:nvPr>
            <p:ph type="sldImg"/>
          </p:nvPr>
        </p:nvSpPr>
        <p:spPr>
          <a:xfrm>
            <a:off x="1146175" y="687388"/>
            <a:ext cx="4567238" cy="3427412"/>
          </a:xfrm>
          <a:ln/>
        </p:spPr>
      </p:sp>
      <p:sp>
        <p:nvSpPr>
          <p:cNvPr id="53254" name="Rectangle 3"/>
          <p:cNvSpPr>
            <a:spLocks noGrp="1" noChangeArrowheads="1"/>
          </p:cNvSpPr>
          <p:nvPr>
            <p:ph type="body" idx="1"/>
          </p:nvPr>
        </p:nvSpPr>
        <p:spPr>
          <a:noFill/>
          <a:ln/>
        </p:spPr>
        <p:txBody>
          <a:bodyPr/>
          <a:lstStyle/>
          <a:p>
            <a:r>
              <a:rPr lang="en-US" smtClean="0"/>
              <a:t>On 18 March, a massive fleet consisting of 16 battleships and now under the command of de Robeck began its attack and was initially successful.  </a:t>
            </a:r>
            <a:r>
              <a:rPr lang="en-US" b="1" smtClean="0"/>
              <a:t>A-line</a:t>
            </a:r>
            <a:r>
              <a:rPr lang="en-US" smtClean="0"/>
              <a:t> attacks first 4 forts and silences their shore batteries. </a:t>
            </a:r>
            <a:r>
              <a:rPr lang="en-US" b="1" smtClean="0"/>
              <a:t>B-line</a:t>
            </a:r>
            <a:r>
              <a:rPr lang="en-US" smtClean="0"/>
              <a:t> passes lines and continues on next forts.  </a:t>
            </a:r>
          </a:p>
          <a:p>
            <a:endParaRPr lang="en-US" smtClean="0"/>
          </a:p>
          <a:p>
            <a:r>
              <a:rPr lang="en-US" smtClean="0"/>
              <a:t>However, as this line maneuvers to allow mine sweepers to come forward an </a:t>
            </a:r>
            <a:r>
              <a:rPr lang="en-US" b="1" smtClean="0"/>
              <a:t>undetected minefield</a:t>
            </a:r>
            <a:r>
              <a:rPr lang="en-US" smtClean="0"/>
              <a:t>, laid along the Asian shore, sunk or damaged a number of ships as they turned about. </a:t>
            </a:r>
          </a:p>
        </p:txBody>
      </p:sp>
    </p:spTree>
    <p:extLst>
      <p:ext uri="{BB962C8B-B14F-4D97-AF65-F5344CB8AC3E}">
        <p14:creationId xmlns:p14="http://schemas.microsoft.com/office/powerpoint/2010/main" val="752691364"/>
      </p:ext>
    </p:extLst>
  </p:cSld>
  <p:clrMapOvr>
    <a:masterClrMapping/>
  </p:clrMapOvr>
</p:notes>
</file>

<file path=ppt/notesSlides/notesSlide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85322232-86B6-4DE9-A3FE-DBB43CC7832C}" type="slidenum">
              <a:rPr lang="en-US" smtClean="0"/>
              <a:pPr/>
              <a:t>18</a:t>
            </a:fld>
            <a:endParaRPr lang="en-US" smtClean="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20771006"/>
      </p:ext>
    </p:extLst>
  </p:cSld>
  <p:clrMapOvr>
    <a:masterClrMapping/>
  </p:clrMapOvr>
</p:notes>
</file>

<file path=ppt/notesSlides/notesSlide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FB3DD8A8-31FC-436D-90C7-EBEE25FBEF5D}" type="slidenum">
              <a:rPr lang="en-US" smtClean="0"/>
              <a:pPr/>
              <a:t>19</a:t>
            </a:fld>
            <a:endParaRPr lang="en-US" smtClean="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233538154"/>
      </p:ext>
    </p:extLst>
  </p:cSld>
  <p:clrMapOvr>
    <a:masterClrMapping/>
  </p:clrMapOvr>
</p:notes>
</file>

<file path=ppt/notesSlides/notesSlide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p:spPr>
        <p:txBody>
          <a:bodyPr/>
          <a:lstStyle/>
          <a:p>
            <a:fld id="{A8E8CBB2-4F45-48A2-8BC6-9268ADD4EC11}" type="slidenum">
              <a:rPr lang="en-US" smtClean="0"/>
              <a:pPr/>
              <a:t>20</a:t>
            </a:fld>
            <a:endParaRPr lang="en-US" smtClean="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65762476"/>
      </p:ext>
    </p:extLst>
  </p:cSld>
  <p:clrMapOvr>
    <a:masterClrMapping/>
  </p:clrMapOvr>
</p:notes>
</file>

<file path=ppt/notesSlides/notesSlide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p:spPr>
        <p:txBody>
          <a:bodyPr/>
          <a:lstStyle/>
          <a:p>
            <a:fld id="{2E60F021-1E33-45B7-A217-ECE3E97EFBB2}" type="slidenum">
              <a:rPr lang="en-US" smtClean="0"/>
              <a:pPr/>
              <a:t>22</a:t>
            </a:fld>
            <a:endParaRPr lang="en-US" smtClean="0"/>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42709998"/>
      </p:ext>
    </p:extLst>
  </p:cSld>
  <p:clrMapOvr>
    <a:masterClrMapping/>
  </p:clrMapOvr>
</p:notes>
</file>

<file path=ppt/notesSlides/notesSlide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54625" name="Rectangle 7"/>
          <p:cNvSpPr>
            <a:spLocks noGrp="1" noChangeArrowheads="1"/>
          </p:cNvSpPr>
          <p:nvPr>
            <p:ph type="sldNum" sz="quarter" idx="5"/>
          </p:nvPr>
        </p:nvSpPr>
        <p:spPr>
          <a:noFill/>
        </p:spPr>
        <p:txBody>
          <a:bodyPr/>
          <a:lstStyle/>
          <a:p>
            <a:fld id="{74E5FDFD-EF9F-410C-8AB0-71D4C69C7DCD}" type="slidenum">
              <a:rPr lang="en-US" smtClean="0"/>
              <a:pPr/>
              <a:t>23</a:t>
            </a:fld>
            <a:endParaRPr lang="en-US" smtClean="0"/>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561003398"/>
      </p:ext>
    </p:extLst>
  </p:cSld>
  <p:clrMapOvr>
    <a:masterClrMapping/>
  </p:clrMapOvr>
</p:notes>
</file>

<file path=ppt/notesSlides/notesSlide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bwMode="auto">
          <a:noFill/>
          <a:ln>
            <a:solidFill>
              <a:srgbClr val="000000"/>
            </a:solidFill>
            <a:miter lim="800%"/>
            <a:headEnd/>
            <a:tailEnd/>
          </a:ln>
        </p:spPr>
      </p:sp>
      <p:sp>
        <p:nvSpPr>
          <p:cNvPr id="983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 don’t want to insult your intelligence but here is the basic definition for a MAGTF.  You need to understand that when you fight a Marine Force there will be more than Marine infantry hitting the beach.  We are going to hit you with aviation, artillery, the unit will be supported by its own organic CSS.  Additionally, each MAGTF is tasked organized according to the task o the threat.  Units that deploy from the west coast might look a little different from units from the east coast.  They are all going to vary in size and strength. For the most part you are going to see a ground combat element, Aviation and CSS.  </a:t>
            </a:r>
          </a:p>
        </p:txBody>
      </p:sp>
    </p:spTree>
    <p:extLst>
      <p:ext uri="{BB962C8B-B14F-4D97-AF65-F5344CB8AC3E}">
        <p14:creationId xmlns:p14="http://schemas.microsoft.com/office/powerpoint/2010/main" val="167947012"/>
      </p:ext>
    </p:extLst>
  </p:cSld>
  <p:clrMapOvr>
    <a:masterClrMapping/>
  </p:clrMapOvr>
</p:notes>
</file>

<file path=ppt/notesSlides/notesSlide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bwMode="auto">
          <a:noFill/>
          <a:ln>
            <a:solidFill>
              <a:srgbClr val="000000"/>
            </a:solidFill>
            <a:miter lim="800%"/>
            <a:headEnd/>
            <a:tailEnd/>
          </a:ln>
        </p:spPr>
      </p:sp>
      <p:sp>
        <p:nvSpPr>
          <p:cNvPr id="1054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Now lets talk a little about types of MAGTFs.  Currently these are the MAGTFs we use.  MEFs, MEBs, MEUs and SPMAGTFs.  Regardless of what you call these MAGTFs, they consist of 4 basic components. </a:t>
            </a:r>
          </a:p>
        </p:txBody>
      </p:sp>
    </p:spTree>
    <p:extLst>
      <p:ext uri="{BB962C8B-B14F-4D97-AF65-F5344CB8AC3E}">
        <p14:creationId xmlns:p14="http://schemas.microsoft.com/office/powerpoint/2010/main" val="648414217"/>
      </p:ext>
    </p:extLst>
  </p:cSld>
  <p:clrMapOvr>
    <a:masterClrMapping/>
  </p:clrMapOvr>
</p:notes>
</file>

<file path=ppt/notesSlides/notesSlide1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noFill/>
          <a:ln>
            <a:solidFill>
              <a:srgbClr val="000000"/>
            </a:solidFill>
            <a:miter lim="800%"/>
            <a:headEnd/>
            <a:tailEnd/>
          </a:ln>
        </p:spPr>
      </p:sp>
      <p:sp>
        <p:nvSpPr>
          <p:cNvPr id="1269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Infantry Battalion.</a:t>
            </a:r>
          </a:p>
          <a:p>
            <a:pPr eaLnBrk="1" hangingPunct="1">
              <a:spcBef>
                <a:spcPct val="0%"/>
              </a:spcBef>
            </a:pPr>
            <a:r>
              <a:rPr lang="en-US" smtClean="0"/>
              <a:t>ACE- Composite Squadron 12 46s, 4 ch53s, 4 Cobras, 3 Hueys, 6 AV8 Harriers, and 2 KC130s.  </a:t>
            </a:r>
          </a:p>
          <a:p>
            <a:pPr eaLnBrk="1" hangingPunct="1">
              <a:spcBef>
                <a:spcPct val="0%"/>
              </a:spcBef>
            </a:pPr>
            <a:r>
              <a:rPr lang="en-US" smtClean="0"/>
              <a:t>MSSG will still provide the bulk of the support to the MAGTF.</a:t>
            </a:r>
          </a:p>
        </p:txBody>
      </p:sp>
    </p:spTree>
    <p:extLst>
      <p:ext uri="{BB962C8B-B14F-4D97-AF65-F5344CB8AC3E}">
        <p14:creationId xmlns:p14="http://schemas.microsoft.com/office/powerpoint/2010/main" val="1972103539"/>
      </p:ext>
    </p:extLst>
  </p:cSld>
  <p:clrMapOvr>
    <a:masterClrMapping/>
  </p:clrMapOvr>
</p:notes>
</file>

<file path=ppt/notesSlides/notesSlide1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38</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extLst>
      <p:ext uri="{BB962C8B-B14F-4D97-AF65-F5344CB8AC3E}">
        <p14:creationId xmlns:p14="http://schemas.microsoft.com/office/powerpoint/2010/main" val="200403397"/>
      </p:ext>
    </p:extLst>
  </p:cSld>
  <p:clrMapOvr>
    <a:masterClrMapping/>
  </p:clrMapOvr>
</p:notes>
</file>

<file path=ppt/notesSlides/notesSlide1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2007A1C5-A6D7-4D58-A85B-8CFB9057FC99}" type="slidenum">
              <a:rPr lang="en-US" smtClean="0"/>
              <a:pPr/>
              <a:t>39</a:t>
            </a:fld>
            <a:endParaRPr lang="en-US"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r>
              <a:rPr lang="en-US" u="sng" smtClean="0"/>
              <a:t>The Commander</a:t>
            </a:r>
            <a:endParaRPr lang="en-US" b="1" smtClean="0"/>
          </a:p>
          <a:p>
            <a:pPr eaLnBrk="1" hangingPunct="1">
              <a:lnSpc>
                <a:spcPct val="90%"/>
              </a:lnSpc>
              <a:buFontTx/>
              <a:buChar char="•"/>
            </a:pPr>
            <a:r>
              <a:rPr lang="en-US" smtClean="0"/>
              <a:t>HHQ order (Commander is getting info from LNOs and from conversations with the higher commander)</a:t>
            </a:r>
          </a:p>
          <a:p>
            <a:pPr eaLnBrk="1" hangingPunct="1">
              <a:lnSpc>
                <a:spcPct val="90%"/>
              </a:lnSpc>
              <a:buFontTx/>
              <a:buChar char="•"/>
            </a:pPr>
            <a:r>
              <a:rPr lang="en-US" smtClean="0"/>
              <a:t>The Commander’s Orientation (CBAE and initial guidance)</a:t>
            </a:r>
          </a:p>
          <a:p>
            <a:pPr lvl="1" eaLnBrk="1" hangingPunct="1">
              <a:lnSpc>
                <a:spcPct val="90%"/>
              </a:lnSpc>
              <a:buFontTx/>
              <a:buChar char="•"/>
            </a:pPr>
            <a:r>
              <a:rPr lang="en-US" smtClean="0"/>
              <a:t>Battlespace--is AO appropriate for the commander’s areas of interest and influence?</a:t>
            </a:r>
          </a:p>
          <a:p>
            <a:pPr lvl="1" eaLnBrk="1" hangingPunct="1">
              <a:lnSpc>
                <a:spcPct val="90%"/>
              </a:lnSpc>
              <a:buFontTx/>
              <a:buChar char="•"/>
            </a:pPr>
            <a:r>
              <a:rPr lang="en-US" smtClean="0"/>
              <a:t>COGs--first cuts at both enemy and friendly COGs</a:t>
            </a:r>
          </a:p>
          <a:p>
            <a:pPr lvl="1" eaLnBrk="1" hangingPunct="1">
              <a:lnSpc>
                <a:spcPct val="90%"/>
              </a:lnSpc>
              <a:buFontTx/>
              <a:buChar char="•"/>
            </a:pPr>
            <a:r>
              <a:rPr lang="en-US" smtClean="0"/>
              <a:t>Intent--commander gives the OPT the purpose (the “why”) of the mission</a:t>
            </a:r>
          </a:p>
          <a:p>
            <a:pPr lvl="2" eaLnBrk="1" hangingPunct="1">
              <a:lnSpc>
                <a:spcPct val="90%"/>
              </a:lnSpc>
            </a:pPr>
            <a:r>
              <a:rPr lang="en-US" smtClean="0"/>
              <a:t>-allows subordinates to frame initiative</a:t>
            </a:r>
          </a:p>
          <a:p>
            <a:pPr lvl="2" eaLnBrk="1" hangingPunct="1">
              <a:lnSpc>
                <a:spcPct val="90%"/>
              </a:lnSpc>
            </a:pPr>
            <a:r>
              <a:rPr lang="en-US" smtClean="0"/>
              <a:t>-must be clear and concise</a:t>
            </a:r>
          </a:p>
          <a:p>
            <a:pPr lvl="1" eaLnBrk="1" hangingPunct="1">
              <a:lnSpc>
                <a:spcPct val="90%"/>
              </a:lnSpc>
              <a:buFontTx/>
              <a:buChar char="•"/>
            </a:pPr>
            <a:r>
              <a:rPr lang="en-US" smtClean="0"/>
              <a:t>CCIRs--what the commander needs to make decisions</a:t>
            </a:r>
          </a:p>
          <a:p>
            <a:pPr eaLnBrk="1" hangingPunct="1"/>
            <a:r>
              <a:rPr lang="en-US" u="sng" smtClean="0"/>
              <a:t>The Staff/OPT </a:t>
            </a:r>
            <a:r>
              <a:rPr lang="en-US" b="1" smtClean="0"/>
              <a:t>:  </a:t>
            </a:r>
            <a:endParaRPr lang="en-US" smtClean="0"/>
          </a:p>
          <a:p>
            <a:pPr eaLnBrk="1" hangingPunct="1">
              <a:buFontTx/>
              <a:buChar char="•"/>
            </a:pPr>
            <a:r>
              <a:rPr lang="en-US" smtClean="0"/>
              <a:t>Determine info requirements.  also, want to establish info management procedures (RFIs)</a:t>
            </a:r>
          </a:p>
          <a:p>
            <a:pPr eaLnBrk="1" hangingPunct="1">
              <a:buFontTx/>
              <a:buChar char="•"/>
            </a:pPr>
            <a:r>
              <a:rPr lang="en-US" smtClean="0"/>
              <a:t>Assumptions-must be made to continue planning.  Must be recorded and tracked. If not validated, become risks.</a:t>
            </a:r>
          </a:p>
          <a:p>
            <a:pPr eaLnBrk="1" hangingPunct="1">
              <a:buFontTx/>
              <a:buChar char="•"/>
            </a:pPr>
            <a:r>
              <a:rPr lang="en-US" smtClean="0"/>
              <a:t>Constraints/restraints--what must be done?  what cannot be done?</a:t>
            </a:r>
          </a:p>
          <a:p>
            <a:pPr eaLnBrk="1" hangingPunct="1">
              <a:buFontTx/>
              <a:buChar char="•"/>
            </a:pPr>
            <a:r>
              <a:rPr lang="en-US" smtClean="0"/>
              <a:t>Essential tasks--form basis of mission statement.  </a:t>
            </a:r>
            <a:r>
              <a:rPr lang="en-US" b="1" smtClean="0"/>
              <a:t>MUST IDENTIFY SHORTFALLS!  </a:t>
            </a:r>
            <a:r>
              <a:rPr lang="en-US" smtClean="0"/>
              <a:t>Address with HHQ.</a:t>
            </a:r>
          </a:p>
          <a:p>
            <a:pPr eaLnBrk="1" hangingPunct="1">
              <a:buFontTx/>
              <a:buChar char="•"/>
            </a:pPr>
            <a:r>
              <a:rPr lang="en-US" smtClean="0"/>
              <a:t>Mission statement--approved by commander</a:t>
            </a:r>
          </a:p>
          <a:p>
            <a:pPr eaLnBrk="1" hangingPunct="1">
              <a:buFontTx/>
              <a:buChar char="•"/>
            </a:pPr>
            <a:r>
              <a:rPr lang="en-US" smtClean="0"/>
              <a:t>Another important part of this process is the standing up of the Red Cell – that group that will portray the enemy force during planning and subsequent wargaming.  This cell will normally be made up of individuals with the skills to accurately represent the enemy force.</a:t>
            </a:r>
          </a:p>
          <a:p>
            <a:pPr eaLnBrk="1" hangingPunct="1"/>
            <a:r>
              <a:rPr lang="en-US" u="sng" smtClean="0"/>
              <a:t>Outputs</a:t>
            </a:r>
            <a:endParaRPr lang="en-US" smtClean="0"/>
          </a:p>
          <a:p>
            <a:pPr eaLnBrk="1" hangingPunct="1">
              <a:buFontTx/>
              <a:buChar char="•"/>
            </a:pPr>
            <a:r>
              <a:rPr lang="en-US" b="1" smtClean="0"/>
              <a:t>R</a:t>
            </a:r>
            <a:r>
              <a:rPr lang="en-US" smtClean="0"/>
              <a:t>efined intent (adjustments of method/endstate), plan guidance (left/right limits for planning)</a:t>
            </a:r>
          </a:p>
          <a:p>
            <a:pPr eaLnBrk="1" hangingPunct="1">
              <a:buFontTx/>
              <a:buChar char="•"/>
            </a:pPr>
            <a:r>
              <a:rPr lang="en-US" smtClean="0"/>
              <a:t>Approved mission statement.  Possibly a Warning Order.</a:t>
            </a:r>
          </a:p>
          <a:p>
            <a:pPr eaLnBrk="1" hangingPunct="1"/>
            <a:r>
              <a:rPr lang="en-US" smtClean="0"/>
              <a:t>At the conclusion of mission analysis, the OPT will have produced a mission statement and various other products that will help them in developing a plan.  These products are used throughout planning </a:t>
            </a:r>
            <a:r>
              <a:rPr lang="en-US" b="1" i="1" smtClean="0"/>
              <a:t>(Build -- Used Throughout).</a:t>
            </a:r>
            <a:r>
              <a:rPr lang="en-US" smtClean="0"/>
              <a:t>  </a:t>
            </a:r>
            <a:r>
              <a:rPr lang="en-US" b="1" i="1" smtClean="0"/>
              <a:t>(Build -- Planning Process).</a:t>
            </a:r>
          </a:p>
          <a:p>
            <a:pPr eaLnBrk="1" hangingPunct="1"/>
            <a:r>
              <a:rPr lang="en-US" u="sng" smtClean="0"/>
              <a:t>Once the mission statement and the products are approved by the commander an initial warning order for the major subordinate commands could be issued.</a:t>
            </a:r>
          </a:p>
          <a:p>
            <a:pPr eaLnBrk="1" hangingPunct="1"/>
            <a:endParaRPr lang="en-US" smtClean="0"/>
          </a:p>
        </p:txBody>
      </p:sp>
    </p:spTree>
    <p:extLst>
      <p:ext uri="{BB962C8B-B14F-4D97-AF65-F5344CB8AC3E}">
        <p14:creationId xmlns:p14="http://schemas.microsoft.com/office/powerpoint/2010/main" val="2302069133"/>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a:noFill/>
        </p:spPr>
        <p:txBody>
          <a:bodyPr/>
          <a:lstStyle/>
          <a:p>
            <a:r>
              <a:rPr lang="en-US" smtClean="0"/>
              <a:t>Battle of Gallipoli Battle Study</a:t>
            </a:r>
          </a:p>
        </p:txBody>
      </p:sp>
      <p:sp>
        <p:nvSpPr>
          <p:cNvPr id="54275" name="Rectangle 3"/>
          <p:cNvSpPr>
            <a:spLocks noGrp="1" noChangeArrowheads="1"/>
          </p:cNvSpPr>
          <p:nvPr>
            <p:ph type="dt" sz="quarter" idx="1"/>
          </p:nvPr>
        </p:nvSpPr>
        <p:spPr>
          <a:noFill/>
        </p:spPr>
        <p:txBody>
          <a:bodyPr/>
          <a:lstStyle/>
          <a:p>
            <a:r>
              <a:rPr lang="en-US" smtClean="0"/>
              <a:t>1/17/2006</a:t>
            </a:r>
          </a:p>
        </p:txBody>
      </p:sp>
      <p:sp>
        <p:nvSpPr>
          <p:cNvPr id="54276" name="Rectangle 7"/>
          <p:cNvSpPr>
            <a:spLocks noGrp="1" noChangeArrowheads="1"/>
          </p:cNvSpPr>
          <p:nvPr>
            <p:ph type="sldNum" sz="quarter" idx="5"/>
          </p:nvPr>
        </p:nvSpPr>
        <p:spPr>
          <a:noFill/>
        </p:spPr>
        <p:txBody>
          <a:bodyPr/>
          <a:lstStyle/>
          <a:p>
            <a:fld id="{149E5089-5DFC-498A-B4F3-031117D8F5F8}" type="slidenum">
              <a:rPr lang="en-US" smtClean="0"/>
              <a:pPr/>
              <a:t>6</a:t>
            </a:fld>
            <a:endParaRPr lang="en-US" smtClean="0"/>
          </a:p>
        </p:txBody>
      </p:sp>
      <p:sp>
        <p:nvSpPr>
          <p:cNvPr id="54277" name="Rectangle 2"/>
          <p:cNvSpPr>
            <a:spLocks noGrp="1" noRot="1" noChangeAspect="1" noChangeArrowheads="1" noTextEdit="1"/>
          </p:cNvSpPr>
          <p:nvPr>
            <p:ph type="sldImg"/>
          </p:nvPr>
        </p:nvSpPr>
        <p:spPr>
          <a:xfrm>
            <a:off x="1146175" y="687388"/>
            <a:ext cx="4567238" cy="3427412"/>
          </a:xfrm>
          <a:ln/>
        </p:spPr>
      </p:sp>
      <p:sp>
        <p:nvSpPr>
          <p:cNvPr id="54278" name="Rectangle 3"/>
          <p:cNvSpPr>
            <a:spLocks noGrp="1" noChangeArrowheads="1"/>
          </p:cNvSpPr>
          <p:nvPr>
            <p:ph type="body" idx="1"/>
          </p:nvPr>
        </p:nvSpPr>
        <p:spPr>
          <a:noFill/>
          <a:ln/>
        </p:spPr>
        <p:txBody>
          <a:bodyPr/>
          <a:lstStyle/>
          <a:p>
            <a:r>
              <a:rPr lang="en-US" smtClean="0"/>
              <a:t>On 18 March, a massive fleet consisting of 16 battleships and now under the command of de Robeck began its attack and was initially successful.  </a:t>
            </a:r>
            <a:r>
              <a:rPr lang="en-US" b="1" smtClean="0"/>
              <a:t>A-line</a:t>
            </a:r>
            <a:r>
              <a:rPr lang="en-US" smtClean="0"/>
              <a:t> attacks first 4 forts and silences their shore batteries. </a:t>
            </a:r>
            <a:r>
              <a:rPr lang="en-US" b="1" smtClean="0"/>
              <a:t>B-line</a:t>
            </a:r>
            <a:r>
              <a:rPr lang="en-US" smtClean="0"/>
              <a:t> passes lines and continues on next forts.  </a:t>
            </a:r>
          </a:p>
          <a:p>
            <a:endParaRPr lang="en-US" smtClean="0"/>
          </a:p>
          <a:p>
            <a:r>
              <a:rPr lang="en-US" smtClean="0"/>
              <a:t>However, as this line maneuvers to allow mine sweepers to come forward an </a:t>
            </a:r>
            <a:r>
              <a:rPr lang="en-US" b="1" smtClean="0"/>
              <a:t>undetected minefield</a:t>
            </a:r>
            <a:r>
              <a:rPr lang="en-US" smtClean="0"/>
              <a:t>, laid along the Asian shore, sunk or damaged a number of ships as they turned about. </a:t>
            </a:r>
          </a:p>
        </p:txBody>
      </p:sp>
    </p:spTree>
    <p:extLst>
      <p:ext uri="{BB962C8B-B14F-4D97-AF65-F5344CB8AC3E}">
        <p14:creationId xmlns:p14="http://schemas.microsoft.com/office/powerpoint/2010/main" val="3040783249"/>
      </p:ext>
    </p:extLst>
  </p:cSld>
  <p:clrMapOvr>
    <a:masterClrMapping/>
  </p:clrMapOvr>
</p:notes>
</file>

<file path=ppt/notesSlides/notesSlide2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40</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extLst>
      <p:ext uri="{BB962C8B-B14F-4D97-AF65-F5344CB8AC3E}">
        <p14:creationId xmlns:p14="http://schemas.microsoft.com/office/powerpoint/2010/main" val="3262039885"/>
      </p:ext>
    </p:extLst>
  </p:cSld>
  <p:clrMapOvr>
    <a:masterClrMapping/>
  </p:clrMapOvr>
</p:notes>
</file>

<file path=ppt/notesSlides/notesSlide2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C374CCE-23CD-4052-B541-8BE02086B926}" type="slidenum">
              <a:rPr lang="en-US" smtClean="0"/>
              <a:pPr/>
              <a:t>41</a:t>
            </a:fld>
            <a:endParaRPr lang="en-US" smtClean="0"/>
          </a:p>
        </p:txBody>
      </p:sp>
      <p:sp>
        <p:nvSpPr>
          <p:cNvPr id="93187" name="Rectangle 2"/>
          <p:cNvSpPr>
            <a:spLocks noGrp="1" noRot="1" noChangeAspect="1" noChangeArrowheads="1" noTextEdit="1"/>
          </p:cNvSpPr>
          <p:nvPr>
            <p:ph type="sldImg"/>
          </p:nvPr>
        </p:nvSpPr>
        <p:spPr>
          <a:xfrm>
            <a:off x="1146175" y="685800"/>
            <a:ext cx="4572000" cy="3429000"/>
          </a:xfrm>
          <a:ln/>
        </p:spPr>
      </p:sp>
      <p:sp>
        <p:nvSpPr>
          <p:cNvPr id="93188" name="Rectangle 3"/>
          <p:cNvSpPr>
            <a:spLocks noGrp="1" noChangeArrowheads="1"/>
          </p:cNvSpPr>
          <p:nvPr>
            <p:ph type="body" idx="1"/>
          </p:nvPr>
        </p:nvSpPr>
        <p:spPr>
          <a:xfrm>
            <a:off x="152400" y="4250336"/>
            <a:ext cx="6553200" cy="4326849"/>
          </a:xfrm>
          <a:noFill/>
          <a:ln/>
        </p:spPr>
        <p:txBody>
          <a:bodyPr/>
          <a:lstStyle/>
          <a:p>
            <a:pPr marL="228600" indent="-228600" eaLnBrk="1" hangingPunct="1">
              <a:lnSpc>
                <a:spcPct val="90%"/>
              </a:lnSpc>
            </a:pPr>
            <a:r>
              <a:rPr lang="en-US" sz="900" smtClean="0"/>
              <a:t>Process can be viewed as three step sub-process:</a:t>
            </a:r>
          </a:p>
          <a:p>
            <a:pPr marL="685800" lvl="1" indent="-228600" eaLnBrk="1" hangingPunct="1">
              <a:lnSpc>
                <a:spcPct val="90%"/>
              </a:lnSpc>
            </a:pPr>
            <a:r>
              <a:rPr lang="en-US" sz="900" smtClean="0"/>
              <a:t>Initial, rough-cut COAs (harness creativity within OPT)</a:t>
            </a:r>
          </a:p>
          <a:p>
            <a:pPr marL="685800" lvl="1" indent="-228600" eaLnBrk="1" hangingPunct="1">
              <a:lnSpc>
                <a:spcPct val="90%"/>
              </a:lnSpc>
            </a:pPr>
            <a:r>
              <a:rPr lang="en-US" sz="900" smtClean="0"/>
              <a:t>Commander’s input to initial COAs (iterative discussion with Commander to encourage unity-of-purpose)</a:t>
            </a:r>
          </a:p>
          <a:p>
            <a:pPr marL="685800" lvl="1" indent="-228600" eaLnBrk="1" hangingPunct="1">
              <a:lnSpc>
                <a:spcPct val="90%"/>
              </a:lnSpc>
            </a:pPr>
            <a:r>
              <a:rPr lang="en-US" sz="900" smtClean="0"/>
              <a:t>COA Refinement </a:t>
            </a:r>
          </a:p>
          <a:p>
            <a:pPr marL="228600" indent="-228600" eaLnBrk="1" hangingPunct="1">
              <a:lnSpc>
                <a:spcPct val="90%"/>
              </a:lnSpc>
            </a:pPr>
            <a:r>
              <a:rPr lang="en-US" sz="900" smtClean="0"/>
              <a:t>Everything bold is also gold.  Look for connections between CBAE and War Game Guidance / Evaluation Criteria.  This gives you an appreciation of how the Commander’s understanding has evolved along with that of the OPT / working group.</a:t>
            </a:r>
          </a:p>
          <a:p>
            <a:pPr marL="228600" indent="-228600" eaLnBrk="1" hangingPunct="1">
              <a:lnSpc>
                <a:spcPct val="90%"/>
              </a:lnSpc>
            </a:pPr>
            <a:r>
              <a:rPr lang="en-US" sz="900" smtClean="0"/>
              <a:t>____________</a:t>
            </a:r>
          </a:p>
          <a:p>
            <a:pPr marL="228600" indent="-228600" eaLnBrk="1" hangingPunct="1">
              <a:lnSpc>
                <a:spcPct val="90%"/>
              </a:lnSpc>
            </a:pPr>
            <a:endParaRPr lang="en-US" sz="900" smtClean="0"/>
          </a:p>
          <a:p>
            <a:pPr marL="228600" indent="-228600" eaLnBrk="1" hangingPunct="1">
              <a:lnSpc>
                <a:spcPct val="90%"/>
              </a:lnSpc>
            </a:pPr>
            <a:r>
              <a:rPr lang="en-US" sz="900" b="1" u="sng" smtClean="0"/>
              <a:t>INPUTS</a:t>
            </a:r>
            <a:r>
              <a:rPr lang="en-US" sz="900" b="1" smtClean="0"/>
              <a:t>  </a:t>
            </a:r>
          </a:p>
          <a:p>
            <a:pPr marL="685800" lvl="1" indent="-228600" eaLnBrk="1" hangingPunct="1">
              <a:lnSpc>
                <a:spcPct val="90%"/>
              </a:lnSpc>
            </a:pPr>
            <a:r>
              <a:rPr lang="en-US" sz="900" smtClean="0"/>
              <a:t>Mission Statement and Commander’s Refined Intent and Guidance from MA help frame COA development (but shouldn’t stifle creativity).  </a:t>
            </a:r>
          </a:p>
          <a:p>
            <a:pPr marL="685800" lvl="1" indent="-228600" eaLnBrk="1" hangingPunct="1">
              <a:lnSpc>
                <a:spcPct val="90%"/>
              </a:lnSpc>
            </a:pPr>
            <a:r>
              <a:rPr lang="en-US" sz="900" smtClean="0"/>
              <a:t>IPB and Staff Estimates are continually refined.</a:t>
            </a:r>
          </a:p>
          <a:p>
            <a:pPr marL="228600" indent="-228600" eaLnBrk="1" hangingPunct="1">
              <a:lnSpc>
                <a:spcPct val="90%"/>
              </a:lnSpc>
            </a:pPr>
            <a:r>
              <a:rPr lang="en-US" sz="900" b="1" u="sng" smtClean="0"/>
              <a:t>PROCESS</a:t>
            </a:r>
            <a:r>
              <a:rPr lang="en-US" sz="900" smtClean="0"/>
              <a:t>   Use inputs to steer the OPT during COA Dev</a:t>
            </a:r>
          </a:p>
          <a:p>
            <a:pPr marL="685800" lvl="1" indent="-228600" eaLnBrk="1" hangingPunct="1">
              <a:lnSpc>
                <a:spcPct val="90%"/>
              </a:lnSpc>
            </a:pPr>
            <a:r>
              <a:rPr lang="en-US" sz="900" smtClean="0"/>
              <a:t>Develop initial (DRAFT)  COAs for the commander to review</a:t>
            </a:r>
          </a:p>
          <a:p>
            <a:pPr marL="685800" lvl="1" indent="-228600" eaLnBrk="1" hangingPunct="1">
              <a:lnSpc>
                <a:spcPct val="90%"/>
              </a:lnSpc>
            </a:pPr>
            <a:r>
              <a:rPr lang="en-US" sz="900" smtClean="0"/>
              <a:t>Commander provides more guidance</a:t>
            </a:r>
          </a:p>
          <a:p>
            <a:pPr marL="685800" lvl="1" indent="-228600" eaLnBrk="1" hangingPunct="1">
              <a:lnSpc>
                <a:spcPct val="90%"/>
              </a:lnSpc>
            </a:pPr>
            <a:r>
              <a:rPr lang="en-US" sz="900" smtClean="0"/>
              <a:t>COAs refined – developed in detail, two levels below planning HQ (for wargame).</a:t>
            </a:r>
          </a:p>
          <a:p>
            <a:pPr marL="685800" lvl="1" indent="-228600" eaLnBrk="1" hangingPunct="1">
              <a:lnSpc>
                <a:spcPct val="90%"/>
              </a:lnSpc>
            </a:pPr>
            <a:r>
              <a:rPr lang="en-US" sz="900" smtClean="0"/>
              <a:t>COAs must meet criteria: Feasible, Acceptable, Suitable, Distinguishable, Complete (FAS-DC)</a:t>
            </a:r>
          </a:p>
          <a:p>
            <a:pPr marL="685800" lvl="1" indent="-228600" eaLnBrk="1" hangingPunct="1">
              <a:lnSpc>
                <a:spcPct val="90%"/>
              </a:lnSpc>
            </a:pPr>
            <a:r>
              <a:rPr lang="en-US" sz="900" smtClean="0"/>
              <a:t>Commander gives guidance as his SA increases - Commander’s drive-by guidance (“Oh, by the way…”) should be recorded.</a:t>
            </a:r>
          </a:p>
          <a:p>
            <a:pPr marL="228600" indent="-228600" eaLnBrk="1" hangingPunct="1">
              <a:lnSpc>
                <a:spcPct val="90%"/>
              </a:lnSpc>
            </a:pPr>
            <a:r>
              <a:rPr lang="en-US" sz="900" b="1" u="sng" smtClean="0"/>
              <a:t>OUTPUTS</a:t>
            </a:r>
            <a:endParaRPr lang="en-US" sz="900" b="1" smtClean="0"/>
          </a:p>
          <a:p>
            <a:pPr marL="685800" lvl="1" indent="-228600" eaLnBrk="1" hangingPunct="1">
              <a:lnSpc>
                <a:spcPct val="90%"/>
              </a:lnSpc>
            </a:pPr>
            <a:r>
              <a:rPr lang="en-US" sz="900" smtClean="0"/>
              <a:t>Developed Courses of Action for the Cdr to review </a:t>
            </a:r>
          </a:p>
          <a:p>
            <a:pPr marL="685800" lvl="1" indent="-228600" eaLnBrk="1" hangingPunct="1">
              <a:lnSpc>
                <a:spcPct val="90%"/>
              </a:lnSpc>
            </a:pPr>
            <a:r>
              <a:rPr lang="en-US" sz="900" smtClean="0"/>
              <a:t>Commander needs to put a lot of thought into his wargaming guidance and eval criteria</a:t>
            </a:r>
          </a:p>
          <a:p>
            <a:pPr marL="1104900" lvl="2" indent="-190500" eaLnBrk="1" hangingPunct="1">
              <a:lnSpc>
                <a:spcPct val="90%"/>
              </a:lnSpc>
            </a:pPr>
            <a:r>
              <a:rPr lang="en-US" sz="900" smtClean="0"/>
              <a:t>IOT focus wargame effort critical for time considerations ( 6-8 hours per COA)</a:t>
            </a:r>
          </a:p>
          <a:p>
            <a:pPr marL="1104900" lvl="2" indent="-190500" eaLnBrk="1" hangingPunct="1">
              <a:lnSpc>
                <a:spcPct val="90%"/>
              </a:lnSpc>
            </a:pPr>
            <a:r>
              <a:rPr lang="en-US" sz="900" smtClean="0"/>
              <a:t>Focus eval criteria on data collection efforts that will support follow-on comparisons and decisions</a:t>
            </a:r>
          </a:p>
          <a:p>
            <a:pPr marL="1104900" lvl="2" indent="-190500" eaLnBrk="1" hangingPunct="1">
              <a:lnSpc>
                <a:spcPct val="90%"/>
              </a:lnSpc>
            </a:pPr>
            <a:r>
              <a:rPr lang="en-US" sz="900" smtClean="0"/>
              <a:t>Examples of criteria include: Speed, risk, force protection, time, flexibility, etc.</a:t>
            </a:r>
          </a:p>
          <a:p>
            <a:pPr marL="685800" lvl="1" indent="-228600" eaLnBrk="1" hangingPunct="1">
              <a:lnSpc>
                <a:spcPct val="90%"/>
              </a:lnSpc>
            </a:pPr>
            <a:r>
              <a:rPr lang="en-US" sz="900" smtClean="0"/>
              <a:t>STAFF continuously feeds the OPT refined estimates.</a:t>
            </a:r>
          </a:p>
          <a:p>
            <a:pPr marL="228600" indent="-228600" eaLnBrk="1" hangingPunct="1">
              <a:lnSpc>
                <a:spcPct val="90%"/>
              </a:lnSpc>
            </a:pPr>
            <a:endParaRPr lang="en-US" sz="900" smtClean="0"/>
          </a:p>
        </p:txBody>
      </p:sp>
    </p:spTree>
    <p:extLst>
      <p:ext uri="{BB962C8B-B14F-4D97-AF65-F5344CB8AC3E}">
        <p14:creationId xmlns:p14="http://schemas.microsoft.com/office/powerpoint/2010/main" val="2335886499"/>
      </p:ext>
    </p:extLst>
  </p:cSld>
  <p:clrMapOvr>
    <a:masterClrMapping/>
  </p:clrMapOvr>
</p:notes>
</file>

<file path=ppt/notesSlides/notesSlide2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42</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extLst>
      <p:ext uri="{BB962C8B-B14F-4D97-AF65-F5344CB8AC3E}">
        <p14:creationId xmlns:p14="http://schemas.microsoft.com/office/powerpoint/2010/main" val="2183955321"/>
      </p:ext>
    </p:extLst>
  </p:cSld>
  <p:clrMapOvr>
    <a:masterClrMapping/>
  </p:clrMapOvr>
</p:notes>
</file>

<file path=ppt/notesSlides/notesSlide2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A7DFE071-455A-44E8-8D69-CCA2C7F7BC87}" type="slidenum">
              <a:rPr lang="en-US" smtClean="0"/>
              <a:pPr/>
              <a:t>43</a:t>
            </a:fld>
            <a:endParaRPr lang="en-US" smtClean="0"/>
          </a:p>
        </p:txBody>
      </p:sp>
      <p:sp>
        <p:nvSpPr>
          <p:cNvPr id="96259" name="Rectangle 2"/>
          <p:cNvSpPr>
            <a:spLocks noGrp="1" noRot="1" noChangeAspect="1" noChangeArrowheads="1" noTextEdit="1"/>
          </p:cNvSpPr>
          <p:nvPr>
            <p:ph type="sldImg"/>
          </p:nvPr>
        </p:nvSpPr>
        <p:spPr>
          <a:xfrm>
            <a:off x="1146175" y="685800"/>
            <a:ext cx="4572000" cy="3429000"/>
          </a:xfrm>
          <a:ln/>
        </p:spPr>
      </p:sp>
      <p:sp>
        <p:nvSpPr>
          <p:cNvPr id="96260" name="Rectangle 3"/>
          <p:cNvSpPr>
            <a:spLocks noGrp="1" noChangeArrowheads="1"/>
          </p:cNvSpPr>
          <p:nvPr>
            <p:ph type="body" idx="1"/>
          </p:nvPr>
        </p:nvSpPr>
        <p:spPr>
          <a:xfrm>
            <a:off x="152400" y="4250336"/>
            <a:ext cx="6553200" cy="4326849"/>
          </a:xfrm>
          <a:noFill/>
          <a:ln/>
        </p:spPr>
        <p:txBody>
          <a:bodyPr/>
          <a:lstStyle/>
          <a:p>
            <a:pPr marL="228600" indent="-228600" eaLnBrk="1" hangingPunct="1">
              <a:lnSpc>
                <a:spcPct val="90%"/>
              </a:lnSpc>
            </a:pPr>
            <a:endParaRPr lang="en-US" sz="1000" smtClean="0"/>
          </a:p>
          <a:p>
            <a:pPr marL="228600" indent="-228600" eaLnBrk="1" hangingPunct="1">
              <a:lnSpc>
                <a:spcPct val="90%"/>
              </a:lnSpc>
            </a:pPr>
            <a:r>
              <a:rPr lang="en-US" sz="1000" smtClean="0"/>
              <a:t>____________</a:t>
            </a:r>
          </a:p>
          <a:p>
            <a:pPr marL="228600" indent="-228600" eaLnBrk="1" hangingPunct="1">
              <a:lnSpc>
                <a:spcPct val="90%"/>
              </a:lnSpc>
            </a:pPr>
            <a:endParaRPr lang="en-US" sz="1000" smtClean="0"/>
          </a:p>
          <a:p>
            <a:pPr marL="228600" indent="-228600" eaLnBrk="1" hangingPunct="1">
              <a:lnSpc>
                <a:spcPct val="90%"/>
              </a:lnSpc>
            </a:pPr>
            <a:r>
              <a:rPr lang="en-US" sz="1000" b="1" u="sng" smtClean="0"/>
              <a:t>INPUTS</a:t>
            </a:r>
            <a:endParaRPr lang="en-US" sz="1000" b="1" smtClean="0"/>
          </a:p>
          <a:p>
            <a:pPr marL="685800" lvl="1" indent="-228600" eaLnBrk="1" hangingPunct="1">
              <a:lnSpc>
                <a:spcPct val="90%"/>
              </a:lnSpc>
            </a:pPr>
            <a:r>
              <a:rPr lang="en-US" sz="1000" smtClean="0"/>
              <a:t>COAs identified by the commander; any additional criteria specified for evaluation; any additional guidance provided for the conduct of the war game.</a:t>
            </a:r>
          </a:p>
          <a:p>
            <a:pPr marL="228600" indent="-228600" eaLnBrk="1" hangingPunct="1">
              <a:lnSpc>
                <a:spcPct val="90%"/>
              </a:lnSpc>
            </a:pPr>
            <a:r>
              <a:rPr lang="en-US" sz="1000" b="1" u="sng" smtClean="0"/>
              <a:t>PROCESS</a:t>
            </a:r>
          </a:p>
          <a:p>
            <a:pPr marL="685800" lvl="1" indent="-228600" eaLnBrk="1" hangingPunct="1">
              <a:lnSpc>
                <a:spcPct val="90%"/>
              </a:lnSpc>
            </a:pPr>
            <a:r>
              <a:rPr lang="en-US" sz="1000" smtClean="0"/>
              <a:t>Blue-Red-Blue sequence; this method is used because the intent of the war game is to improve the Blue (friendly) COA</a:t>
            </a:r>
          </a:p>
          <a:p>
            <a:pPr marL="685800" lvl="1" indent="-228600" eaLnBrk="1" hangingPunct="1">
              <a:lnSpc>
                <a:spcPct val="90%"/>
              </a:lnSpc>
            </a:pPr>
            <a:r>
              <a:rPr lang="en-US" sz="1000" smtClean="0"/>
              <a:t>Try to find gaps and seams in the plan</a:t>
            </a:r>
          </a:p>
          <a:p>
            <a:pPr marL="685800" lvl="1" indent="-228600" eaLnBrk="1" hangingPunct="1">
              <a:lnSpc>
                <a:spcPct val="90%"/>
              </a:lnSpc>
            </a:pPr>
            <a:r>
              <a:rPr lang="en-US" sz="1000" smtClean="0"/>
              <a:t>Identifies branches and sequels</a:t>
            </a:r>
          </a:p>
          <a:p>
            <a:pPr marL="685800" lvl="1" indent="-228600" eaLnBrk="1" hangingPunct="1">
              <a:lnSpc>
                <a:spcPct val="90%"/>
              </a:lnSpc>
            </a:pPr>
            <a:r>
              <a:rPr lang="en-US" sz="1000" smtClean="0"/>
              <a:t>Looking to validate assumptions</a:t>
            </a:r>
          </a:p>
          <a:p>
            <a:pPr marL="685800" lvl="1" indent="-228600" eaLnBrk="1" hangingPunct="1">
              <a:lnSpc>
                <a:spcPct val="90%"/>
              </a:lnSpc>
            </a:pPr>
            <a:r>
              <a:rPr lang="en-US" sz="1000" smtClean="0"/>
              <a:t>Scalable:  Talk around a sand table or a full day of computer modeling at a JTF HQ.</a:t>
            </a:r>
          </a:p>
          <a:p>
            <a:pPr marL="685800" lvl="1" indent="-228600" eaLnBrk="1" hangingPunct="1">
              <a:lnSpc>
                <a:spcPct val="90%"/>
              </a:lnSpc>
            </a:pPr>
            <a:r>
              <a:rPr lang="en-US" sz="1000" smtClean="0"/>
              <a:t>Refine IPB products and Decision Support Templates based on events that occurred during the war game.  Also, ID High Value Targets and High Payoff Targets.</a:t>
            </a:r>
          </a:p>
          <a:p>
            <a:pPr marL="685800" lvl="1" indent="-228600" eaLnBrk="1" hangingPunct="1">
              <a:lnSpc>
                <a:spcPct val="90%"/>
              </a:lnSpc>
            </a:pPr>
            <a:r>
              <a:rPr lang="en-US" sz="1000" smtClean="0"/>
              <a:t>The Commander may refine criteria he used in the war game.</a:t>
            </a:r>
          </a:p>
          <a:p>
            <a:pPr marL="685800" lvl="1" indent="-228600" eaLnBrk="1" hangingPunct="1">
              <a:lnSpc>
                <a:spcPct val="90%"/>
              </a:lnSpc>
            </a:pPr>
            <a:r>
              <a:rPr lang="en-US" sz="1000" smtClean="0"/>
              <a:t>Used for Comparison/Decision step</a:t>
            </a:r>
          </a:p>
          <a:p>
            <a:pPr marL="228600" indent="-228600" eaLnBrk="1" hangingPunct="1">
              <a:lnSpc>
                <a:spcPct val="90%"/>
              </a:lnSpc>
            </a:pPr>
            <a:r>
              <a:rPr lang="en-US" sz="1000" b="1" u="sng" smtClean="0"/>
              <a:t>OUTPUTS</a:t>
            </a:r>
          </a:p>
          <a:p>
            <a:pPr marL="685800" lvl="1" indent="-228600" eaLnBrk="1" hangingPunct="1">
              <a:lnSpc>
                <a:spcPct val="90%"/>
              </a:lnSpc>
            </a:pPr>
            <a:r>
              <a:rPr lang="en-US" sz="1000" smtClean="0"/>
              <a:t>Wargamed COAs for Comparison/Decision and feedback on Commander’s evaluation criteria.</a:t>
            </a:r>
          </a:p>
          <a:p>
            <a:pPr marL="685800" lvl="1" indent="-228600" eaLnBrk="1" hangingPunct="1">
              <a:lnSpc>
                <a:spcPct val="90%"/>
              </a:lnSpc>
            </a:pPr>
            <a:r>
              <a:rPr lang="en-US" sz="1000" smtClean="0"/>
              <a:t>List of critical events and decision points.</a:t>
            </a:r>
          </a:p>
          <a:p>
            <a:pPr marL="685800" lvl="1" indent="-228600" eaLnBrk="1" hangingPunct="1">
              <a:lnSpc>
                <a:spcPct val="90%"/>
              </a:lnSpc>
            </a:pPr>
            <a:r>
              <a:rPr lang="en-US" sz="1000" smtClean="0"/>
              <a:t>Identified branches and sequels.</a:t>
            </a:r>
          </a:p>
          <a:p>
            <a:pPr marL="685800" lvl="1" indent="-228600" eaLnBrk="1" hangingPunct="1">
              <a:lnSpc>
                <a:spcPct val="90%"/>
              </a:lnSpc>
            </a:pPr>
            <a:r>
              <a:rPr lang="en-US" sz="1000" smtClean="0"/>
              <a:t>Continued refinement of staff estimates.</a:t>
            </a:r>
          </a:p>
          <a:p>
            <a:pPr marL="685800" lvl="1" indent="-228600" eaLnBrk="1" hangingPunct="1">
              <a:lnSpc>
                <a:spcPct val="90%"/>
              </a:lnSpc>
            </a:pPr>
            <a:r>
              <a:rPr lang="en-US" sz="1000" smtClean="0"/>
              <a:t>By this point, all COAs will work since they have been validated in the war game and the staff has provided supportability estimates.</a:t>
            </a:r>
            <a:endParaRPr lang="en-US" sz="1000" smtClean="0">
              <a:solidFill>
                <a:schemeClr val="accent2"/>
              </a:solidFill>
            </a:endParaRPr>
          </a:p>
          <a:p>
            <a:pPr marL="228600" indent="-228600" eaLnBrk="1" hangingPunct="1">
              <a:lnSpc>
                <a:spcPct val="90%"/>
              </a:lnSpc>
            </a:pPr>
            <a:endParaRPr lang="en-US" sz="1000" smtClean="0"/>
          </a:p>
        </p:txBody>
      </p:sp>
    </p:spTree>
    <p:extLst>
      <p:ext uri="{BB962C8B-B14F-4D97-AF65-F5344CB8AC3E}">
        <p14:creationId xmlns:p14="http://schemas.microsoft.com/office/powerpoint/2010/main" val="2872960053"/>
      </p:ext>
    </p:extLst>
  </p:cSld>
  <p:clrMapOvr>
    <a:masterClrMapping/>
  </p:clrMapOvr>
</p:notes>
</file>

<file path=ppt/notesSlides/notesSlide2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44</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extLst>
      <p:ext uri="{BB962C8B-B14F-4D97-AF65-F5344CB8AC3E}">
        <p14:creationId xmlns:p14="http://schemas.microsoft.com/office/powerpoint/2010/main" val="626953905"/>
      </p:ext>
    </p:extLst>
  </p:cSld>
  <p:clrMapOvr>
    <a:masterClrMapping/>
  </p:clrMapOvr>
</p:notes>
</file>

<file path=ppt/notesSlides/notesSlide2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5A06D9D6-724F-4EEA-9CB9-560E59805E64}" type="slidenum">
              <a:rPr lang="en-US" smtClean="0"/>
              <a:pPr/>
              <a:t>45</a:t>
            </a:fld>
            <a:endParaRPr lang="en-US" smtClean="0"/>
          </a:p>
        </p:txBody>
      </p:sp>
      <p:sp>
        <p:nvSpPr>
          <p:cNvPr id="99331" name="Rectangle 2"/>
          <p:cNvSpPr>
            <a:spLocks noGrp="1" noRot="1" noChangeAspect="1" noChangeArrowheads="1" noTextEdit="1"/>
          </p:cNvSpPr>
          <p:nvPr>
            <p:ph type="sldImg"/>
          </p:nvPr>
        </p:nvSpPr>
        <p:spPr>
          <a:xfrm>
            <a:off x="1146175" y="685800"/>
            <a:ext cx="4572000" cy="3429000"/>
          </a:xfrm>
          <a:ln/>
        </p:spPr>
      </p:sp>
      <p:sp>
        <p:nvSpPr>
          <p:cNvPr id="99332" name="Rectangle 3"/>
          <p:cNvSpPr>
            <a:spLocks noGrp="1" noChangeArrowheads="1"/>
          </p:cNvSpPr>
          <p:nvPr>
            <p:ph type="body" idx="1"/>
          </p:nvPr>
        </p:nvSpPr>
        <p:spPr>
          <a:xfrm>
            <a:off x="152400" y="4250336"/>
            <a:ext cx="6553200" cy="4326849"/>
          </a:xfrm>
          <a:noFill/>
          <a:ln/>
        </p:spPr>
        <p:txBody>
          <a:bodyPr/>
          <a:lstStyle/>
          <a:p>
            <a:pPr marL="228600" indent="-228600" eaLnBrk="1" hangingPunct="1">
              <a:lnSpc>
                <a:spcPct val="80%"/>
              </a:lnSpc>
            </a:pPr>
            <a:endParaRPr lang="en-US" sz="1000" smtClean="0"/>
          </a:p>
          <a:p>
            <a:pPr marL="228600" indent="-228600" eaLnBrk="1" hangingPunct="1">
              <a:lnSpc>
                <a:spcPct val="80%"/>
              </a:lnSpc>
            </a:pPr>
            <a:r>
              <a:rPr lang="en-US" sz="1000" smtClean="0"/>
              <a:t>____________</a:t>
            </a:r>
          </a:p>
          <a:p>
            <a:pPr marL="228600" indent="-228600" eaLnBrk="1" hangingPunct="1">
              <a:lnSpc>
                <a:spcPct val="80%"/>
              </a:lnSpc>
            </a:pPr>
            <a:endParaRPr lang="en-US" sz="1000" smtClean="0"/>
          </a:p>
          <a:p>
            <a:pPr marL="228600" indent="-228600" eaLnBrk="1" hangingPunct="1">
              <a:lnSpc>
                <a:spcPct val="80%"/>
              </a:lnSpc>
            </a:pPr>
            <a:r>
              <a:rPr lang="en-US" sz="1000" b="1" u="sng" smtClean="0"/>
              <a:t>INPUT</a:t>
            </a:r>
          </a:p>
          <a:p>
            <a:pPr marL="685800" lvl="1" indent="-228600" eaLnBrk="1" hangingPunct="1">
              <a:lnSpc>
                <a:spcPct val="80%"/>
              </a:lnSpc>
            </a:pPr>
            <a:r>
              <a:rPr lang="en-US" sz="1000" smtClean="0"/>
              <a:t>Wargamed COA with narrative and graphic</a:t>
            </a:r>
          </a:p>
          <a:p>
            <a:pPr marL="685800" lvl="1" indent="-228600" eaLnBrk="1" hangingPunct="1">
              <a:lnSpc>
                <a:spcPct val="80%"/>
              </a:lnSpc>
            </a:pPr>
            <a:r>
              <a:rPr lang="en-US" sz="1000" smtClean="0"/>
              <a:t>Eval criteria based on Cmdr’s experience, judgment, and assessment of Mission, Enemy, Troops, Terrain. </a:t>
            </a:r>
          </a:p>
          <a:p>
            <a:pPr marL="1104900" lvl="2" indent="-190500" eaLnBrk="1" hangingPunct="1">
              <a:lnSpc>
                <a:spcPct val="80%"/>
              </a:lnSpc>
            </a:pPr>
            <a:r>
              <a:rPr lang="en-US" sz="1000" smtClean="0"/>
              <a:t>Criteria could include principles of war or other areas of concern to the commander such as:</a:t>
            </a:r>
          </a:p>
          <a:p>
            <a:pPr marL="1562100" lvl="3" indent="-190500" eaLnBrk="1" hangingPunct="1">
              <a:lnSpc>
                <a:spcPct val="80%"/>
              </a:lnSpc>
            </a:pPr>
            <a:r>
              <a:rPr lang="en-US" sz="900" smtClean="0"/>
              <a:t>Force protection</a:t>
            </a:r>
          </a:p>
          <a:p>
            <a:pPr marL="1562100" lvl="3" indent="-190500" eaLnBrk="1" hangingPunct="1">
              <a:lnSpc>
                <a:spcPct val="80%"/>
              </a:lnSpc>
            </a:pPr>
            <a:r>
              <a:rPr lang="en-US" sz="900" smtClean="0"/>
              <a:t>Risk</a:t>
            </a:r>
          </a:p>
          <a:p>
            <a:pPr marL="1562100" lvl="3" indent="-190500" eaLnBrk="1" hangingPunct="1">
              <a:lnSpc>
                <a:spcPct val="80%"/>
              </a:lnSpc>
            </a:pPr>
            <a:r>
              <a:rPr lang="en-US" sz="900" smtClean="0"/>
              <a:t>Opportunity for maneuver</a:t>
            </a:r>
          </a:p>
          <a:p>
            <a:pPr marL="1562100" lvl="3" indent="-190500" eaLnBrk="1" hangingPunct="1">
              <a:lnSpc>
                <a:spcPct val="80%"/>
              </a:lnSpc>
            </a:pPr>
            <a:r>
              <a:rPr lang="en-US" sz="900" smtClean="0"/>
              <a:t>Speed and Time available/ timing of the operation- just to name a few</a:t>
            </a:r>
          </a:p>
          <a:p>
            <a:pPr marL="228600" indent="-228600" eaLnBrk="1" hangingPunct="1">
              <a:lnSpc>
                <a:spcPct val="80%"/>
              </a:lnSpc>
            </a:pPr>
            <a:r>
              <a:rPr lang="en-US" sz="1000" b="1" u="sng" smtClean="0"/>
              <a:t>PROCESS</a:t>
            </a:r>
          </a:p>
          <a:p>
            <a:pPr marL="685800" lvl="1" indent="-228600" eaLnBrk="1" hangingPunct="1">
              <a:lnSpc>
                <a:spcPct val="80%"/>
              </a:lnSpc>
            </a:pPr>
            <a:r>
              <a:rPr lang="en-US" sz="1000" smtClean="0"/>
              <a:t>COA Eval against criteria and also compared against each other</a:t>
            </a:r>
          </a:p>
          <a:p>
            <a:pPr marL="685800" lvl="1" indent="-228600" eaLnBrk="1" hangingPunct="1">
              <a:lnSpc>
                <a:spcPct val="80%"/>
              </a:lnSpc>
            </a:pPr>
            <a:r>
              <a:rPr lang="en-US" sz="1000" smtClean="0"/>
              <a:t>War Game results provide key input based on this thorough process</a:t>
            </a:r>
          </a:p>
          <a:p>
            <a:pPr marL="685800" lvl="1" indent="-228600" eaLnBrk="1" hangingPunct="1">
              <a:lnSpc>
                <a:spcPct val="80%"/>
              </a:lnSpc>
            </a:pPr>
            <a:r>
              <a:rPr lang="en-US" sz="1000" smtClean="0"/>
              <a:t>Commander makes DECISION</a:t>
            </a:r>
          </a:p>
          <a:p>
            <a:pPr marL="1104900" lvl="2" indent="-190500" eaLnBrk="1" hangingPunct="1">
              <a:lnSpc>
                <a:spcPct val="80%"/>
              </a:lnSpc>
            </a:pPr>
            <a:r>
              <a:rPr lang="en-US" sz="1000" smtClean="0"/>
              <a:t>Decision Options</a:t>
            </a:r>
            <a:r>
              <a:rPr lang="en-US" sz="1000" b="1" smtClean="0"/>
              <a:t> </a:t>
            </a:r>
            <a:r>
              <a:rPr lang="en-US" sz="1000" smtClean="0"/>
              <a:t>available to the Commander include:</a:t>
            </a:r>
          </a:p>
          <a:p>
            <a:pPr marL="1562100" lvl="3" indent="-190500" eaLnBrk="1" hangingPunct="1">
              <a:lnSpc>
                <a:spcPct val="80%"/>
              </a:lnSpc>
            </a:pPr>
            <a:r>
              <a:rPr lang="en-US" sz="1000" smtClean="0"/>
              <a:t>Accept COA, as is</a:t>
            </a:r>
          </a:p>
          <a:p>
            <a:pPr marL="1562100" lvl="3" indent="-190500" eaLnBrk="1" hangingPunct="1">
              <a:lnSpc>
                <a:spcPct val="80%"/>
              </a:lnSpc>
            </a:pPr>
            <a:r>
              <a:rPr lang="en-US" sz="1000" smtClean="0"/>
              <a:t>Modify COA (requires more wargaming)</a:t>
            </a:r>
          </a:p>
          <a:p>
            <a:pPr marL="1562100" lvl="3" indent="-190500" eaLnBrk="1" hangingPunct="1">
              <a:lnSpc>
                <a:spcPct val="80%"/>
              </a:lnSpc>
            </a:pPr>
            <a:r>
              <a:rPr lang="en-US" sz="1000" smtClean="0"/>
              <a:t>Reject all COAs and reconvene the OPT (highly unlikely at this step but possible)</a:t>
            </a:r>
          </a:p>
          <a:p>
            <a:pPr marL="685800" lvl="1" indent="-228600" eaLnBrk="1" hangingPunct="1">
              <a:lnSpc>
                <a:spcPct val="80%"/>
              </a:lnSpc>
            </a:pPr>
            <a:r>
              <a:rPr lang="en-US" sz="1000" smtClean="0"/>
              <a:t>Along with decision, the commander may give refined commander’s intent and CCIRs and Guidance on branches and sequels, prioritized to save time.</a:t>
            </a:r>
          </a:p>
          <a:p>
            <a:pPr marL="685800" lvl="1" indent="-228600" eaLnBrk="1" hangingPunct="1">
              <a:lnSpc>
                <a:spcPct val="80%"/>
              </a:lnSpc>
            </a:pPr>
            <a:r>
              <a:rPr lang="en-US" sz="1000" smtClean="0"/>
              <a:t>OPT will prepare the Concept of Operations (CONOPS) with:</a:t>
            </a:r>
          </a:p>
          <a:p>
            <a:pPr marL="1104900" lvl="2" indent="-190500" eaLnBrk="1" hangingPunct="1">
              <a:lnSpc>
                <a:spcPct val="80%"/>
              </a:lnSpc>
            </a:pPr>
            <a:r>
              <a:rPr lang="en-US" sz="1000" smtClean="0"/>
              <a:t>COA graphic and narrative</a:t>
            </a:r>
          </a:p>
          <a:p>
            <a:pPr marL="1104900" lvl="2" indent="-190500" eaLnBrk="1" hangingPunct="1">
              <a:lnSpc>
                <a:spcPct val="80%"/>
              </a:lnSpc>
            </a:pPr>
            <a:r>
              <a:rPr lang="en-US" sz="1000" smtClean="0"/>
              <a:t>Refined task organization and synchronization matrix</a:t>
            </a:r>
            <a:r>
              <a:rPr lang="en-US" sz="900" smtClean="0"/>
              <a:t>.</a:t>
            </a:r>
          </a:p>
          <a:p>
            <a:pPr marL="228600" indent="-228600" eaLnBrk="1" hangingPunct="1">
              <a:lnSpc>
                <a:spcPct val="80%"/>
              </a:lnSpc>
            </a:pPr>
            <a:r>
              <a:rPr lang="en-US" sz="1000" b="1" u="sng" smtClean="0"/>
              <a:t>OUTPUTS</a:t>
            </a:r>
          </a:p>
          <a:p>
            <a:pPr marL="685800" lvl="1" indent="-228600" eaLnBrk="1" hangingPunct="1">
              <a:lnSpc>
                <a:spcPct val="80%"/>
              </a:lnSpc>
            </a:pPr>
            <a:r>
              <a:rPr lang="en-US" sz="1000" smtClean="0"/>
              <a:t>Approved CONOPS and additional Warning Order to MSCs</a:t>
            </a:r>
          </a:p>
          <a:p>
            <a:pPr marL="228600" indent="-228600" eaLnBrk="1" hangingPunct="1">
              <a:lnSpc>
                <a:spcPct val="80%"/>
              </a:lnSpc>
            </a:pPr>
            <a:endParaRPr lang="en-US" sz="1000" smtClean="0"/>
          </a:p>
          <a:p>
            <a:pPr marL="228600" indent="-228600" eaLnBrk="1" hangingPunct="1">
              <a:lnSpc>
                <a:spcPct val="80%"/>
              </a:lnSpc>
            </a:pPr>
            <a:endParaRPr lang="en-US" sz="1000" smtClean="0"/>
          </a:p>
        </p:txBody>
      </p:sp>
    </p:spTree>
    <p:extLst>
      <p:ext uri="{BB962C8B-B14F-4D97-AF65-F5344CB8AC3E}">
        <p14:creationId xmlns:p14="http://schemas.microsoft.com/office/powerpoint/2010/main" val="3002204046"/>
      </p:ext>
    </p:extLst>
  </p:cSld>
  <p:clrMapOvr>
    <a:masterClrMapping/>
  </p:clrMapOvr>
</p:notes>
</file>

<file path=ppt/notesSlides/notesSlide2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46</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extLst>
      <p:ext uri="{BB962C8B-B14F-4D97-AF65-F5344CB8AC3E}">
        <p14:creationId xmlns:p14="http://schemas.microsoft.com/office/powerpoint/2010/main" val="1950240208"/>
      </p:ext>
    </p:extLst>
  </p:cSld>
  <p:clrMapOvr>
    <a:masterClrMapping/>
  </p:clrMapOvr>
</p:notes>
</file>

<file path=ppt/notesSlides/notesSlide2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95ABC13A-CF60-4847-A59A-4F42EC31EF3F}" type="slidenum">
              <a:rPr lang="en-US" smtClean="0"/>
              <a:pPr/>
              <a:t>47</a:t>
            </a:fld>
            <a:endParaRPr lang="en-US" smtClean="0"/>
          </a:p>
        </p:txBody>
      </p:sp>
      <p:sp>
        <p:nvSpPr>
          <p:cNvPr id="102403" name="Rectangle 2"/>
          <p:cNvSpPr>
            <a:spLocks noGrp="1" noRot="1" noChangeAspect="1" noChangeArrowheads="1" noTextEdit="1"/>
          </p:cNvSpPr>
          <p:nvPr>
            <p:ph type="sldImg"/>
          </p:nvPr>
        </p:nvSpPr>
        <p:spPr>
          <a:xfrm>
            <a:off x="1146175" y="685800"/>
            <a:ext cx="4572000" cy="3429000"/>
          </a:xfrm>
          <a:ln/>
        </p:spPr>
      </p:sp>
      <p:sp>
        <p:nvSpPr>
          <p:cNvPr id="102404" name="Rectangle 3"/>
          <p:cNvSpPr>
            <a:spLocks noGrp="1" noChangeArrowheads="1"/>
          </p:cNvSpPr>
          <p:nvPr>
            <p:ph type="body" idx="1"/>
          </p:nvPr>
        </p:nvSpPr>
        <p:spPr>
          <a:xfrm>
            <a:off x="152400" y="4250336"/>
            <a:ext cx="6553200" cy="4326849"/>
          </a:xfrm>
          <a:noFill/>
          <a:ln/>
        </p:spPr>
        <p:txBody>
          <a:bodyPr/>
          <a:lstStyle/>
          <a:p>
            <a:pPr marL="228600" indent="-228600" eaLnBrk="1" hangingPunct="1"/>
            <a:endParaRPr lang="en-US" smtClean="0"/>
          </a:p>
          <a:p>
            <a:pPr marL="228600" indent="-228600" eaLnBrk="1" hangingPunct="1"/>
            <a:r>
              <a:rPr lang="en-US" smtClean="0"/>
              <a:t>____________</a:t>
            </a:r>
          </a:p>
          <a:p>
            <a:pPr marL="228600" indent="-228600" eaLnBrk="1" hangingPunct="1"/>
            <a:r>
              <a:rPr lang="en-US" sz="700" b="1" u="sng" smtClean="0"/>
              <a:t>INPUT</a:t>
            </a:r>
          </a:p>
          <a:p>
            <a:pPr marL="685800" lvl="1" indent="-228600" eaLnBrk="1" hangingPunct="1"/>
            <a:r>
              <a:rPr lang="en-US" sz="700" smtClean="0"/>
              <a:t>Everything produced up to this point, to include the MA and Cmdr’s Intent (from STEP 1), Task Organization, CONOPS, Specified and Implied Tasks, etc.  IPB continues to be refined.</a:t>
            </a:r>
          </a:p>
          <a:p>
            <a:pPr marL="228600" indent="-228600" eaLnBrk="1" hangingPunct="1"/>
            <a:r>
              <a:rPr lang="en-US" sz="700" b="1" u="sng" smtClean="0"/>
              <a:t>PROCESS</a:t>
            </a:r>
            <a:r>
              <a:rPr lang="en-US" sz="700" smtClean="0"/>
              <a:t> (condensing everything done in planning into plain language)</a:t>
            </a:r>
          </a:p>
          <a:p>
            <a:pPr marL="685800" lvl="1" indent="-228600" eaLnBrk="1" hangingPunct="1"/>
            <a:r>
              <a:rPr lang="en-US" sz="700" smtClean="0"/>
              <a:t>Operations Order is the most widely distributed document reflecting the planning process</a:t>
            </a:r>
          </a:p>
          <a:p>
            <a:pPr marL="685800" lvl="1" indent="-228600" eaLnBrk="1" hangingPunct="1"/>
            <a:r>
              <a:rPr lang="en-US" sz="700" smtClean="0"/>
              <a:t>It must be simple and clear</a:t>
            </a:r>
          </a:p>
          <a:p>
            <a:pPr marL="685800" lvl="1" indent="-228600" eaLnBrk="1" hangingPunct="1"/>
            <a:r>
              <a:rPr lang="en-US" sz="700" smtClean="0"/>
              <a:t>Principal staff sections are responsible for writing the various Annexes and Appendices</a:t>
            </a:r>
          </a:p>
          <a:p>
            <a:pPr marL="685800" lvl="1" indent="-228600" eaLnBrk="1" hangingPunct="1"/>
            <a:r>
              <a:rPr lang="en-US" sz="700" smtClean="0"/>
              <a:t>Refined staff estimates form the basis for the various sections of the order</a:t>
            </a:r>
          </a:p>
          <a:p>
            <a:pPr marL="685800" lvl="1" indent="-228600" eaLnBrk="1" hangingPunct="1"/>
            <a:r>
              <a:rPr lang="en-US" sz="700" smtClean="0"/>
              <a:t>Orders </a:t>
            </a:r>
            <a:r>
              <a:rPr lang="en-US" sz="700" i="1" smtClean="0"/>
              <a:t>Reconciliation</a:t>
            </a:r>
            <a:r>
              <a:rPr lang="en-US" sz="700" smtClean="0"/>
              <a:t>– Check for discrepancies.  Somebody needs to check what is going into the order</a:t>
            </a:r>
          </a:p>
          <a:p>
            <a:pPr marL="685800" lvl="1" indent="-228600" eaLnBrk="1" hangingPunct="1"/>
            <a:r>
              <a:rPr lang="en-US" sz="700" smtClean="0"/>
              <a:t>People electronically dump stuff into the order--that’s why they are getting so thick</a:t>
            </a:r>
          </a:p>
          <a:p>
            <a:pPr marL="685800" lvl="1" indent="-228600" eaLnBrk="1" hangingPunct="1"/>
            <a:r>
              <a:rPr lang="en-US" sz="700" smtClean="0"/>
              <a:t>Basic OPORD for SWA was only 14 pages long</a:t>
            </a:r>
          </a:p>
          <a:p>
            <a:pPr marL="685800" lvl="1" indent="-228600" eaLnBrk="1" hangingPunct="1"/>
            <a:r>
              <a:rPr lang="en-US" sz="700" smtClean="0"/>
              <a:t>Orders </a:t>
            </a:r>
            <a:r>
              <a:rPr lang="en-US" sz="700" i="1" smtClean="0"/>
              <a:t>Crosswalk-</a:t>
            </a:r>
            <a:r>
              <a:rPr lang="en-US" sz="700" smtClean="0"/>
              <a:t>-Check to make sure our order lines up with higher and adjacent orders. </a:t>
            </a:r>
          </a:p>
          <a:p>
            <a:pPr marL="685800" lvl="1" indent="-228600" eaLnBrk="1" hangingPunct="1"/>
            <a:r>
              <a:rPr lang="en-US" sz="700" smtClean="0"/>
              <a:t>Look for gaps in synchronizing actions on the battlefield.</a:t>
            </a:r>
          </a:p>
          <a:p>
            <a:pPr marL="685800" lvl="1" indent="-228600" eaLnBrk="1" hangingPunct="1"/>
            <a:r>
              <a:rPr lang="en-US" sz="700" smtClean="0"/>
              <a:t>Commander approves the order with his signature.</a:t>
            </a:r>
          </a:p>
          <a:p>
            <a:pPr marL="228600" indent="-228600" eaLnBrk="1" hangingPunct="1"/>
            <a:r>
              <a:rPr lang="en-US" sz="700" b="1" u="sng" smtClean="0"/>
              <a:t>OUTPUT</a:t>
            </a:r>
            <a:r>
              <a:rPr lang="en-US" sz="700" smtClean="0"/>
              <a:t> </a:t>
            </a:r>
          </a:p>
          <a:p>
            <a:pPr marL="685800" lvl="1" indent="-228600" eaLnBrk="1" hangingPunct="1"/>
            <a:r>
              <a:rPr lang="en-US" sz="700" smtClean="0"/>
              <a:t>The staff disseminates the signed order.</a:t>
            </a:r>
            <a:endParaRPr lang="en-US" smtClean="0"/>
          </a:p>
        </p:txBody>
      </p:sp>
    </p:spTree>
    <p:extLst>
      <p:ext uri="{BB962C8B-B14F-4D97-AF65-F5344CB8AC3E}">
        <p14:creationId xmlns:p14="http://schemas.microsoft.com/office/powerpoint/2010/main" val="2416333225"/>
      </p:ext>
    </p:extLst>
  </p:cSld>
  <p:clrMapOvr>
    <a:masterClrMapping/>
  </p:clrMapOvr>
</p:notes>
</file>

<file path=ppt/notesSlides/notesSlide2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444948-E706-4439-A679-AAA75CDDE14A}" type="slidenum">
              <a:rPr lang="en-US" smtClean="0"/>
              <a:pPr/>
              <a:t>48</a:t>
            </a:fld>
            <a:endParaRPr lang="en-US" smtClean="0"/>
          </a:p>
        </p:txBody>
      </p:sp>
      <p:sp>
        <p:nvSpPr>
          <p:cNvPr id="88067" name="Rectangle 2"/>
          <p:cNvSpPr>
            <a:spLocks noGrp="1" noRot="1" noChangeAspect="1" noChangeArrowheads="1" noTextEdit="1"/>
          </p:cNvSpPr>
          <p:nvPr>
            <p:ph type="sldImg"/>
          </p:nvPr>
        </p:nvSpPr>
        <p:spPr>
          <a:xfrm>
            <a:off x="1146175" y="685800"/>
            <a:ext cx="4572000" cy="3429000"/>
          </a:xfrm>
          <a:ln/>
        </p:spPr>
      </p:sp>
      <p:sp>
        <p:nvSpPr>
          <p:cNvPr id="88068" name="Rectangle 3"/>
          <p:cNvSpPr>
            <a:spLocks noGrp="1" noChangeArrowheads="1"/>
          </p:cNvSpPr>
          <p:nvPr>
            <p:ph type="body" idx="1"/>
          </p:nvPr>
        </p:nvSpPr>
        <p:spPr>
          <a:xfrm>
            <a:off x="152400" y="4250336"/>
            <a:ext cx="6553200" cy="4326849"/>
          </a:xfrm>
          <a:noFill/>
          <a:ln/>
        </p:spPr>
        <p:txBody>
          <a:bodyPr/>
          <a:lstStyle/>
          <a:p>
            <a:pPr marL="228600" indent="-228600" eaLnBrk="1" hangingPunct="1"/>
            <a:r>
              <a:rPr lang="en-US" smtClean="0"/>
              <a:t>Consider asking audience what the first star indicates (Commander’s Orientation).</a:t>
            </a:r>
          </a:p>
          <a:p>
            <a:pPr marL="228600" indent="-228600" eaLnBrk="1" hangingPunct="1"/>
            <a:r>
              <a:rPr lang="en-US" smtClean="0"/>
              <a:t>____________</a:t>
            </a:r>
          </a:p>
          <a:p>
            <a:pPr marL="228600" indent="-228600" eaLnBrk="1" hangingPunct="1"/>
            <a:endParaRPr lang="en-US" smtClean="0"/>
          </a:p>
        </p:txBody>
      </p:sp>
    </p:spTree>
    <p:extLst>
      <p:ext uri="{BB962C8B-B14F-4D97-AF65-F5344CB8AC3E}">
        <p14:creationId xmlns:p14="http://schemas.microsoft.com/office/powerpoint/2010/main" val="3219417572"/>
      </p:ext>
    </p:extLst>
  </p:cSld>
  <p:clrMapOvr>
    <a:masterClrMapping/>
  </p:clrMapOvr>
</p:notes>
</file>

<file path=ppt/notesSlides/notesSlide2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7E8AC8FE-71F4-4AC3-8B3A-146C62154960}" type="slidenum">
              <a:rPr lang="en-US" smtClean="0"/>
              <a:pPr/>
              <a:t>49</a:t>
            </a:fld>
            <a:endParaRPr lang="en-US" smtClean="0"/>
          </a:p>
        </p:txBody>
      </p:sp>
      <p:sp>
        <p:nvSpPr>
          <p:cNvPr id="105475" name="Rectangle 2"/>
          <p:cNvSpPr>
            <a:spLocks noGrp="1" noRot="1" noChangeAspect="1" noChangeArrowheads="1" noTextEdit="1"/>
          </p:cNvSpPr>
          <p:nvPr>
            <p:ph type="sldImg"/>
          </p:nvPr>
        </p:nvSpPr>
        <p:spPr>
          <a:xfrm>
            <a:off x="1146175" y="685800"/>
            <a:ext cx="4572000" cy="3429000"/>
          </a:xfrm>
          <a:ln/>
        </p:spPr>
      </p:sp>
      <p:sp>
        <p:nvSpPr>
          <p:cNvPr id="105476" name="Rectangle 3"/>
          <p:cNvSpPr>
            <a:spLocks noGrp="1" noChangeArrowheads="1"/>
          </p:cNvSpPr>
          <p:nvPr>
            <p:ph type="body" idx="1"/>
          </p:nvPr>
        </p:nvSpPr>
        <p:spPr>
          <a:xfrm>
            <a:off x="152400" y="4250336"/>
            <a:ext cx="6553200" cy="4326849"/>
          </a:xfrm>
          <a:noFill/>
          <a:ln/>
        </p:spPr>
        <p:txBody>
          <a:bodyPr/>
          <a:lstStyle/>
          <a:p>
            <a:pPr marL="228600" indent="-228600" eaLnBrk="1" hangingPunct="1">
              <a:lnSpc>
                <a:spcPct val="90%"/>
              </a:lnSpc>
            </a:pPr>
            <a:r>
              <a:rPr lang="en-US" smtClean="0"/>
              <a:t>(</a:t>
            </a:r>
            <a:r>
              <a:rPr lang="en-US" i="1" smtClean="0"/>
              <a:t>Transition</a:t>
            </a:r>
            <a:r>
              <a:rPr lang="en-US" smtClean="0"/>
              <a:t>) Transition is the final step of MCPP.  But before we close, let’s step back one last time and view MCPP within a broader context.</a:t>
            </a:r>
          </a:p>
          <a:p>
            <a:pPr marL="228600" indent="-228600" eaLnBrk="1" hangingPunct="1">
              <a:lnSpc>
                <a:spcPct val="90%"/>
              </a:lnSpc>
            </a:pPr>
            <a:r>
              <a:rPr lang="en-US" smtClean="0"/>
              <a:t>____________</a:t>
            </a:r>
          </a:p>
          <a:p>
            <a:pPr marL="228600" indent="-228600" eaLnBrk="1" hangingPunct="1">
              <a:lnSpc>
                <a:spcPct val="90%"/>
              </a:lnSpc>
            </a:pPr>
            <a:r>
              <a:rPr lang="en-US" b="1" u="sng" smtClean="0"/>
              <a:t>INPUT</a:t>
            </a:r>
          </a:p>
          <a:p>
            <a:pPr marL="685800" lvl="1" indent="-228600" eaLnBrk="1" hangingPunct="1">
              <a:lnSpc>
                <a:spcPct val="90%"/>
              </a:lnSpc>
            </a:pPr>
            <a:r>
              <a:rPr lang="en-US" smtClean="0"/>
              <a:t>The order (OPLAN, OPORD, FRAGO…)</a:t>
            </a:r>
          </a:p>
          <a:p>
            <a:pPr marL="228600" indent="-228600" eaLnBrk="1" hangingPunct="1">
              <a:lnSpc>
                <a:spcPct val="90%"/>
              </a:lnSpc>
            </a:pPr>
            <a:r>
              <a:rPr lang="en-US" b="1" u="sng" smtClean="0"/>
              <a:t>PROCESS</a:t>
            </a:r>
          </a:p>
          <a:p>
            <a:pPr marL="685800" lvl="1" indent="-228600" eaLnBrk="1" hangingPunct="1">
              <a:lnSpc>
                <a:spcPct val="90%"/>
              </a:lnSpc>
            </a:pPr>
            <a:r>
              <a:rPr lang="en-US" i="1" smtClean="0"/>
              <a:t>Transition Brief</a:t>
            </a:r>
            <a:r>
              <a:rPr lang="en-US" smtClean="0"/>
              <a:t> begins with transition guidance of the commander to include an Overview of mission, commander’s intent, T/O, enemy and friendly situation.</a:t>
            </a:r>
          </a:p>
          <a:p>
            <a:pPr marL="1104900" lvl="2" indent="-190500" eaLnBrk="1" hangingPunct="1">
              <a:lnSpc>
                <a:spcPct val="90%"/>
              </a:lnSpc>
            </a:pPr>
            <a:r>
              <a:rPr lang="en-US" smtClean="0"/>
              <a:t>Review of orders and supporting materials</a:t>
            </a:r>
          </a:p>
          <a:p>
            <a:pPr marL="1104900" lvl="2" indent="-190500" eaLnBrk="1" hangingPunct="1">
              <a:lnSpc>
                <a:spcPct val="90%"/>
              </a:lnSpc>
            </a:pPr>
            <a:r>
              <a:rPr lang="en-US" smtClean="0"/>
              <a:t>Transition Drill - FOPS handoff to COPS (planners to executors </a:t>
            </a:r>
            <a:r>
              <a:rPr lang="en-US" i="1" smtClean="0"/>
              <a:t>internal</a:t>
            </a:r>
            <a:r>
              <a:rPr lang="en-US" smtClean="0"/>
              <a:t> to MEF CE)</a:t>
            </a:r>
          </a:p>
          <a:p>
            <a:pPr marL="1562100" lvl="3" indent="-190500" eaLnBrk="1" hangingPunct="1">
              <a:lnSpc>
                <a:spcPct val="90%"/>
              </a:lnSpc>
            </a:pPr>
            <a:r>
              <a:rPr lang="en-US" smtClean="0"/>
              <a:t>Review flow of events and rehearse use of planning support tools</a:t>
            </a:r>
          </a:p>
          <a:p>
            <a:pPr marL="1562100" lvl="3" indent="-190500" eaLnBrk="1" hangingPunct="1">
              <a:lnSpc>
                <a:spcPct val="90%"/>
              </a:lnSpc>
            </a:pPr>
            <a:r>
              <a:rPr lang="en-US" smtClean="0"/>
              <a:t>Provides thought process behind plan.</a:t>
            </a:r>
          </a:p>
          <a:p>
            <a:pPr marL="1562100" lvl="3" indent="-190500" eaLnBrk="1" hangingPunct="1">
              <a:lnSpc>
                <a:spcPct val="90%"/>
              </a:lnSpc>
            </a:pPr>
            <a:r>
              <a:rPr lang="en-US" smtClean="0"/>
              <a:t>May include Execution Drills--(ROC = Rehearsal of Concept)   </a:t>
            </a:r>
          </a:p>
          <a:p>
            <a:pPr marL="1562100" lvl="3" indent="-190500" eaLnBrk="1" hangingPunct="1">
              <a:lnSpc>
                <a:spcPct val="90%"/>
              </a:lnSpc>
            </a:pPr>
            <a:r>
              <a:rPr lang="en-US" smtClean="0"/>
              <a:t>More specific--Takes “what” of broad plan and discusses the “how” of the plan’s execution.</a:t>
            </a:r>
          </a:p>
          <a:p>
            <a:pPr marL="685800" lvl="1" indent="-228600" eaLnBrk="1" hangingPunct="1">
              <a:lnSpc>
                <a:spcPct val="90%"/>
              </a:lnSpc>
            </a:pPr>
            <a:r>
              <a:rPr lang="en-US" smtClean="0"/>
              <a:t>Confirmation Briefs may be conducted by MSC Commanders to ensure there is common understanding of the plan across the MSC/MSEs.</a:t>
            </a:r>
          </a:p>
          <a:p>
            <a:pPr marL="228600" indent="-228600" eaLnBrk="1" hangingPunct="1">
              <a:lnSpc>
                <a:spcPct val="90%"/>
              </a:lnSpc>
            </a:pPr>
            <a:r>
              <a:rPr lang="en-US" b="1" u="sng" smtClean="0"/>
              <a:t>OUTPUT</a:t>
            </a:r>
          </a:p>
          <a:p>
            <a:pPr marL="685800" lvl="1" indent="-228600" eaLnBrk="1" hangingPunct="1">
              <a:lnSpc>
                <a:spcPct val="90%"/>
              </a:lnSpc>
            </a:pPr>
            <a:r>
              <a:rPr lang="en-US" smtClean="0"/>
              <a:t>Bottom line: we are looking to maintain </a:t>
            </a:r>
            <a:r>
              <a:rPr lang="en-US" i="1" smtClean="0"/>
              <a:t>tempo</a:t>
            </a:r>
            <a:r>
              <a:rPr lang="en-US" smtClean="0"/>
              <a:t> and carry it into execution!  Everyone is prepared and understands how to execute.  This includes possible branches and sequels. </a:t>
            </a:r>
          </a:p>
        </p:txBody>
      </p:sp>
    </p:spTree>
    <p:extLst>
      <p:ext uri="{BB962C8B-B14F-4D97-AF65-F5344CB8AC3E}">
        <p14:creationId xmlns:p14="http://schemas.microsoft.com/office/powerpoint/2010/main" val="724634552"/>
      </p:ext>
    </p:extLst>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EDB5096C-5D47-4F8C-BA4B-E1A249707BB6}" type="slidenum">
              <a:rPr lang="en-US" smtClean="0"/>
              <a:pPr/>
              <a:t>8</a:t>
            </a:fld>
            <a:endParaRPr lang="en-US" smtClean="0"/>
          </a:p>
        </p:txBody>
      </p:sp>
      <p:sp>
        <p:nvSpPr>
          <p:cNvPr id="59395" name="Rectangle 2"/>
          <p:cNvSpPr>
            <a:spLocks noGrp="1" noRot="1" noChangeAspect="1" noChangeArrowheads="1" noTextEdit="1"/>
          </p:cNvSpPr>
          <p:nvPr>
            <p:ph type="sldImg"/>
          </p:nvPr>
        </p:nvSpPr>
        <p:spPr>
          <a:xfrm>
            <a:off x="1146175" y="687388"/>
            <a:ext cx="4567238" cy="3427412"/>
          </a:xfrm>
          <a:ln/>
        </p:spPr>
      </p:sp>
      <p:sp>
        <p:nvSpPr>
          <p:cNvPr id="59396" name="Rectangle 3"/>
          <p:cNvSpPr>
            <a:spLocks noGrp="1" noChangeArrowheads="1"/>
          </p:cNvSpPr>
          <p:nvPr>
            <p:ph type="body" idx="1"/>
          </p:nvPr>
        </p:nvSpPr>
        <p:spPr>
          <a:noFill/>
          <a:ln/>
        </p:spPr>
        <p:txBody>
          <a:bodyPr/>
          <a:lstStyle/>
          <a:p>
            <a:r>
              <a:rPr lang="en-US" smtClean="0"/>
              <a:t>Task Organization formed for the purpose of conducting an Amphibious Operation.</a:t>
            </a:r>
          </a:p>
        </p:txBody>
      </p:sp>
    </p:spTree>
    <p:extLst>
      <p:ext uri="{BB962C8B-B14F-4D97-AF65-F5344CB8AC3E}">
        <p14:creationId xmlns:p14="http://schemas.microsoft.com/office/powerpoint/2010/main" val="3633378408"/>
      </p:ext>
    </p:extLst>
  </p:cSld>
  <p:clrMapOvr>
    <a:masterClrMapping/>
  </p:clrMapOvr>
</p:notes>
</file>

<file path=ppt/notesSlides/notesSlide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CD56E04D-A03D-49BB-BAA6-1C7F730CAF07}" type="slidenum">
              <a:rPr lang="en-US" smtClean="0"/>
              <a:pPr/>
              <a:t>9</a:t>
            </a:fld>
            <a:endParaRPr lang="en-US" smtClean="0"/>
          </a:p>
        </p:txBody>
      </p:sp>
      <p:sp>
        <p:nvSpPr>
          <p:cNvPr id="60419" name="Rectangle 2"/>
          <p:cNvSpPr>
            <a:spLocks noGrp="1" noRot="1" noChangeAspect="1" noChangeArrowheads="1" noTextEdit="1"/>
          </p:cNvSpPr>
          <p:nvPr>
            <p:ph type="sldImg"/>
          </p:nvPr>
        </p:nvSpPr>
        <p:spPr>
          <a:xfrm>
            <a:off x="1146175" y="687388"/>
            <a:ext cx="4567238" cy="3427412"/>
          </a:xfrm>
          <a:ln/>
        </p:spPr>
      </p:sp>
      <p:sp>
        <p:nvSpPr>
          <p:cNvPr id="60420" name="Rectangle 3"/>
          <p:cNvSpPr>
            <a:spLocks noGrp="1" noChangeArrowheads="1"/>
          </p:cNvSpPr>
          <p:nvPr>
            <p:ph type="body" idx="1"/>
          </p:nvPr>
        </p:nvSpPr>
        <p:spPr>
          <a:noFill/>
          <a:ln/>
        </p:spPr>
        <p:txBody>
          <a:bodyPr/>
          <a:lstStyle/>
          <a:p>
            <a:r>
              <a:rPr lang="en-US" smtClean="0"/>
              <a:t>Describes all Navy Surface, Air and Submarine units that comprise the AF.</a:t>
            </a:r>
          </a:p>
        </p:txBody>
      </p:sp>
    </p:spTree>
    <p:extLst>
      <p:ext uri="{BB962C8B-B14F-4D97-AF65-F5344CB8AC3E}">
        <p14:creationId xmlns:p14="http://schemas.microsoft.com/office/powerpoint/2010/main" val="3340787846"/>
      </p:ext>
    </p:extLst>
  </p:cSld>
  <p:clrMapOvr>
    <a:masterClrMapping/>
  </p:clrMapOvr>
</p:notes>
</file>

<file path=ppt/notesSlides/notesSlide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B07C568E-3E2E-4487-A6AC-C022C7F7A83C}" type="slidenum">
              <a:rPr lang="en-US" smtClean="0"/>
              <a:pPr/>
              <a:t>10</a:t>
            </a:fld>
            <a:endParaRPr lang="en-US" smtClean="0"/>
          </a:p>
        </p:txBody>
      </p:sp>
      <p:sp>
        <p:nvSpPr>
          <p:cNvPr id="61443" name="Rectangle 2"/>
          <p:cNvSpPr>
            <a:spLocks noGrp="1" noRot="1" noChangeAspect="1" noChangeArrowheads="1" noTextEdit="1"/>
          </p:cNvSpPr>
          <p:nvPr>
            <p:ph type="sldImg"/>
          </p:nvPr>
        </p:nvSpPr>
        <p:spPr>
          <a:xfrm>
            <a:off x="1146175" y="687388"/>
            <a:ext cx="4567238" cy="3427412"/>
          </a:xfrm>
          <a:ln/>
        </p:spPr>
      </p:sp>
      <p:sp>
        <p:nvSpPr>
          <p:cNvPr id="61444" name="Rectangle 3"/>
          <p:cNvSpPr>
            <a:spLocks noGrp="1" noChangeArrowheads="1"/>
          </p:cNvSpPr>
          <p:nvPr>
            <p:ph type="body" idx="1"/>
          </p:nvPr>
        </p:nvSpPr>
        <p:spPr>
          <a:noFill/>
          <a:ln/>
        </p:spPr>
        <p:txBody>
          <a:bodyPr/>
          <a:lstStyle/>
          <a:p>
            <a:r>
              <a:rPr lang="en-US" smtClean="0"/>
              <a:t>Task Organization of all Ground Troop units, Aviation and Logistics. </a:t>
            </a:r>
          </a:p>
        </p:txBody>
      </p:sp>
    </p:spTree>
    <p:extLst>
      <p:ext uri="{BB962C8B-B14F-4D97-AF65-F5344CB8AC3E}">
        <p14:creationId xmlns:p14="http://schemas.microsoft.com/office/powerpoint/2010/main" val="3573132201"/>
      </p:ext>
    </p:extLst>
  </p:cSld>
  <p:clrMapOvr>
    <a:masterClrMapping/>
  </p:clrMapOvr>
</p:notes>
</file>

<file path=ppt/notesSlides/notesSlide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A4F9314-6887-4692-BEFB-AF866614EB98}" type="slidenum">
              <a:rPr lang="en-US" smtClean="0"/>
              <a:pPr/>
              <a:t>11</a:t>
            </a:fld>
            <a:endParaRPr lang="en-US" smtClean="0"/>
          </a:p>
        </p:txBody>
      </p:sp>
      <p:sp>
        <p:nvSpPr>
          <p:cNvPr id="63491" name="Rectangle 2"/>
          <p:cNvSpPr>
            <a:spLocks noGrp="1" noRot="1" noChangeAspect="1" noChangeArrowheads="1" noTextEdit="1"/>
          </p:cNvSpPr>
          <p:nvPr>
            <p:ph type="sldImg"/>
          </p:nvPr>
        </p:nvSpPr>
        <p:spPr>
          <a:xfrm>
            <a:off x="1146175" y="687388"/>
            <a:ext cx="4567238" cy="3427412"/>
          </a:xfrm>
          <a:ln/>
        </p:spPr>
      </p:sp>
      <p:sp>
        <p:nvSpPr>
          <p:cNvPr id="63492" name="Rectangle 3"/>
          <p:cNvSpPr>
            <a:spLocks noGrp="1" noChangeArrowheads="1"/>
          </p:cNvSpPr>
          <p:nvPr>
            <p:ph type="body" idx="1"/>
          </p:nvPr>
        </p:nvSpPr>
        <p:spPr>
          <a:noFill/>
          <a:ln/>
        </p:spPr>
        <p:txBody>
          <a:bodyPr/>
          <a:lstStyle/>
          <a:p>
            <a:r>
              <a:rPr lang="en-US" smtClean="0"/>
              <a:t>Task Organization of all Ground Troop units, Aviation and Logistics. </a:t>
            </a:r>
          </a:p>
        </p:txBody>
      </p:sp>
    </p:spTree>
    <p:extLst>
      <p:ext uri="{BB962C8B-B14F-4D97-AF65-F5344CB8AC3E}">
        <p14:creationId xmlns:p14="http://schemas.microsoft.com/office/powerpoint/2010/main" val="1558050983"/>
      </p:ext>
    </p:extLst>
  </p:cSld>
  <p:clrMapOvr>
    <a:masterClrMapping/>
  </p:clrMapOvr>
</p:notes>
</file>

<file path=ppt/notesSlides/notesSlide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A4F9314-6887-4692-BEFB-AF866614EB98}" type="slidenum">
              <a:rPr lang="en-US" smtClean="0"/>
              <a:pPr/>
              <a:t>12</a:t>
            </a:fld>
            <a:endParaRPr lang="en-US" smtClean="0"/>
          </a:p>
        </p:txBody>
      </p:sp>
      <p:sp>
        <p:nvSpPr>
          <p:cNvPr id="63491" name="Rectangle 2"/>
          <p:cNvSpPr>
            <a:spLocks noGrp="1" noRot="1" noChangeAspect="1" noChangeArrowheads="1" noTextEdit="1"/>
          </p:cNvSpPr>
          <p:nvPr>
            <p:ph type="sldImg"/>
          </p:nvPr>
        </p:nvSpPr>
        <p:spPr>
          <a:xfrm>
            <a:off x="1146175" y="687388"/>
            <a:ext cx="4567238" cy="3427412"/>
          </a:xfrm>
          <a:ln/>
        </p:spPr>
      </p:sp>
      <p:sp>
        <p:nvSpPr>
          <p:cNvPr id="63492" name="Rectangle 3"/>
          <p:cNvSpPr>
            <a:spLocks noGrp="1" noChangeArrowheads="1"/>
          </p:cNvSpPr>
          <p:nvPr>
            <p:ph type="body" idx="1"/>
          </p:nvPr>
        </p:nvSpPr>
        <p:spPr>
          <a:noFill/>
          <a:ln/>
        </p:spPr>
        <p:txBody>
          <a:bodyPr/>
          <a:lstStyle/>
          <a:p>
            <a:r>
              <a:rPr lang="en-US" smtClean="0"/>
              <a:t>Task Organization of all Ground Troop units, Aviation and Logistics. </a:t>
            </a:r>
          </a:p>
        </p:txBody>
      </p:sp>
    </p:spTree>
    <p:extLst>
      <p:ext uri="{BB962C8B-B14F-4D97-AF65-F5344CB8AC3E}">
        <p14:creationId xmlns:p14="http://schemas.microsoft.com/office/powerpoint/2010/main" val="2911982919"/>
      </p:ext>
    </p:extLst>
  </p:cSld>
  <p:clrMapOvr>
    <a:masterClrMapping/>
  </p:clrMapOvr>
</p:notes>
</file>

<file path=ppt/notesSlides/notesSlide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5579" y="8686489"/>
            <a:ext cx="2972421" cy="457512"/>
          </a:xfrm>
          <a:prstGeom prst="rect">
            <a:avLst/>
          </a:prstGeom>
          <a:noFill/>
          <a:ln w="9525">
            <a:noFill/>
            <a:miter lim="800%"/>
            <a:headEnd/>
            <a:tailEnd/>
          </a:ln>
        </p:spPr>
        <p:txBody>
          <a:bodyPr lIns="89730" tIns="44865" rIns="89730" bIns="44865" anchor="b"/>
          <a:lstStyle/>
          <a:p>
            <a:pPr algn="r" eaLnBrk="0" hangingPunct="0"/>
            <a:fld id="{14151FC0-3366-4D59-978B-39A92AE44C33}" type="slidenum">
              <a:rPr lang="en-US">
                <a:solidFill>
                  <a:schemeClr val="tx1"/>
                </a:solidFill>
              </a:rPr>
              <a:pPr algn="r" eaLnBrk="0" hangingPunct="0"/>
              <a:t>14</a:t>
            </a:fld>
            <a:endParaRPr lang="en-US">
              <a:solidFill>
                <a:schemeClr val="tx1"/>
              </a:solidFill>
            </a:endParaRPr>
          </a:p>
        </p:txBody>
      </p:sp>
      <p:sp>
        <p:nvSpPr>
          <p:cNvPr id="62467" name="Rectangle 2"/>
          <p:cNvSpPr>
            <a:spLocks noGrp="1" noRot="1" noChangeAspect="1" noChangeArrowheads="1" noTextEdit="1"/>
          </p:cNvSpPr>
          <p:nvPr>
            <p:ph type="sldImg"/>
          </p:nvPr>
        </p:nvSpPr>
        <p:spPr>
          <a:xfrm>
            <a:off x="1143000" y="685800"/>
            <a:ext cx="4572000" cy="3429000"/>
          </a:xfrm>
          <a:ln/>
        </p:spPr>
      </p:sp>
      <p:sp>
        <p:nvSpPr>
          <p:cNvPr id="62468" name="Rectangle 3"/>
          <p:cNvSpPr>
            <a:spLocks noGrp="1" noChangeArrowheads="1"/>
          </p:cNvSpPr>
          <p:nvPr>
            <p:ph type="body" idx="1"/>
          </p:nvPr>
        </p:nvSpPr>
        <p:spPr>
          <a:xfrm>
            <a:off x="610326" y="4344025"/>
            <a:ext cx="5561254" cy="4114488"/>
          </a:xfrm>
          <a:noFill/>
          <a:ln/>
        </p:spPr>
        <p:txBody>
          <a:bodyPr/>
          <a:lstStyle/>
          <a:p>
            <a:r>
              <a:rPr lang="en-US" sz="800" dirty="0"/>
              <a:t>LPD 4 (Austin class)</a:t>
            </a:r>
          </a:p>
          <a:p>
            <a:r>
              <a:rPr lang="en-US" sz="800" dirty="0"/>
              <a:t>LSD 41 (Whidbey Island class) </a:t>
            </a:r>
          </a:p>
          <a:p>
            <a:r>
              <a:rPr lang="en-US" sz="800" dirty="0"/>
              <a:t>LSD 49 (Harper’s Ferry class)</a:t>
            </a:r>
          </a:p>
        </p:txBody>
      </p:sp>
    </p:spTree>
    <p:extLst>
      <p:ext uri="{BB962C8B-B14F-4D97-AF65-F5344CB8AC3E}">
        <p14:creationId xmlns:p14="http://schemas.microsoft.com/office/powerpoint/2010/main" val="1124535483"/>
      </p:ext>
    </p:extLst>
  </p:cSld>
  <p:clrMapOvr>
    <a:masterClrMapping/>
  </p:clrMapOvr>
</p:notes>
</file>

<file path=ppt/notesSlides/notesSlide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p:spPr>
        <p:txBody>
          <a:bodyPr/>
          <a:lstStyle/>
          <a:p>
            <a:fld id="{BD64F835-E7AE-4668-83D7-63650D04ADF8}" type="slidenum">
              <a:rPr lang="en-US" smtClean="0"/>
              <a:pPr/>
              <a:t>17</a:t>
            </a:fld>
            <a:endParaRPr lang="en-US" smtClean="0"/>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p:spPr>
        <p:txBody>
          <a:bodyPr/>
          <a:lstStyle/>
          <a:p>
            <a:r>
              <a:rPr lang="en-US" smtClean="0"/>
              <a:t>Prior to getting into the details for planning, let’s first take a look at some basic fundamentals of amphibious operations…Amphib 101</a:t>
            </a:r>
          </a:p>
        </p:txBody>
      </p:sp>
    </p:spTree>
    <p:extLst>
      <p:ext uri="{BB962C8B-B14F-4D97-AF65-F5344CB8AC3E}">
        <p14:creationId xmlns:p14="http://schemas.microsoft.com/office/powerpoint/2010/main" val="2167828905"/>
      </p:ext>
    </p:extLst>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
                  </a:schemeClr>
                </a:solidFill>
              </a:defRPr>
            </a:lvl1pPr>
            <a:lvl2pPr marL="457200" indent="0" algn="ctr">
              <a:buNone/>
              <a:defRPr>
                <a:solidFill>
                  <a:schemeClr val="tx1">
                    <a:tint val="75%"/>
                  </a:schemeClr>
                </a:solidFill>
              </a:defRPr>
            </a:lvl2pPr>
            <a:lvl3pPr marL="914400" indent="0" algn="ctr">
              <a:buNone/>
              <a:defRPr>
                <a:solidFill>
                  <a:schemeClr val="tx1">
                    <a:tint val="75%"/>
                  </a:schemeClr>
                </a:solidFill>
              </a:defRPr>
            </a:lvl3pPr>
            <a:lvl4pPr marL="1371600" indent="0" algn="ctr">
              <a:buNone/>
              <a:defRPr>
                <a:solidFill>
                  <a:schemeClr val="tx1">
                    <a:tint val="75%"/>
                  </a:schemeClr>
                </a:solidFill>
              </a:defRPr>
            </a:lvl4pPr>
            <a:lvl5pPr marL="1828800" indent="0" algn="ctr">
              <a:buNone/>
              <a:defRPr>
                <a:solidFill>
                  <a:schemeClr val="tx1">
                    <a:tint val="75%"/>
                  </a:schemeClr>
                </a:solidFill>
              </a:defRPr>
            </a:lvl5pPr>
            <a:lvl6pPr marL="2286000" indent="0" algn="ctr">
              <a:buNone/>
              <a:defRPr>
                <a:solidFill>
                  <a:schemeClr val="tx1">
                    <a:tint val="75%"/>
                  </a:schemeClr>
                </a:solidFill>
              </a:defRPr>
            </a:lvl6pPr>
            <a:lvl7pPr marL="2743200" indent="0" algn="ctr">
              <a:buNone/>
              <a:defRPr>
                <a:solidFill>
                  <a:schemeClr val="tx1">
                    <a:tint val="75%"/>
                  </a:schemeClr>
                </a:solidFill>
              </a:defRPr>
            </a:lvl7pPr>
            <a:lvl8pPr marL="3200400" indent="0" algn="ctr">
              <a:buNone/>
              <a:defRPr>
                <a:solidFill>
                  <a:schemeClr val="tx1">
                    <a:tint val="75%"/>
                  </a:schemeClr>
                </a:solidFill>
              </a:defRPr>
            </a:lvl8pPr>
            <a:lvl9pPr marL="3657600" indent="0" algn="ctr">
              <a:buNone/>
              <a:defRPr>
                <a:solidFill>
                  <a:schemeClr val="tx1">
                    <a:tint val="75%"/>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F2A6DB-C0C9-4B8D-B6C5-6890561E0271}" type="datetimeFigureOut">
              <a:rPr lang="en-US" smtClean="0"/>
              <a:pPr/>
              <a:t>2/18/15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F2A6DB-C0C9-4B8D-B6C5-6890561E0271}" type="datetimeFigureOut">
              <a:rPr lang="en-US" smtClean="0"/>
              <a:pPr/>
              <a:t>2/18/15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F2A6DB-C0C9-4B8D-B6C5-6890561E0271}" type="datetimeFigureOut">
              <a:rPr lang="en-US" smtClean="0"/>
              <a:pPr/>
              <a:t>2/18/15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512" y="6248684"/>
            <a:ext cx="1905000" cy="456640"/>
          </a:xfrm>
        </p:spPr>
        <p:txBody>
          <a:bodyPr/>
          <a:lstStyle>
            <a:lvl1pPr>
              <a:defRPr/>
            </a:lvl1pPr>
          </a:lstStyle>
          <a:p>
            <a:pPr>
              <a:defRPr/>
            </a:pPr>
            <a:endParaRPr lang="en-US" dirty="0"/>
          </a:p>
        </p:txBody>
      </p:sp>
      <p:sp>
        <p:nvSpPr>
          <p:cNvPr id="6" name="Footer Placeholder 5"/>
          <p:cNvSpPr>
            <a:spLocks noGrp="1"/>
          </p:cNvSpPr>
          <p:nvPr>
            <p:ph type="ftr" sz="quarter" idx="11"/>
          </p:nvPr>
        </p:nvSpPr>
        <p:spPr>
          <a:xfrm>
            <a:off x="3124492" y="6248684"/>
            <a:ext cx="2895023" cy="456640"/>
          </a:xfrm>
        </p:spPr>
        <p:txBody>
          <a:bodyPr/>
          <a:lstStyle>
            <a:lvl1pPr>
              <a:defRPr/>
            </a:lvl1pPr>
          </a:lstStyle>
          <a:p>
            <a:pPr>
              <a:defRPr/>
            </a:pPr>
            <a:endParaRPr lang="en-US" dirty="0"/>
          </a:p>
        </p:txBody>
      </p:sp>
      <p:sp>
        <p:nvSpPr>
          <p:cNvPr id="7" name="Slide Number Placeholder 6"/>
          <p:cNvSpPr>
            <a:spLocks noGrp="1"/>
          </p:cNvSpPr>
          <p:nvPr>
            <p:ph type="sldNum" sz="quarter" idx="12"/>
          </p:nvPr>
        </p:nvSpPr>
        <p:spPr>
          <a:xfrm>
            <a:off x="6553489" y="6248684"/>
            <a:ext cx="1905000" cy="456640"/>
          </a:xfrm>
        </p:spPr>
        <p:txBody>
          <a:bodyPr/>
          <a:lstStyle>
            <a:lvl1pPr>
              <a:defRPr/>
            </a:lvl1pPr>
          </a:lstStyle>
          <a:p>
            <a:pPr>
              <a:defRPr/>
            </a:pPr>
            <a:fld id="{AD3057B7-167C-4117-8FBE-42E93BE51D70}" type="slidenum">
              <a:rPr lang="en-US"/>
              <a:pPr>
                <a:defRPr/>
              </a:pPr>
              <a:t>‹#›</a:t>
            </a:fld>
            <a:endParaRPr lang="en-US" dirty="0"/>
          </a:p>
        </p:txBody>
      </p:sp>
    </p:spTree>
  </p:cSld>
  <p:clrMapOvr>
    <a:masterClrMapping/>
  </p:clrMapOvr>
  <p:transition spd="slow"/>
</p:sldLayout>
</file>

<file path=ppt/slideLayouts/slideLayout2.xml><?xml version="1.0" encoding="utf-8"?>
<p:sldLayout xmlns:a="http://purl.oclc.org/ooxml/drawingml/main" xmlns:r="http://purl.oclc.org/ooxml/officeDocument/relationships" xmlns:p="http://purl.oclc.org/ooxml/presentationml/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F2A6DB-C0C9-4B8D-B6C5-6890561E0271}" type="datetimeFigureOut">
              <a:rPr lang="en-US" smtClean="0"/>
              <a:pPr/>
              <a:t>2/18/15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F2A6DB-C0C9-4B8D-B6C5-6890561E0271}" type="datetimeFigureOut">
              <a:rPr lang="en-US" smtClean="0"/>
              <a:pPr/>
              <a:t>2/18/15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F2A6DB-C0C9-4B8D-B6C5-6890561E0271}" type="datetimeFigureOut">
              <a:rPr lang="en-US" smtClean="0"/>
              <a:pPr/>
              <a:t>2/18/15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F2A6DB-C0C9-4B8D-B6C5-6890561E0271}" type="datetimeFigureOut">
              <a:rPr lang="en-US" smtClean="0"/>
              <a:pPr/>
              <a:t>2/18/15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F2A6DB-C0C9-4B8D-B6C5-6890561E0271}" type="datetimeFigureOut">
              <a:rPr lang="en-US" smtClean="0"/>
              <a:pPr/>
              <a:t>2/18/15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F2A6DB-C0C9-4B8D-B6C5-6890561E0271}" type="datetimeFigureOut">
              <a:rPr lang="en-US" smtClean="0"/>
              <a:pPr/>
              <a:t>2/18/15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F2A6DB-C0C9-4B8D-B6C5-6890561E0271}" type="datetimeFigureOut">
              <a:rPr lang="en-US" smtClean="0"/>
              <a:pPr/>
              <a:t>2/18/15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F2A6DB-C0C9-4B8D-B6C5-6890561E0271}" type="datetimeFigureOut">
              <a:rPr lang="en-US" smtClean="0"/>
              <a:pPr/>
              <a:t>2/18/15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344E97-61C4-48BF-A3FD-7FED4C363CE2}"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theme" Target="../theme/theme1.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slideLayout" Target="../slideLayouts/slideLayout12.xml"/><Relationship Id="rId2" Type="http://purl.oclc.org/ooxml/officeDocument/relationships/slideLayout" Target="../slideLayouts/slideLayout2.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s>
</file>

<file path=ppt/slideMasters/slideMaster1.xml><?xml version="1.0" encoding="utf-8"?>
<p:sld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
                  </a:schemeClr>
                </a:solidFill>
              </a:defRPr>
            </a:lvl1pPr>
          </a:lstStyle>
          <a:p>
            <a:fld id="{EFF2A6DB-C0C9-4B8D-B6C5-6890561E0271}" type="datetimeFigureOut">
              <a:rPr lang="en-US" smtClean="0"/>
              <a:pPr/>
              <a:t>2/18/15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
                  </a:schemeClr>
                </a:solidFill>
              </a:defRPr>
            </a:lvl1pPr>
          </a:lstStyle>
          <a:p>
            <a:fld id="{7A344E97-61C4-48BF-A3FD-7FED4C363CE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10.xml.rels><?xml version="1.0" encoding="UTF-8" standalone="yes"?>
<Relationships xmlns="http://schemas.openxmlformats.org/package/2006/relationships"><Relationship Id="rId8" Type="http://purl.oclc.org/ooxml/officeDocument/relationships/image" Target="../media/image6.png"/><Relationship Id="rId3" Type="http://purl.oclc.org/ooxml/officeDocument/relationships/image" Target="../media/image17.jpeg"/><Relationship Id="rId7" Type="http://purl.oclc.org/ooxml/officeDocument/relationships/image" Target="../media/image12.png"/><Relationship Id="rId2" Type="http://purl.oclc.org/ooxml/officeDocument/relationships/notesSlide" Target="../notesSlides/notesSlide5.xml"/><Relationship Id="rId1" Type="http://purl.oclc.org/ooxml/officeDocument/relationships/slideLayout" Target="../slideLayouts/slideLayout2.xml"/><Relationship Id="rId6" Type="http://purl.oclc.org/ooxml/officeDocument/relationships/image" Target="../media/image20.jpeg"/><Relationship Id="rId5" Type="http://purl.oclc.org/ooxml/officeDocument/relationships/image" Target="../media/image19.jpeg"/><Relationship Id="rId4" Type="http://purl.oclc.org/ooxml/officeDocument/relationships/image" Target="../media/image18.jpeg"/><Relationship Id="rId9" Type="http://purl.oclc.org/ooxml/officeDocument/relationships/image" Target="../media/image7.jpeg"/></Relationships>
</file>

<file path=ppt/slides/_rels/slide11.xml.rels><?xml version="1.0" encoding="UTF-8" standalone="yes"?>
<Relationships xmlns="http://schemas.openxmlformats.org/package/2006/relationships"><Relationship Id="rId3" Type="http://purl.oclc.org/ooxml/officeDocument/relationships/image" Target="../media/image21.jpeg"/><Relationship Id="rId2" Type="http://purl.oclc.org/ooxml/officeDocument/relationships/notesSlide" Target="../notesSlides/notesSlide6.xml"/><Relationship Id="rId1" Type="http://purl.oclc.org/ooxml/officeDocument/relationships/slideLayout" Target="../slideLayouts/slideLayout2.xml"/><Relationship Id="rId5" Type="http://purl.oclc.org/ooxml/officeDocument/relationships/image" Target="../media/image7.jpeg"/><Relationship Id="rId4" Type="http://purl.oclc.org/ooxml/officeDocument/relationships/image" Target="../media/image6.png"/></Relationships>
</file>

<file path=ppt/slides/_rels/slide12.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7.xml"/><Relationship Id="rId1" Type="http://purl.oclc.org/ooxml/officeDocument/relationships/slideLayout" Target="../slideLayouts/slideLayout2.xml"/><Relationship Id="rId4" Type="http://purl.oclc.org/ooxml/officeDocument/relationships/image" Target="../media/image7.jpeg"/></Relationships>
</file>

<file path=ppt/slides/_rels/slide13.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14.xml.rels><?xml version="1.0" encoding="UTF-8" standalone="yes"?>
<Relationships xmlns="http://schemas.openxmlformats.org/package/2006/relationships"><Relationship Id="rId3" Type="http://purl.oclc.org/ooxml/officeDocument/relationships/image" Target="../media/image6.png"/><Relationship Id="rId7" Type="http://purl.oclc.org/ooxml/officeDocument/relationships/image" Target="../media/image24.jpeg"/><Relationship Id="rId2" Type="http://purl.oclc.org/ooxml/officeDocument/relationships/notesSlide" Target="../notesSlides/notesSlide8.xml"/><Relationship Id="rId1" Type="http://purl.oclc.org/ooxml/officeDocument/relationships/slideLayout" Target="../slideLayouts/slideLayout2.xml"/><Relationship Id="rId6" Type="http://purl.oclc.org/ooxml/officeDocument/relationships/image" Target="../media/image23.jpeg"/><Relationship Id="rId5" Type="http://purl.oclc.org/ooxml/officeDocument/relationships/image" Target="../media/image22.jpeg"/><Relationship Id="rId4" Type="http://purl.oclc.org/ooxml/officeDocument/relationships/image" Target="../media/image7.jpeg"/></Relationships>
</file>

<file path=ppt/slides/_rels/slide15.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16.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image" Target="../media/image25.jpeg"/><Relationship Id="rId1" Type="http://purl.oclc.org/ooxml/officeDocument/relationships/slideLayout" Target="../slideLayouts/slideLayout7.xml"/><Relationship Id="rId4" Type="http://purl.oclc.org/ooxml/officeDocument/relationships/image" Target="../media/image7.jpeg"/></Relationships>
</file>

<file path=ppt/slides/_rels/slide17.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9.xml"/><Relationship Id="rId1" Type="http://purl.oclc.org/ooxml/officeDocument/relationships/slideLayout" Target="../slideLayouts/slideLayout7.xml"/><Relationship Id="rId6" Type="http://purl.oclc.org/ooxml/officeDocument/relationships/image" Target="../media/image27.jpeg"/><Relationship Id="rId5" Type="http://purl.oclc.org/ooxml/officeDocument/relationships/image" Target="../media/image26.jpeg"/><Relationship Id="rId4" Type="http://purl.oclc.org/ooxml/officeDocument/relationships/image" Target="../media/image7.jpeg"/></Relationships>
</file>

<file path=ppt/slides/_rels/slide18.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10.xml"/><Relationship Id="rId1" Type="http://purl.oclc.org/ooxml/officeDocument/relationships/slideLayout" Target="../slideLayouts/slideLayout7.xml"/><Relationship Id="rId6" Type="http://purl.oclc.org/ooxml/officeDocument/relationships/image" Target="../media/image29.png"/><Relationship Id="rId5" Type="http://purl.oclc.org/ooxml/officeDocument/relationships/image" Target="../media/image28.jpeg"/><Relationship Id="rId4" Type="http://purl.oclc.org/ooxml/officeDocument/relationships/image" Target="../media/image7.jpeg"/></Relationships>
</file>

<file path=ppt/slides/_rels/slide19.xml.rels><?xml version="1.0" encoding="UTF-8" standalone="yes"?>
<Relationships xmlns="http://schemas.openxmlformats.org/package/2006/relationships"><Relationship Id="rId3" Type="http://purl.oclc.org/ooxml/officeDocument/relationships/image" Target="../media/image30.png"/><Relationship Id="rId2" Type="http://purl.oclc.org/ooxml/officeDocument/relationships/notesSlide" Target="../notesSlides/notesSlide11.xml"/><Relationship Id="rId1" Type="http://purl.oclc.org/ooxml/officeDocument/relationships/slideLayout" Target="../slideLayouts/slideLayout7.xml"/><Relationship Id="rId6" Type="http://purl.oclc.org/ooxml/officeDocument/relationships/image" Target="../media/image31.jpeg"/><Relationship Id="rId5" Type="http://purl.oclc.org/ooxml/officeDocument/relationships/image" Target="../media/image7.jpeg"/><Relationship Id="rId4" Type="http://purl.oclc.org/ooxml/officeDocument/relationships/image" Target="../media/image6.png"/></Relationships>
</file>

<file path=ppt/slides/_rels/slide2.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20.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12.xml"/><Relationship Id="rId1" Type="http://purl.oclc.org/ooxml/officeDocument/relationships/slideLayout" Target="../slideLayouts/slideLayout7.xml"/><Relationship Id="rId5" Type="http://purl.oclc.org/ooxml/officeDocument/relationships/image" Target="../media/image32.png"/><Relationship Id="rId4" Type="http://purl.oclc.org/ooxml/officeDocument/relationships/image" Target="../media/image7.jpeg"/></Relationships>
</file>

<file path=ppt/slides/_rels/slide21.xml.rels><?xml version="1.0" encoding="UTF-8" standalone="yes"?>
<Relationships xmlns="http://schemas.openxmlformats.org/package/2006/relationships"><Relationship Id="rId3" Type="http://purl.oclc.org/ooxml/officeDocument/relationships/image" Target="../media/image34.jpeg"/><Relationship Id="rId2" Type="http://purl.oclc.org/ooxml/officeDocument/relationships/image" Target="../media/image33.jpeg"/><Relationship Id="rId1" Type="http://purl.oclc.org/ooxml/officeDocument/relationships/slideLayout" Target="../slideLayouts/slideLayout7.xml"/><Relationship Id="rId5" Type="http://purl.oclc.org/ooxml/officeDocument/relationships/image" Target="../media/image7.jpeg"/><Relationship Id="rId4" Type="http://purl.oclc.org/ooxml/officeDocument/relationships/image" Target="../media/image6.png"/></Relationships>
</file>

<file path=ppt/slides/_rels/slide22.xml.rels><?xml version="1.0" encoding="UTF-8" standalone="yes"?>
<Relationships xmlns="http://schemas.openxmlformats.org/package/2006/relationships"><Relationship Id="rId3" Type="http://purl.oclc.org/ooxml/officeDocument/relationships/image" Target="../media/image35.jpeg"/><Relationship Id="rId2" Type="http://purl.oclc.org/ooxml/officeDocument/relationships/notesSlide" Target="../notesSlides/notesSlide13.xml"/><Relationship Id="rId1" Type="http://purl.oclc.org/ooxml/officeDocument/relationships/slideLayout" Target="../slideLayouts/slideLayout7.xml"/><Relationship Id="rId5" Type="http://purl.oclc.org/ooxml/officeDocument/relationships/image" Target="../media/image7.jpeg"/><Relationship Id="rId4" Type="http://purl.oclc.org/ooxml/officeDocument/relationships/image" Target="../media/image6.png"/></Relationships>
</file>

<file path=ppt/slides/_rels/slide23.xml.rels><?xml version="1.0" encoding="UTF-8" standalone="yes"?>
<Relationships xmlns="http://schemas.openxmlformats.org/package/2006/relationships"><Relationship Id="rId3" Type="http://purl.oclc.org/ooxml/officeDocument/relationships/image" Target="../media/image36.wmf"/><Relationship Id="rId2" Type="http://purl.oclc.org/ooxml/officeDocument/relationships/notesSlide" Target="../notesSlides/notesSlide14.xml"/><Relationship Id="rId1" Type="http://purl.oclc.org/ooxml/officeDocument/relationships/slideLayout" Target="../slideLayouts/slideLayout7.xml"/><Relationship Id="rId5" Type="http://purl.oclc.org/ooxml/officeDocument/relationships/image" Target="../media/image7.jpeg"/><Relationship Id="rId4" Type="http://purl.oclc.org/ooxml/officeDocument/relationships/image" Target="../media/image6.png"/></Relationships>
</file>

<file path=ppt/slides/_rels/slide24.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image" Target="../media/image37.png"/><Relationship Id="rId1" Type="http://purl.oclc.org/ooxml/officeDocument/relationships/slideLayout" Target="../slideLayouts/slideLayout7.xml"/><Relationship Id="rId4" Type="http://purl.oclc.org/ooxml/officeDocument/relationships/image" Target="../media/image7.jpeg"/></Relationships>
</file>

<file path=ppt/slides/_rels/slide25.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26.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15.xml"/><Relationship Id="rId1" Type="http://purl.oclc.org/ooxml/officeDocument/relationships/slideLayout" Target="../slideLayouts/slideLayout6.xml"/><Relationship Id="rId5" Type="http://purl.oclc.org/ooxml/officeDocument/relationships/image" Target="../media/image38.jpeg"/><Relationship Id="rId4" Type="http://purl.oclc.org/ooxml/officeDocument/relationships/image" Target="../media/image7.jpeg"/></Relationships>
</file>

<file path=ppt/slides/_rels/slide27.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6.xml"/></Relationships>
</file>

<file path=ppt/slides/_rels/slide28.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16.xml"/><Relationship Id="rId1" Type="http://purl.oclc.org/ooxml/officeDocument/relationships/slideLayout" Target="../slideLayouts/slideLayout6.xml"/><Relationship Id="rId4" Type="http://purl.oclc.org/ooxml/officeDocument/relationships/image" Target="../media/image7.jpeg"/></Relationships>
</file>

<file path=ppt/slides/_rels/slide29.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6.xml"/></Relationships>
</file>

<file path=ppt/slides/_rels/slide3.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30.xml.rels><?xml version="1.0" encoding="UTF-8" standalone="yes"?>
<Relationships xmlns="http://schemas.openxmlformats.org/package/2006/relationships"><Relationship Id="rId8" Type="http://purl.oclc.org/ooxml/officeDocument/relationships/image" Target="../media/image42.png"/><Relationship Id="rId3" Type="http://purl.oclc.org/ooxml/officeDocument/relationships/image" Target="../media/image6.png"/><Relationship Id="rId7" Type="http://purl.oclc.org/ooxml/officeDocument/relationships/image" Target="../media/image41.jpeg"/><Relationship Id="rId2" Type="http://purl.oclc.org/ooxml/officeDocument/relationships/notesSlide" Target="../notesSlides/notesSlide17.xml"/><Relationship Id="rId1" Type="http://purl.oclc.org/ooxml/officeDocument/relationships/slideLayout" Target="../slideLayouts/slideLayout6.xml"/><Relationship Id="rId6" Type="http://purl.oclc.org/ooxml/officeDocument/relationships/image" Target="../media/image40.jpeg"/><Relationship Id="rId5" Type="http://purl.oclc.org/ooxml/officeDocument/relationships/image" Target="../media/image39.jpeg"/><Relationship Id="rId4" Type="http://purl.oclc.org/ooxml/officeDocument/relationships/image" Target="../media/image7.jpeg"/></Relationships>
</file>

<file path=ppt/slides/_rels/slide31.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32.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6.xml"/></Relationships>
</file>

<file path=ppt/slides/_rels/slide33.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 Id="rId5" Type="http://purl.oclc.org/ooxml/officeDocument/relationships/image" Target="../media/image44.jpeg"/><Relationship Id="rId4" Type="http://purl.oclc.org/ooxml/officeDocument/relationships/image" Target="../media/image43.jpeg"/></Relationships>
</file>

<file path=ppt/slides/_rels/slide34.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35.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36.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37.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38.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18.xml"/><Relationship Id="rId1" Type="http://purl.oclc.org/ooxml/officeDocument/relationships/slideLayout" Target="../slideLayouts/slideLayout6.xml"/><Relationship Id="rId4" Type="http://purl.oclc.org/ooxml/officeDocument/relationships/image" Target="../media/image7.jpeg"/></Relationships>
</file>

<file path=ppt/slides/_rels/slide39.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19.xml"/><Relationship Id="rId1" Type="http://purl.oclc.org/ooxml/officeDocument/relationships/slideLayout" Target="../slideLayouts/slideLayout6.xml"/><Relationship Id="rId4" Type="http://purl.oclc.org/ooxml/officeDocument/relationships/image" Target="../media/image7.jpeg"/></Relationships>
</file>

<file path=ppt/slides/_rels/slide4.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 Id="rId4" Type="http://purl.oclc.org/ooxml/officeDocument/relationships/image" Target="../media/image8.jpeg"/></Relationships>
</file>

<file path=ppt/slides/_rels/slide40.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20.xml"/><Relationship Id="rId1" Type="http://purl.oclc.org/ooxml/officeDocument/relationships/slideLayout" Target="../slideLayouts/slideLayout6.xml"/><Relationship Id="rId4" Type="http://purl.oclc.org/ooxml/officeDocument/relationships/image" Target="../media/image7.jpeg"/></Relationships>
</file>

<file path=ppt/slides/_rels/slide41.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21.xml"/><Relationship Id="rId1" Type="http://purl.oclc.org/ooxml/officeDocument/relationships/slideLayout" Target="../slideLayouts/slideLayout6.xml"/><Relationship Id="rId4" Type="http://purl.oclc.org/ooxml/officeDocument/relationships/image" Target="../media/image7.jpeg"/></Relationships>
</file>

<file path=ppt/slides/_rels/slide42.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22.xml"/><Relationship Id="rId1" Type="http://purl.oclc.org/ooxml/officeDocument/relationships/slideLayout" Target="../slideLayouts/slideLayout6.xml"/><Relationship Id="rId4" Type="http://purl.oclc.org/ooxml/officeDocument/relationships/image" Target="../media/image7.jpeg"/></Relationships>
</file>

<file path=ppt/slides/_rels/slide43.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23.xml"/><Relationship Id="rId1" Type="http://purl.oclc.org/ooxml/officeDocument/relationships/slideLayout" Target="../slideLayouts/slideLayout6.xml"/><Relationship Id="rId4" Type="http://purl.oclc.org/ooxml/officeDocument/relationships/image" Target="../media/image7.jpeg"/></Relationships>
</file>

<file path=ppt/slides/_rels/slide44.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24.xml"/><Relationship Id="rId1" Type="http://purl.oclc.org/ooxml/officeDocument/relationships/slideLayout" Target="../slideLayouts/slideLayout6.xml"/><Relationship Id="rId4" Type="http://purl.oclc.org/ooxml/officeDocument/relationships/image" Target="../media/image7.jpeg"/></Relationships>
</file>

<file path=ppt/slides/_rels/slide45.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25.xml"/><Relationship Id="rId1" Type="http://purl.oclc.org/ooxml/officeDocument/relationships/slideLayout" Target="../slideLayouts/slideLayout6.xml"/><Relationship Id="rId4" Type="http://purl.oclc.org/ooxml/officeDocument/relationships/image" Target="../media/image7.jpeg"/></Relationships>
</file>

<file path=ppt/slides/_rels/slide46.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26.xml"/><Relationship Id="rId1" Type="http://purl.oclc.org/ooxml/officeDocument/relationships/slideLayout" Target="../slideLayouts/slideLayout6.xml"/><Relationship Id="rId4" Type="http://purl.oclc.org/ooxml/officeDocument/relationships/image" Target="../media/image7.jpeg"/></Relationships>
</file>

<file path=ppt/slides/_rels/slide47.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27.xml"/><Relationship Id="rId1" Type="http://purl.oclc.org/ooxml/officeDocument/relationships/slideLayout" Target="../slideLayouts/slideLayout6.xml"/><Relationship Id="rId4" Type="http://purl.oclc.org/ooxml/officeDocument/relationships/image" Target="../media/image7.jpeg"/></Relationships>
</file>

<file path=ppt/slides/_rels/slide48.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28.xml"/><Relationship Id="rId1" Type="http://purl.oclc.org/ooxml/officeDocument/relationships/slideLayout" Target="../slideLayouts/slideLayout6.xml"/><Relationship Id="rId4" Type="http://purl.oclc.org/ooxml/officeDocument/relationships/image" Target="../media/image7.jpeg"/></Relationships>
</file>

<file path=ppt/slides/_rels/slide49.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29.xml"/><Relationship Id="rId1" Type="http://purl.oclc.org/ooxml/officeDocument/relationships/slideLayout" Target="../slideLayouts/slideLayout6.xml"/><Relationship Id="rId4" Type="http://purl.oclc.org/ooxml/officeDocument/relationships/image" Target="../media/image7.jpeg"/></Relationships>
</file>

<file path=ppt/slides/_rels/slide5.xml.rels><?xml version="1.0" encoding="UTF-8" standalone="yes"?>
<Relationships xmlns="http://schemas.openxmlformats.org/package/2006/relationships"><Relationship Id="rId3" Type="http://purl.oclc.org/ooxml/officeDocument/relationships/image" Target="../media/image9.png"/><Relationship Id="rId2" Type="http://purl.oclc.org/ooxml/officeDocument/relationships/notesSlide" Target="../notesSlides/notesSlide1.xml"/><Relationship Id="rId1" Type="http://purl.oclc.org/ooxml/officeDocument/relationships/slideLayout" Target="../slideLayouts/slideLayout12.xml"/><Relationship Id="rId5" Type="http://purl.oclc.org/ooxml/officeDocument/relationships/image" Target="../media/image7.jpeg"/><Relationship Id="rId4" Type="http://purl.oclc.org/ooxml/officeDocument/relationships/image" Target="../media/image6.png"/></Relationships>
</file>

<file path=ppt/slides/_rels/slide50.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51.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52.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53.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54.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55.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56.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 Id="rId4" Type="http://purl.oclc.org/ooxml/officeDocument/relationships/image" Target="../media/image45.jpeg"/></Relationships>
</file>

<file path=ppt/slides/_rels/slide57.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58.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59.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6.xml.rels><?xml version="1.0" encoding="UTF-8" standalone="yes"?>
<Relationships xmlns="http://schemas.openxmlformats.org/package/2006/relationships"><Relationship Id="rId3" Type="http://purl.oclc.org/ooxml/officeDocument/relationships/image" Target="../media/image10.jpeg"/><Relationship Id="rId2" Type="http://purl.oclc.org/ooxml/officeDocument/relationships/notesSlide" Target="../notesSlides/notesSlide2.xml"/><Relationship Id="rId1" Type="http://purl.oclc.org/ooxml/officeDocument/relationships/slideLayout" Target="../slideLayouts/slideLayout12.xml"/><Relationship Id="rId5" Type="http://purl.oclc.org/ooxml/officeDocument/relationships/image" Target="../media/image7.jpeg"/><Relationship Id="rId4" Type="http://purl.oclc.org/ooxml/officeDocument/relationships/image" Target="../media/image6.png"/></Relationships>
</file>

<file path=ppt/slides/_rels/slide60.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61.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 Id="rId4" Type="http://purl.oclc.org/ooxml/officeDocument/relationships/image" Target="../media/image46.wmf"/></Relationships>
</file>

<file path=ppt/slides/_rels/slide62.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63.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 Id="rId4" Type="http://purl.oclc.org/ooxml/officeDocument/relationships/image" Target="../media/image47.jpeg"/></Relationships>
</file>

<file path=ppt/slides/_rels/slide6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purl.oclc.org/ooxml/officeDocument/relationships/image" Target="../media/image7.jpeg"/><Relationship Id="rId7" Type="http://purl.oclc.org/ooxml/officeDocument/relationships/diagramColors" Target="../diagrams/colors1.xml"/><Relationship Id="rId12" Type="http://purl.oclc.org/ooxml/officeDocument/relationships/diagramColors" Target="../diagrams/colors2.xml"/><Relationship Id="rId2" Type="http://purl.oclc.org/ooxml/officeDocument/relationships/image" Target="../media/image6.png"/><Relationship Id="rId1" Type="http://purl.oclc.org/ooxml/officeDocument/relationships/slideLayout" Target="../slideLayouts/slideLayout2.xml"/><Relationship Id="rId6" Type="http://purl.oclc.org/ooxml/officeDocument/relationships/diagramQuickStyle" Target="../diagrams/quickStyle1.xml"/><Relationship Id="rId11" Type="http://purl.oclc.org/ooxml/officeDocument/relationships/diagramQuickStyle" Target="../diagrams/quickStyle2.xml"/><Relationship Id="rId5" Type="http://purl.oclc.org/ooxml/officeDocument/relationships/diagramLayout" Target="../diagrams/layout1.xml"/><Relationship Id="rId10" Type="http://purl.oclc.org/ooxml/officeDocument/relationships/diagramLayout" Target="../diagrams/layout2.xml"/><Relationship Id="rId4" Type="http://purl.oclc.org/ooxml/officeDocument/relationships/diagramData" Target="../diagrams/data1.xml"/><Relationship Id="rId9" Type="http://purl.oclc.org/ooxml/officeDocument/relationships/diagramData" Target="../diagrams/data2.xml"/></Relationships>
</file>

<file path=ppt/slides/_rels/slide65.xml.rels><?xml version="1.0" encoding="UTF-8" standalone="yes"?>
<Relationships xmlns="http://schemas.openxmlformats.org/package/2006/relationships"><Relationship Id="rId8" Type="http://schemas.microsoft.com/office/2007/relationships/diagramDrawing" Target="../diagrams/drawing3.xml"/><Relationship Id="rId3" Type="http://purl.oclc.org/ooxml/officeDocument/relationships/image" Target="../media/image7.jpeg"/><Relationship Id="rId7" Type="http://purl.oclc.org/ooxml/officeDocument/relationships/diagramColors" Target="../diagrams/colors3.xml"/><Relationship Id="rId2" Type="http://purl.oclc.org/ooxml/officeDocument/relationships/image" Target="../media/image6.png"/><Relationship Id="rId1" Type="http://purl.oclc.org/ooxml/officeDocument/relationships/slideLayout" Target="../slideLayouts/slideLayout2.xml"/><Relationship Id="rId6" Type="http://purl.oclc.org/ooxml/officeDocument/relationships/diagramQuickStyle" Target="../diagrams/quickStyle3.xml"/><Relationship Id="rId11" Type="http://purl.oclc.org/ooxml/officeDocument/relationships/image" Target="../media/image50.jpeg"/><Relationship Id="rId5" Type="http://purl.oclc.org/ooxml/officeDocument/relationships/diagramLayout" Target="../diagrams/layout3.xml"/><Relationship Id="rId10" Type="http://purl.oclc.org/ooxml/officeDocument/relationships/image" Target="../media/image49.png"/><Relationship Id="rId4" Type="http://purl.oclc.org/ooxml/officeDocument/relationships/diagramData" Target="../diagrams/data3.xml"/><Relationship Id="rId9" Type="http://purl.oclc.org/ooxml/officeDocument/relationships/image" Target="../media/image48.jpeg"/></Relationships>
</file>

<file path=ppt/slides/_rels/slide66.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67.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68.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image" Target="../media/image51.jpeg"/><Relationship Id="rId1" Type="http://purl.oclc.org/ooxml/officeDocument/relationships/slideLayout" Target="../slideLayouts/slideLayout2.xml"/><Relationship Id="rId4" Type="http://purl.oclc.org/ooxml/officeDocument/relationships/image" Target="../media/image7.jpeg"/></Relationships>
</file>

<file path=ppt/slides/_rels/slide69.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7.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70.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 Id="rId5" Type="http://purl.oclc.org/ooxml/officeDocument/relationships/image" Target="../media/image53.jpeg"/><Relationship Id="rId4" Type="http://purl.oclc.org/ooxml/officeDocument/relationships/image" Target="../media/image52.jpeg"/></Relationships>
</file>

<file path=ppt/slides/_rels/slide71.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 Id="rId4" Type="http://purl.oclc.org/ooxml/officeDocument/relationships/image" Target="../media/image54.jpeg"/></Relationships>
</file>

<file path=ppt/slides/_rels/slide72.xml.rels><?xml version="1.0" encoding="UTF-8" standalone="yes"?>
<Relationships xmlns="http://schemas.openxmlformats.org/package/2006/relationships"><Relationship Id="rId8" Type="http://schemas.microsoft.com/office/2007/relationships/diagramDrawing" Target="../diagrams/drawing4.xml"/><Relationship Id="rId3" Type="http://purl.oclc.org/ooxml/officeDocument/relationships/image" Target="../media/image7.jpeg"/><Relationship Id="rId7" Type="http://purl.oclc.org/ooxml/officeDocument/relationships/diagramColors" Target="../diagrams/colors4.xml"/><Relationship Id="rId2" Type="http://purl.oclc.org/ooxml/officeDocument/relationships/image" Target="../media/image6.png"/><Relationship Id="rId1" Type="http://purl.oclc.org/ooxml/officeDocument/relationships/slideLayout" Target="../slideLayouts/slideLayout2.xml"/><Relationship Id="rId6" Type="http://purl.oclc.org/ooxml/officeDocument/relationships/diagramQuickStyle" Target="../diagrams/quickStyle4.xml"/><Relationship Id="rId5" Type="http://purl.oclc.org/ooxml/officeDocument/relationships/diagramLayout" Target="../diagrams/layout4.xml"/><Relationship Id="rId4" Type="http://purl.oclc.org/ooxml/officeDocument/relationships/diagramData" Target="../diagrams/data4.xml"/></Relationships>
</file>

<file path=ppt/slides/_rels/slide73.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74.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75.xml.rels><?xml version="1.0" encoding="UTF-8" standalone="yes"?>
<Relationships xmlns="http://schemas.openxmlformats.org/package/2006/relationships"><Relationship Id="rId8" Type="http://purl.oclc.org/ooxml/officeDocument/relationships/hyperlink" Target="http://www.eeeee.net/waves.jpg" TargetMode="External"/><Relationship Id="rId3" Type="http://purl.oclc.org/ooxml/officeDocument/relationships/image" Target="../media/image7.jpeg"/><Relationship Id="rId7" Type="http://purl.oclc.org/ooxml/officeDocument/relationships/image" Target="../media/image59.jpeg"/><Relationship Id="rId2" Type="http://purl.oclc.org/ooxml/officeDocument/relationships/image" Target="../media/image6.png"/><Relationship Id="rId1" Type="http://purl.oclc.org/ooxml/officeDocument/relationships/slideLayout" Target="../slideLayouts/slideLayout2.xml"/><Relationship Id="rId6" Type="http://purl.oclc.org/ooxml/officeDocument/relationships/hyperlink" Target="http://news.bbc.co.uk/olmedia/1920000/images/_1923167_waves-eyewire300.jpg" TargetMode="External"/><Relationship Id="rId5" Type="http://purl.oclc.org/ooxml/officeDocument/relationships/image" Target="../media/image58.jpeg"/><Relationship Id="rId4" Type="http://purl.oclc.org/ooxml/officeDocument/relationships/hyperlink" Target="http://www.vims.edu/cop/images/Waves.jpg" TargetMode="External"/><Relationship Id="rId9" Type="http://purl.oclc.org/ooxml/officeDocument/relationships/image" Target="../media/image60.jpeg"/></Relationships>
</file>

<file path=ppt/slides/_rels/slide76.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77.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78.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79.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8.xml.rels><?xml version="1.0" encoding="UTF-8" standalone="yes"?>
<Relationships xmlns="http://schemas.openxmlformats.org/package/2006/relationships"><Relationship Id="rId3" Type="http://purl.oclc.org/ooxml/officeDocument/relationships/image" Target="../media/image11.jpeg"/><Relationship Id="rId7" Type="http://purl.oclc.org/ooxml/officeDocument/relationships/image" Target="../media/image7.jpeg"/><Relationship Id="rId2" Type="http://purl.oclc.org/ooxml/officeDocument/relationships/notesSlide" Target="../notesSlides/notesSlide3.xml"/><Relationship Id="rId1" Type="http://purl.oclc.org/ooxml/officeDocument/relationships/slideLayout" Target="../slideLayouts/slideLayout6.xml"/><Relationship Id="rId6" Type="http://purl.oclc.org/ooxml/officeDocument/relationships/image" Target="../media/image6.png"/><Relationship Id="rId5" Type="http://purl.oclc.org/ooxml/officeDocument/relationships/image" Target="../media/image13.jpeg"/><Relationship Id="rId4" Type="http://purl.oclc.org/ooxml/officeDocument/relationships/image" Target="../media/image12.png"/></Relationships>
</file>

<file path=ppt/slides/_rels/slide80.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81.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 Id="rId5" Type="http://purl.oclc.org/ooxml/officeDocument/relationships/image" Target="../media/image51.jpeg"/><Relationship Id="rId4" Type="http://purl.oclc.org/ooxml/officeDocument/relationships/image" Target="../media/image61.jpeg"/></Relationships>
</file>

<file path=ppt/slides/_rels/slide82.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83.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84.xml.rels><?xml version="1.0" encoding="UTF-8" standalone="yes"?>
<Relationships xmlns="http://schemas.openxmlformats.org/package/2006/relationships"><Relationship Id="rId8" Type="http://schemas.microsoft.com/office/2007/relationships/diagramDrawing" Target="../diagrams/drawing5.xml"/><Relationship Id="rId3" Type="http://purl.oclc.org/ooxml/officeDocument/relationships/image" Target="../media/image7.jpeg"/><Relationship Id="rId7" Type="http://purl.oclc.org/ooxml/officeDocument/relationships/diagramColors" Target="../diagrams/colors5.xml"/><Relationship Id="rId2" Type="http://purl.oclc.org/ooxml/officeDocument/relationships/image" Target="../media/image6.png"/><Relationship Id="rId1" Type="http://purl.oclc.org/ooxml/officeDocument/relationships/slideLayout" Target="../slideLayouts/slideLayout2.xml"/><Relationship Id="rId6" Type="http://purl.oclc.org/ooxml/officeDocument/relationships/diagramQuickStyle" Target="../diagrams/quickStyle5.xml"/><Relationship Id="rId5" Type="http://purl.oclc.org/ooxml/officeDocument/relationships/diagramLayout" Target="../diagrams/layout5.xml"/><Relationship Id="rId4" Type="http://purl.oclc.org/ooxml/officeDocument/relationships/diagramData" Target="../diagrams/data5.xml"/></Relationships>
</file>

<file path=ppt/slides/_rels/slide85.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86.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87.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88.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89.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9.xml.rels><?xml version="1.0" encoding="UTF-8" standalone="yes"?>
<Relationships xmlns="http://schemas.openxmlformats.org/package/2006/relationships"><Relationship Id="rId8" Type="http://purl.oclc.org/ooxml/officeDocument/relationships/image" Target="../media/image7.jpeg"/><Relationship Id="rId3" Type="http://purl.oclc.org/ooxml/officeDocument/relationships/image" Target="../media/image14.jpeg"/><Relationship Id="rId7" Type="http://purl.oclc.org/ooxml/officeDocument/relationships/image" Target="../media/image6.png"/><Relationship Id="rId2" Type="http://purl.oclc.org/ooxml/officeDocument/relationships/notesSlide" Target="../notesSlides/notesSlide4.xml"/><Relationship Id="rId1" Type="http://purl.oclc.org/ooxml/officeDocument/relationships/slideLayout" Target="../slideLayouts/slideLayout2.xml"/><Relationship Id="rId6" Type="http://purl.oclc.org/ooxml/officeDocument/relationships/image" Target="../media/image16.png"/><Relationship Id="rId5" Type="http://purl.oclc.org/ooxml/officeDocument/relationships/image" Target="../media/image15.jpeg"/><Relationship Id="rId4" Type="http://purl.oclc.org/ooxml/officeDocument/relationships/hyperlink" Target="http://www.globalsecurity.org/military/systems/aircraft/images/sh-60f_030520-n-0295m-013.jpg" TargetMode="External"/></Relationships>
</file>

<file path=ppt/slides/_rels/slide90.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_rels/slide91.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6.png"/><Relationship Id="rId1" Type="http://purl.oclc.org/ooxml/officeDocument/relationships/slideLayout" Target="../slideLayouts/slideLayout2.xml"/></Relationships>
</file>

<file path=ppt/slides/_rels/slide92.xml.rels><?xml version="1.0" encoding="UTF-8" standalone="yes"?>
<Relationships xmlns="http://schemas.openxmlformats.org/package/2006/relationships"><Relationship Id="rId3" Type="http://purl.oclc.org/ooxml/officeDocument/relationships/image" Target="../media/image2.jpeg"/><Relationship Id="rId2" Type="http://purl.oclc.org/ooxml/officeDocument/relationships/image" Target="../media/image1.png"/><Relationship Id="rId1" Type="http://purl.oclc.org/ooxml/officeDocument/relationships/slideLayout" Target="../slideLayouts/slideLayout1.xml"/><Relationship Id="rId6" Type="http://purl.oclc.org/ooxml/officeDocument/relationships/image" Target="../media/image5.png"/><Relationship Id="rId5" Type="http://purl.oclc.org/ooxml/officeDocument/relationships/image" Target="../media/image4.png"/><Relationship Id="rId4" Type="http://purl.oclc.org/ooxml/officeDocument/relationships/image" Target="../media/image3.png"/></Relationships>
</file>

<file path=ppt/slides/slide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392049"/>
            <a:ext cx="8153400" cy="1470025"/>
          </a:xfrm>
        </p:spPr>
        <p:txBody>
          <a:bodyPr/>
          <a:lstStyle/>
          <a:p>
            <a:r>
              <a:rPr lang="en-US" b="1" cap="all" dirty="0" smtClean="0">
                <a:effectLst>
                  <a:outerShdw blurRad="38100" dist="38100" dir="2700000" algn="tl">
                    <a:srgbClr val="000000">
                      <a:alpha val="43.137%"/>
                    </a:srgbClr>
                  </a:outerShdw>
                </a:effectLst>
              </a:rPr>
              <a:t>Amphibious Warfare Training</a:t>
            </a:r>
            <a:endParaRPr lang="en-US"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fontScale="85%" lnSpcReduction="20%"/>
          </a:bodyPr>
          <a:lstStyle/>
          <a:p>
            <a:r>
              <a:rPr lang="en-US" dirty="0" smtClean="0"/>
              <a:t>Major Steele</a:t>
            </a:r>
          </a:p>
          <a:p>
            <a:r>
              <a:rPr lang="en-US" i="1" dirty="0" smtClean="0"/>
              <a:t>United States Marine Corps</a:t>
            </a:r>
          </a:p>
          <a:p>
            <a:r>
              <a:rPr lang="en-US" dirty="0" smtClean="0"/>
              <a:t>Chief Warrant Officer 4 Stegman</a:t>
            </a:r>
          </a:p>
          <a:p>
            <a:r>
              <a:rPr lang="en-US" i="1" dirty="0" smtClean="0"/>
              <a:t>United States Navy</a:t>
            </a:r>
            <a:endParaRPr lang="en-US" i="1" dirty="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1" name="Freeform 20"/>
          <p:cNvSpPr/>
          <p:nvPr/>
        </p:nvSpPr>
        <p:spPr>
          <a:xfrm>
            <a:off x="1870364" y="874059"/>
            <a:ext cx="7273636" cy="4235824"/>
          </a:xfrm>
          <a:custGeom>
            <a:avLst/>
            <a:gdLst>
              <a:gd name="connsiteX0" fmla="*/ 19878 w 5546035"/>
              <a:gd name="connsiteY0" fmla="*/ 1252330 h 4373217"/>
              <a:gd name="connsiteX1" fmla="*/ 4035287 w 5546035"/>
              <a:gd name="connsiteY1" fmla="*/ 0 h 4373217"/>
              <a:gd name="connsiteX2" fmla="*/ 5546035 w 5546035"/>
              <a:gd name="connsiteY2" fmla="*/ 0 h 4373217"/>
              <a:gd name="connsiteX3" fmla="*/ 5546035 w 5546035"/>
              <a:gd name="connsiteY3" fmla="*/ 4353339 h 4373217"/>
              <a:gd name="connsiteX4" fmla="*/ 3339548 w 5546035"/>
              <a:gd name="connsiteY4" fmla="*/ 4373217 h 4373217"/>
              <a:gd name="connsiteX5" fmla="*/ 0 w 5546035"/>
              <a:gd name="connsiteY5" fmla="*/ 2941982 h 4373217"/>
              <a:gd name="connsiteX6" fmla="*/ 19878 w 5546035"/>
              <a:gd name="connsiteY6" fmla="*/ 1252330 h 437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6035" h="4373217">
                <a:moveTo>
                  <a:pt x="19878" y="1252330"/>
                </a:moveTo>
                <a:lnTo>
                  <a:pt x="4035287" y="0"/>
                </a:lnTo>
                <a:lnTo>
                  <a:pt x="5546035" y="0"/>
                </a:lnTo>
                <a:lnTo>
                  <a:pt x="5546035" y="4353339"/>
                </a:lnTo>
                <a:lnTo>
                  <a:pt x="3339548" y="4373217"/>
                </a:lnTo>
                <a:lnTo>
                  <a:pt x="0" y="2941982"/>
                </a:lnTo>
                <a:lnTo>
                  <a:pt x="19878" y="1252330"/>
                </a:lnTo>
                <a:close/>
              </a:path>
            </a:pathLst>
          </a:custGeom>
          <a:gradFill flip="none" rotWithShape="1">
            <a:gsLst>
              <a:gs pos="89%">
                <a:schemeClr val="bg1">
                  <a:alpha val="0%"/>
                </a:schemeClr>
              </a:gs>
              <a:gs pos="96%">
                <a:schemeClr val="bg1">
                  <a:alpha val="0%"/>
                </a:schemeClr>
              </a:gs>
              <a:gs pos="96%">
                <a:schemeClr val="bg1">
                  <a:alpha val="0%"/>
                </a:schemeClr>
              </a:gs>
              <a:gs pos="96%">
                <a:schemeClr val="bg1">
                  <a:alpha val="0%"/>
                </a:schemeClr>
              </a:gs>
              <a:gs pos="96%">
                <a:schemeClr val="bg1">
                  <a:alpha val="0%"/>
                </a:schemeClr>
              </a:gs>
              <a:gs pos="96%">
                <a:schemeClr val="bg1">
                  <a:alpha val="0%"/>
                </a:schemeClr>
              </a:gs>
              <a:gs pos="50%">
                <a:schemeClr val="accent1">
                  <a:tint val="44.5%"/>
                  <a:satMod val="160%"/>
                </a:schemeClr>
              </a:gs>
              <a:gs pos="50%">
                <a:schemeClr val="accent1">
                  <a:tint val="44.5%"/>
                  <a:satMod val="160%"/>
                </a:schemeClr>
              </a:gs>
              <a:gs pos="50%">
                <a:schemeClr val="accent1">
                  <a:tint val="44.5%"/>
                  <a:satMod val="160%"/>
                </a:schemeClr>
              </a:gs>
              <a:gs pos="100%">
                <a:schemeClr val="accent1">
                  <a:tint val="23.5%"/>
                  <a:satMod val="160%"/>
                </a:schemeClr>
              </a:gs>
            </a:gsLst>
            <a:path path="shape">
              <a:fillToRect l="50%" t="50%" r="50%" b="50%"/>
            </a:path>
            <a:tileRect/>
          </a:gradFill>
          <a:ln>
            <a:noFill/>
          </a:ln>
        </p:spPr>
        <p:style>
          <a:lnRef idx="2">
            <a:schemeClr val="accent1">
              <a:shade val="50%"/>
            </a:schemeClr>
          </a:lnRef>
          <a:fillRef idx="1">
            <a:schemeClr val="accent1"/>
          </a:fillRef>
          <a:effectRef idx="0">
            <a:schemeClr val="accent1"/>
          </a:effectRef>
          <a:fontRef idx="minor">
            <a:schemeClr val="lt1"/>
          </a:fontRef>
        </p:style>
        <p:txBody>
          <a:bodyPr lIns="82039" tIns="41020" rIns="82039" bIns="41020" anchor="ctr"/>
          <a:lstStyle/>
          <a:p>
            <a:pPr algn="ctr">
              <a:defRPr/>
            </a:pPr>
            <a:endParaRPr lang="en-US"/>
          </a:p>
        </p:txBody>
      </p:sp>
      <p:pic>
        <p:nvPicPr>
          <p:cNvPr id="33794" name="Picture 4099" descr="MARINETALK"/>
          <p:cNvPicPr>
            <a:picLocks noChangeAspect="1" noChangeArrowheads="1"/>
          </p:cNvPicPr>
          <p:nvPr/>
        </p:nvPicPr>
        <p:blipFill>
          <a:blip r:embed="rId3" cstate="print"/>
          <a:srcRect r="0.021%"/>
          <a:stretch>
            <a:fillRect/>
          </a:stretch>
        </p:blipFill>
        <p:spPr bwMode="auto">
          <a:xfrm>
            <a:off x="2748869" y="2186046"/>
            <a:ext cx="1757540" cy="1644463"/>
          </a:xfrm>
          <a:prstGeom prst="rect">
            <a:avLst/>
          </a:prstGeom>
          <a:no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pic>
      <p:sp>
        <p:nvSpPr>
          <p:cNvPr id="180228" name="Rectangle 4100"/>
          <p:cNvSpPr>
            <a:spLocks noGrp="1" noChangeArrowheads="1"/>
          </p:cNvSpPr>
          <p:nvPr>
            <p:ph type="title"/>
          </p:nvPr>
        </p:nvSpPr>
        <p:spPr>
          <a:xfrm>
            <a:off x="831275" y="228322"/>
            <a:ext cx="7772977" cy="712974"/>
          </a:xfrm>
        </p:spPr>
        <p:txBody>
          <a:bodyPr rtlCol="0">
            <a:normAutofit fontScale="90%"/>
          </a:bodyPr>
          <a:lstStyle/>
          <a:p>
            <a:pPr defTabSz="913544">
              <a:defRPr/>
            </a:pPr>
            <a:r>
              <a:rPr lang="en-US" dirty="0"/>
              <a:t/>
            </a:r>
            <a:br>
              <a:rPr lang="en-US" dirty="0"/>
            </a:br>
            <a:r>
              <a:rPr lang="en-US" dirty="0">
                <a:solidFill>
                  <a:schemeClr val="tx1">
                    <a:lumMod val="85%"/>
                    <a:lumOff val="15%"/>
                  </a:schemeClr>
                </a:solidFill>
                <a:effectLst>
                  <a:outerShdw blurRad="38100" dist="38100" dir="2700000" algn="tl">
                    <a:srgbClr val="000000">
                      <a:alpha val="43.137%"/>
                    </a:srgbClr>
                  </a:outerShdw>
                </a:effectLst>
              </a:rPr>
              <a:t>LANDING FORCE</a:t>
            </a:r>
            <a:br>
              <a:rPr lang="en-US" dirty="0">
                <a:solidFill>
                  <a:schemeClr val="tx1">
                    <a:lumMod val="85%"/>
                    <a:lumOff val="15%"/>
                  </a:schemeClr>
                </a:solidFill>
                <a:effectLst>
                  <a:outerShdw blurRad="38100" dist="38100" dir="2700000" algn="tl">
                    <a:srgbClr val="000000">
                      <a:alpha val="43.137%"/>
                    </a:srgbClr>
                  </a:outerShdw>
                </a:effectLst>
              </a:rPr>
            </a:br>
            <a:endParaRPr lang="en-US" dirty="0">
              <a:solidFill>
                <a:schemeClr val="tx1">
                  <a:lumMod val="85%"/>
                  <a:lumOff val="15%"/>
                </a:schemeClr>
              </a:solidFill>
              <a:effectLst>
                <a:outerShdw blurRad="38100" dist="38100" dir="2700000" algn="tl">
                  <a:srgbClr val="000000">
                    <a:alpha val="43.137%"/>
                  </a:srgbClr>
                </a:outerShdw>
              </a:effectLst>
            </a:endParaRPr>
          </a:p>
        </p:txBody>
      </p:sp>
      <p:pic>
        <p:nvPicPr>
          <p:cNvPr id="33796" name="Picture 4104" descr="AAVP-2"/>
          <p:cNvPicPr>
            <a:picLocks noChangeAspect="1" noChangeArrowheads="1"/>
          </p:cNvPicPr>
          <p:nvPr/>
        </p:nvPicPr>
        <p:blipFill>
          <a:blip r:embed="rId4" cstate="print"/>
          <a:srcRect r="0.02%" b="0.04%"/>
          <a:stretch>
            <a:fillRect/>
          </a:stretch>
        </p:blipFill>
        <p:spPr bwMode="auto">
          <a:xfrm>
            <a:off x="4918366" y="2485801"/>
            <a:ext cx="1773529" cy="1143000"/>
          </a:xfrm>
          <a:prstGeom prst="rect">
            <a:avLst/>
          </a:prstGeom>
          <a:no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pic>
      <p:pic>
        <p:nvPicPr>
          <p:cNvPr id="33798" name="Picture 4116" descr="mar-convoy"/>
          <p:cNvPicPr>
            <a:picLocks noChangeAspect="1" noChangeArrowheads="1"/>
          </p:cNvPicPr>
          <p:nvPr/>
        </p:nvPicPr>
        <p:blipFill>
          <a:blip r:embed="rId5" cstate="print"/>
          <a:srcRect/>
          <a:stretch>
            <a:fillRect/>
          </a:stretch>
        </p:blipFill>
        <p:spPr bwMode="auto">
          <a:xfrm>
            <a:off x="7032689" y="3493614"/>
            <a:ext cx="1703675" cy="1230562"/>
          </a:xfrm>
          <a:prstGeom prst="rect">
            <a:avLst/>
          </a:prstGeom>
          <a:no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pic>
      <p:pic>
        <p:nvPicPr>
          <p:cNvPr id="33799" name="Picture 4117" descr="Harrier"/>
          <p:cNvPicPr>
            <a:picLocks noChangeAspect="1" noChangeArrowheads="1"/>
          </p:cNvPicPr>
          <p:nvPr/>
        </p:nvPicPr>
        <p:blipFill>
          <a:blip r:embed="rId6" cstate="print"/>
          <a:srcRect/>
          <a:stretch>
            <a:fillRect/>
          </a:stretch>
        </p:blipFill>
        <p:spPr bwMode="auto">
          <a:xfrm>
            <a:off x="7065818" y="1610727"/>
            <a:ext cx="1634947" cy="1009547"/>
          </a:xfrm>
          <a:prstGeom prst="rect">
            <a:avLst/>
          </a:prstGeom>
          <a:no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pic>
      <p:sp>
        <p:nvSpPr>
          <p:cNvPr id="33802" name="Text Box 4123"/>
          <p:cNvSpPr txBox="1">
            <a:spLocks noChangeArrowheads="1"/>
          </p:cNvSpPr>
          <p:nvPr/>
        </p:nvSpPr>
        <p:spPr bwMode="auto">
          <a:xfrm>
            <a:off x="3879275" y="1813954"/>
            <a:ext cx="3740727" cy="636829"/>
          </a:xfrm>
          <a:prstGeom prst="rect">
            <a:avLst/>
          </a:prstGeom>
          <a:noFill/>
          <a:ln w="9525">
            <a:noFill/>
            <a:miter lim="800%"/>
            <a:headEnd/>
            <a:tailEnd/>
          </a:ln>
        </p:spPr>
        <p:txBody>
          <a:bodyPr lIns="82030" tIns="41015" rIns="82030" bIns="41015">
            <a:spAutoFit/>
          </a:bodyPr>
          <a:lstStyle/>
          <a:p>
            <a:pPr algn="ctr">
              <a:spcBef>
                <a:spcPct val="50%"/>
              </a:spcBef>
              <a:defRPr/>
            </a:pPr>
            <a:r>
              <a:rPr lang="en-US" b="1" dirty="0">
                <a:latin typeface="+mn-lt"/>
              </a:rPr>
              <a:t>Ground Combat                                    Element</a:t>
            </a:r>
          </a:p>
        </p:txBody>
      </p:sp>
      <p:sp>
        <p:nvSpPr>
          <p:cNvPr id="33803" name="Text Box 4124"/>
          <p:cNvSpPr txBox="1">
            <a:spLocks noChangeArrowheads="1"/>
          </p:cNvSpPr>
          <p:nvPr/>
        </p:nvSpPr>
        <p:spPr bwMode="auto">
          <a:xfrm>
            <a:off x="5888184" y="2822485"/>
            <a:ext cx="3948545" cy="636829"/>
          </a:xfrm>
          <a:prstGeom prst="rect">
            <a:avLst/>
          </a:prstGeom>
          <a:noFill/>
          <a:ln w="9525">
            <a:noFill/>
            <a:miter lim="800%"/>
            <a:headEnd/>
            <a:tailEnd/>
          </a:ln>
        </p:spPr>
        <p:txBody>
          <a:bodyPr lIns="82030" tIns="41015" rIns="82030" bIns="41015">
            <a:spAutoFit/>
          </a:bodyPr>
          <a:lstStyle/>
          <a:p>
            <a:pPr algn="ctr">
              <a:defRPr/>
            </a:pPr>
            <a:r>
              <a:rPr lang="en-US" b="1" dirty="0">
                <a:latin typeface="+mn-lt"/>
              </a:rPr>
              <a:t>Logistics </a:t>
            </a:r>
          </a:p>
          <a:p>
            <a:pPr algn="ctr">
              <a:defRPr/>
            </a:pPr>
            <a:r>
              <a:rPr lang="en-US" b="1" dirty="0">
                <a:latin typeface="+mn-lt"/>
              </a:rPr>
              <a:t>Combat Element</a:t>
            </a:r>
          </a:p>
        </p:txBody>
      </p:sp>
      <p:sp>
        <p:nvSpPr>
          <p:cNvPr id="26636" name="Text Box 4125"/>
          <p:cNvSpPr txBox="1">
            <a:spLocks noChangeArrowheads="1"/>
          </p:cNvSpPr>
          <p:nvPr/>
        </p:nvSpPr>
        <p:spPr bwMode="auto">
          <a:xfrm>
            <a:off x="6125259" y="1221516"/>
            <a:ext cx="3562352" cy="359830"/>
          </a:xfrm>
          <a:prstGeom prst="rect">
            <a:avLst/>
          </a:prstGeom>
          <a:noFill/>
          <a:ln w="9525">
            <a:noFill/>
            <a:miter lim="800%"/>
            <a:headEnd/>
            <a:tailEnd/>
          </a:ln>
        </p:spPr>
        <p:txBody>
          <a:bodyPr wrap="square" lIns="82030" tIns="41015" rIns="82030" bIns="41015">
            <a:spAutoFit/>
          </a:bodyPr>
          <a:lstStyle/>
          <a:p>
            <a:pPr algn="ctr">
              <a:spcBef>
                <a:spcPts val="538"/>
              </a:spcBef>
              <a:defRPr/>
            </a:pPr>
            <a:r>
              <a:rPr lang="en-US" b="1" dirty="0">
                <a:latin typeface="+mn-lt"/>
              </a:rPr>
              <a:t> </a:t>
            </a:r>
            <a:r>
              <a:rPr lang="en-US" b="1" dirty="0" smtClean="0">
                <a:latin typeface="+mn-lt"/>
              </a:rPr>
              <a:t>Air Combat Element  </a:t>
            </a:r>
            <a:endParaRPr lang="en-US" b="1" dirty="0">
              <a:latin typeface="+mn-lt"/>
            </a:endParaRPr>
          </a:p>
        </p:txBody>
      </p:sp>
      <p:sp>
        <p:nvSpPr>
          <p:cNvPr id="33805" name="Text Box 4126"/>
          <p:cNvSpPr txBox="1">
            <a:spLocks noChangeArrowheads="1"/>
          </p:cNvSpPr>
          <p:nvPr/>
        </p:nvSpPr>
        <p:spPr bwMode="auto">
          <a:xfrm>
            <a:off x="2125807" y="1813952"/>
            <a:ext cx="3069647" cy="359830"/>
          </a:xfrm>
          <a:prstGeom prst="rect">
            <a:avLst/>
          </a:prstGeom>
          <a:noFill/>
          <a:ln w="9525">
            <a:noFill/>
            <a:miter lim="800%"/>
            <a:headEnd/>
            <a:tailEnd/>
          </a:ln>
        </p:spPr>
        <p:txBody>
          <a:bodyPr lIns="82030" tIns="41015" rIns="82030" bIns="41015">
            <a:spAutoFit/>
          </a:bodyPr>
          <a:lstStyle/>
          <a:p>
            <a:pPr algn="ctr">
              <a:spcBef>
                <a:spcPct val="50%"/>
              </a:spcBef>
              <a:defRPr/>
            </a:pPr>
            <a:r>
              <a:rPr lang="en-US" b="1" dirty="0">
                <a:latin typeface="+mn-lt"/>
              </a:rPr>
              <a:t>Command Element</a:t>
            </a:r>
          </a:p>
        </p:txBody>
      </p:sp>
      <p:sp>
        <p:nvSpPr>
          <p:cNvPr id="15" name="Rectangle 14"/>
          <p:cNvSpPr/>
          <p:nvPr/>
        </p:nvSpPr>
        <p:spPr>
          <a:xfrm>
            <a:off x="484909" y="5311591"/>
            <a:ext cx="8104909" cy="1237003"/>
          </a:xfrm>
          <a:prstGeom prst="rect">
            <a:avLst/>
          </a:prstGeom>
          <a:solidFill>
            <a:srgbClr val="00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82039" tIns="41020" rIns="82039" bIns="41020">
            <a:spAutoFit/>
          </a:bodyPr>
          <a:lstStyle/>
          <a:p>
            <a:pPr>
              <a:defRPr/>
            </a:pPr>
            <a:r>
              <a:rPr lang="en-US" sz="2500" u="sng" dirty="0">
                <a:solidFill>
                  <a:schemeClr val="bg1"/>
                </a:solidFill>
              </a:rPr>
              <a:t>Definition</a:t>
            </a:r>
            <a:r>
              <a:rPr lang="en-US" sz="2500" dirty="0">
                <a:solidFill>
                  <a:schemeClr val="bg1"/>
                </a:solidFill>
              </a:rPr>
              <a:t>: The officer designated in the Initiating Directive as the commander of the landing force for an Amphibious Operation.</a:t>
            </a:r>
          </a:p>
        </p:txBody>
      </p:sp>
      <p:grpSp>
        <p:nvGrpSpPr>
          <p:cNvPr id="2" name="Group 19"/>
          <p:cNvGrpSpPr>
            <a:grpSpLocks/>
          </p:cNvGrpSpPr>
          <p:nvPr/>
        </p:nvGrpSpPr>
        <p:grpSpPr bwMode="auto">
          <a:xfrm>
            <a:off x="609600" y="2133600"/>
            <a:ext cx="1316182" cy="1326497"/>
            <a:chOff x="304800" y="2514600"/>
            <a:chExt cx="1447800" cy="1504122"/>
          </a:xfrm>
        </p:grpSpPr>
        <p:sp>
          <p:nvSpPr>
            <p:cNvPr id="26629" name="Text Box 4107"/>
            <p:cNvSpPr txBox="1">
              <a:spLocks noChangeArrowheads="1"/>
            </p:cNvSpPr>
            <p:nvPr/>
          </p:nvSpPr>
          <p:spPr bwMode="auto">
            <a:xfrm>
              <a:off x="304800" y="2514600"/>
              <a:ext cx="1447800" cy="638497"/>
            </a:xfrm>
            <a:prstGeom prst="rect">
              <a:avLst/>
            </a:prstGeom>
            <a:noFill/>
            <a:ln w="9525">
              <a:noFill/>
              <a:miter lim="800%"/>
              <a:headEnd/>
              <a:tailEnd/>
            </a:ln>
          </p:spPr>
          <p:txBody>
            <a:bodyPr lIns="0" tIns="0" rIns="0" bIns="0"/>
            <a:lstStyle/>
            <a:p>
              <a:pPr algn="ctr" defTabSz="423015">
                <a:buClr>
                  <a:srgbClr val="FFFF00"/>
                </a:buClr>
                <a:buSzPct val="90%"/>
                <a:defRPr/>
              </a:pPr>
              <a:endParaRPr lang="en-US" sz="4800" dirty="0">
                <a:solidFill>
                  <a:schemeClr val="tx1">
                    <a:lumMod val="85%"/>
                    <a:lumOff val="15%"/>
                  </a:schemeClr>
                </a:solidFill>
                <a:effectLst>
                  <a:outerShdw blurRad="38100" dist="38100" dir="2700000" algn="tl">
                    <a:srgbClr val="000000">
                      <a:alpha val="43.137%"/>
                    </a:srgbClr>
                  </a:outerShdw>
                </a:effectLst>
              </a:endParaRPr>
            </a:p>
          </p:txBody>
        </p:sp>
        <p:pic>
          <p:nvPicPr>
            <p:cNvPr id="25618" name="Picture 16" descr="Marine Corps Officer Colonel"/>
            <p:cNvPicPr>
              <a:picLocks noChangeAspect="1" noChangeArrowheads="1"/>
            </p:cNvPicPr>
            <p:nvPr/>
          </p:nvPicPr>
          <p:blipFill>
            <a:blip r:embed="rId7" cstate="print"/>
            <a:srcRect/>
            <a:stretch>
              <a:fillRect/>
            </a:stretch>
          </p:blipFill>
          <p:spPr bwMode="auto">
            <a:xfrm>
              <a:off x="422275" y="3332922"/>
              <a:ext cx="1214201" cy="685800"/>
            </a:xfrm>
            <a:prstGeom prst="rect">
              <a:avLst/>
            </a:prstGeom>
            <a:noFill/>
            <a:ln w="9525">
              <a:noFill/>
              <a:miter lim="800%"/>
              <a:headEnd/>
              <a:tailEnd/>
            </a:ln>
          </p:spPr>
        </p:pic>
      </p:grpSp>
      <p:sp>
        <p:nvSpPr>
          <p:cNvPr id="17"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18" name="Picture 2" descr="http://www.acus.org/files/images/Azerbaijan%20Flag%20Map.preview.png"/>
          <p:cNvPicPr>
            <a:picLocks noChangeAspect="1" noChangeArrowheads="1"/>
          </p:cNvPicPr>
          <p:nvPr/>
        </p:nvPicPr>
        <p:blipFill>
          <a:blip r:embed="rId8"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9" name="Picture 14" descr="http://www.robcubbon.com/images/usa-flag-inside-map.jpg"/>
          <p:cNvPicPr>
            <a:picLocks noChangeAspect="1" noChangeArrowheads="1"/>
          </p:cNvPicPr>
          <p:nvPr/>
        </p:nvPicPr>
        <p:blipFill>
          <a:blip r:embed="rId9" cstate="print"/>
          <a:srcRect/>
          <a:stretch>
            <a:fillRect/>
          </a:stretch>
        </p:blipFill>
        <p:spPr bwMode="auto">
          <a:xfrm>
            <a:off x="152399" y="152400"/>
            <a:ext cx="1455279" cy="914400"/>
          </a:xfrm>
          <a:prstGeom prst="rect">
            <a:avLst/>
          </a:prstGeom>
          <a:noFill/>
        </p:spPr>
      </p:pic>
      <p:cxnSp>
        <p:nvCxnSpPr>
          <p:cNvPr id="20" name="Straight Connector 19"/>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3400" y="2133600"/>
            <a:ext cx="1487780"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Commander</a:t>
            </a:r>
          </a:p>
          <a:p>
            <a:pPr algn="ctr"/>
            <a:r>
              <a:rPr lang="en-US" b="1" dirty="0" smtClean="0">
                <a:effectLst>
                  <a:outerShdw blurRad="38100" dist="38100" dir="2700000" algn="tl">
                    <a:srgbClr val="000000">
                      <a:alpha val="43.137%"/>
                    </a:srgbClr>
                  </a:outerShdw>
                </a:effectLst>
              </a:rPr>
              <a:t>Landing Force</a:t>
            </a:r>
            <a:endParaRPr lang="en-US" b="1" dirty="0">
              <a:effectLst>
                <a:outerShdw blurRad="38100" dist="38100" dir="2700000" algn="tl">
                  <a:srgbClr val="000000">
                    <a:alpha val="43.137%"/>
                  </a:srgbClr>
                </a:outerShdw>
              </a:effectLst>
            </a:endParaRPr>
          </a:p>
        </p:txBody>
      </p:sp>
    </p:spTree>
  </p:cSld>
  <p:clrMapOvr>
    <a:masterClrMapping/>
  </p:clrMapOvr>
  <p:transition>
    <p:random/>
  </p:transition>
  <p:timing>
    <p:tnLst>
      <p:par>
        <p:cTn id="1" dur="indefinite" restart="never" nodeType="tmRoot"/>
      </p:par>
    </p:tnLst>
  </p:timing>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80228" name="Rectangle 4100"/>
          <p:cNvSpPr>
            <a:spLocks noGrp="1" noChangeArrowheads="1"/>
          </p:cNvSpPr>
          <p:nvPr>
            <p:ph type="title"/>
          </p:nvPr>
        </p:nvSpPr>
        <p:spPr>
          <a:xfrm>
            <a:off x="831275" y="228322"/>
            <a:ext cx="7772977" cy="712974"/>
          </a:xfrm>
        </p:spPr>
        <p:txBody>
          <a:bodyPr rtlCol="0">
            <a:normAutofit fontScale="90%"/>
          </a:bodyPr>
          <a:lstStyle/>
          <a:p>
            <a:pPr defTabSz="913544">
              <a:defRPr/>
            </a:pPr>
            <a:r>
              <a:rPr lang="en-US" dirty="0"/>
              <a:t/>
            </a:r>
            <a:br>
              <a:rPr lang="en-US" dirty="0"/>
            </a:br>
            <a:r>
              <a:rPr lang="en-US" dirty="0" smtClean="0">
                <a:solidFill>
                  <a:schemeClr val="tx1">
                    <a:lumMod val="85%"/>
                    <a:lumOff val="15%"/>
                  </a:schemeClr>
                </a:solidFill>
                <a:effectLst>
                  <a:outerShdw blurRad="38100" dist="38100" dir="2700000" algn="tl">
                    <a:srgbClr val="000000">
                      <a:alpha val="43.137%"/>
                    </a:srgbClr>
                  </a:outerShdw>
                </a:effectLst>
              </a:rPr>
              <a:t>AMPHIBIOUS OPERATIONS</a:t>
            </a:r>
            <a:r>
              <a:rPr lang="en-US" dirty="0"/>
              <a:t/>
            </a:r>
            <a:br>
              <a:rPr lang="en-US" dirty="0"/>
            </a:br>
            <a:endParaRPr lang="en-US" dirty="0"/>
          </a:p>
        </p:txBody>
      </p:sp>
      <p:sp>
        <p:nvSpPr>
          <p:cNvPr id="27651" name="Rectangle 3"/>
          <p:cNvSpPr>
            <a:spLocks noGrp="1" noChangeArrowheads="1"/>
          </p:cNvSpPr>
          <p:nvPr>
            <p:ph idx="1"/>
          </p:nvPr>
        </p:nvSpPr>
        <p:spPr>
          <a:xfrm>
            <a:off x="346366" y="1344706"/>
            <a:ext cx="8229023" cy="5513294"/>
          </a:xfrm>
        </p:spPr>
        <p:txBody>
          <a:bodyPr>
            <a:normAutofit fontScale="85%" lnSpcReduction="20%"/>
          </a:bodyPr>
          <a:lstStyle/>
          <a:p>
            <a:pPr>
              <a:spcBef>
                <a:spcPct val="0%"/>
              </a:spcBef>
              <a:buSzPct val="70%"/>
            </a:pPr>
            <a:r>
              <a:rPr lang="en-US" b="1" u="sng" dirty="0" smtClean="0"/>
              <a:t>Definition</a:t>
            </a:r>
            <a:r>
              <a:rPr lang="en-US" dirty="0" smtClean="0"/>
              <a:t>: A military operation launched from the sea by an amphibious force, embarked in ships or craft with the </a:t>
            </a:r>
            <a:r>
              <a:rPr lang="en-US" u="sng" dirty="0" smtClean="0"/>
              <a:t>primary purpose of introducing a landing force ashore to accomplish the assigned mission</a:t>
            </a:r>
            <a:r>
              <a:rPr lang="en-US" dirty="0" smtClean="0"/>
              <a:t>.</a:t>
            </a:r>
          </a:p>
          <a:p>
            <a:pPr>
              <a:spcBef>
                <a:spcPct val="0%"/>
              </a:spcBef>
              <a:buSzPct val="70%"/>
              <a:buNone/>
            </a:pPr>
            <a:endParaRPr lang="en-US" dirty="0"/>
          </a:p>
          <a:p>
            <a:pPr>
              <a:spcBef>
                <a:spcPct val="0%"/>
              </a:spcBef>
              <a:buSzPct val="70%"/>
              <a:buNone/>
            </a:pPr>
            <a:endParaRPr lang="en-US" dirty="0" smtClean="0"/>
          </a:p>
          <a:p>
            <a:pPr>
              <a:spcBef>
                <a:spcPct val="0%"/>
              </a:spcBef>
              <a:buSzPct val="70%"/>
              <a:buNone/>
            </a:pPr>
            <a:endParaRPr lang="en-US" dirty="0" smtClean="0"/>
          </a:p>
          <a:p>
            <a:pPr>
              <a:spcBef>
                <a:spcPct val="0%"/>
              </a:spcBef>
              <a:buSzPct val="70%"/>
              <a:buNone/>
            </a:pPr>
            <a:endParaRPr lang="en-US" dirty="0"/>
          </a:p>
          <a:p>
            <a:pPr>
              <a:spcBef>
                <a:spcPct val="0%"/>
              </a:spcBef>
              <a:buSzPct val="70%"/>
              <a:buNone/>
            </a:pPr>
            <a:endParaRPr lang="en-US" dirty="0" smtClean="0"/>
          </a:p>
          <a:p>
            <a:pPr>
              <a:spcBef>
                <a:spcPct val="0%"/>
              </a:spcBef>
              <a:buSzPct val="70%"/>
            </a:pPr>
            <a:r>
              <a:rPr lang="en-US" b="1" dirty="0" smtClean="0"/>
              <a:t>Purpose of Amphibious Operations</a:t>
            </a:r>
          </a:p>
          <a:p>
            <a:pPr>
              <a:spcBef>
                <a:spcPct val="0%"/>
              </a:spcBef>
              <a:buSzPct val="70%"/>
            </a:pPr>
            <a:r>
              <a:rPr lang="en-US" b="1" dirty="0" smtClean="0"/>
              <a:t>Types of Amphibious Operations</a:t>
            </a:r>
          </a:p>
          <a:p>
            <a:pPr>
              <a:spcBef>
                <a:spcPct val="0%"/>
              </a:spcBef>
              <a:buSzPct val="70%"/>
            </a:pPr>
            <a:r>
              <a:rPr lang="en-US" b="1" dirty="0" smtClean="0"/>
              <a:t>Keys to Successful Amphibious Operations</a:t>
            </a:r>
          </a:p>
          <a:p>
            <a:pPr>
              <a:spcBef>
                <a:spcPct val="0%"/>
              </a:spcBef>
              <a:buSzPct val="70%"/>
            </a:pPr>
            <a:r>
              <a:rPr lang="en-US" b="1" dirty="0" smtClean="0"/>
              <a:t>Limitations </a:t>
            </a:r>
          </a:p>
          <a:p>
            <a:pPr>
              <a:spcBef>
                <a:spcPct val="0%"/>
              </a:spcBef>
              <a:buSzPct val="70%"/>
            </a:pPr>
            <a:r>
              <a:rPr lang="en-US" b="1" dirty="0" smtClean="0"/>
              <a:t>Relative Strength Requirements </a:t>
            </a:r>
          </a:p>
          <a:p>
            <a:pPr>
              <a:spcBef>
                <a:spcPct val="0%"/>
              </a:spcBef>
              <a:buSzPct val="70%"/>
            </a:pPr>
            <a:r>
              <a:rPr lang="en-US" b="1" dirty="0" smtClean="0"/>
              <a:t>Supporting, Advance Force, and </a:t>
            </a:r>
            <a:r>
              <a:rPr lang="en-US" b="1" dirty="0" err="1" smtClean="0"/>
              <a:t>Preassault</a:t>
            </a:r>
            <a:r>
              <a:rPr lang="en-US" b="1" dirty="0" smtClean="0"/>
              <a:t> Operations</a:t>
            </a:r>
          </a:p>
          <a:p>
            <a:pPr lvl="1">
              <a:spcBef>
                <a:spcPct val="0%"/>
              </a:spcBef>
              <a:buClr>
                <a:srgbClr val="FFFF00"/>
              </a:buClr>
              <a:buSzPct val="70%"/>
            </a:pPr>
            <a:endParaRPr lang="en-US" b="1" dirty="0" smtClean="0"/>
          </a:p>
        </p:txBody>
      </p:sp>
      <p:pic>
        <p:nvPicPr>
          <p:cNvPr id="6" name="Picture 1028" descr="vieques-aav2"/>
          <p:cNvPicPr>
            <a:picLocks noChangeAspect="1" noChangeArrowheads="1"/>
          </p:cNvPicPr>
          <p:nvPr/>
        </p:nvPicPr>
        <p:blipFill>
          <a:blip r:embed="rId3" cstate="print"/>
          <a:srcRect/>
          <a:stretch>
            <a:fillRect/>
          </a:stretch>
        </p:blipFill>
        <p:spPr bwMode="auto">
          <a:xfrm>
            <a:off x="3276600" y="2866535"/>
            <a:ext cx="1980532" cy="1295400"/>
          </a:xfrm>
          <a:prstGeom prst="rect">
            <a:avLst/>
          </a:prstGeom>
          <a:ln>
            <a:noFill/>
          </a:ln>
          <a:effectLst>
            <a:outerShdw blurRad="190500" algn="tl" rotWithShape="0">
              <a:srgbClr val="000000">
                <a:alpha val="70%"/>
              </a:srgbClr>
            </a:outerShdw>
          </a:effectLst>
        </p:spPr>
      </p:pic>
      <p:sp>
        <p:nvSpPr>
          <p:cNvPr id="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9"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par>
    </p:tnLst>
  </p:timing>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80228" name="Rectangle 4100"/>
          <p:cNvSpPr>
            <a:spLocks noGrp="1" noChangeArrowheads="1"/>
          </p:cNvSpPr>
          <p:nvPr>
            <p:ph type="title"/>
          </p:nvPr>
        </p:nvSpPr>
        <p:spPr>
          <a:xfrm>
            <a:off x="609023" y="152400"/>
            <a:ext cx="7772977" cy="712974"/>
          </a:xfrm>
        </p:spPr>
        <p:txBody>
          <a:bodyPr rtlCol="0">
            <a:normAutofit fontScale="90%"/>
          </a:bodyPr>
          <a:lstStyle/>
          <a:p>
            <a:pPr defTabSz="913544">
              <a:defRPr/>
            </a:pPr>
            <a:r>
              <a:rPr lang="en-US" dirty="0" smtClean="0"/>
              <a:t/>
            </a:r>
            <a:br>
              <a:rPr lang="en-US" dirty="0" smtClean="0"/>
            </a:br>
            <a:r>
              <a:rPr lang="en-US" dirty="0" smtClean="0"/>
              <a:t/>
            </a:r>
            <a:br>
              <a:rPr lang="en-US" dirty="0" smtClean="0"/>
            </a:br>
            <a:r>
              <a:rPr lang="en-US" dirty="0">
                <a:solidFill>
                  <a:schemeClr val="tx1">
                    <a:lumMod val="85%"/>
                    <a:lumOff val="15%"/>
                  </a:schemeClr>
                </a:solidFill>
                <a:effectLst>
                  <a:outerShdw blurRad="38100" dist="38100" dir="2700000" algn="tl">
                    <a:srgbClr val="000000">
                      <a:alpha val="43.137%"/>
                    </a:srgbClr>
                  </a:outerShdw>
                </a:effectLst>
              </a:rPr>
              <a:t> </a:t>
            </a:r>
            <a:r>
              <a:rPr lang="en-US" sz="3100" dirty="0">
                <a:solidFill>
                  <a:schemeClr val="tx1">
                    <a:lumMod val="85%"/>
                    <a:lumOff val="15%"/>
                  </a:schemeClr>
                </a:solidFill>
                <a:effectLst>
                  <a:outerShdw blurRad="38100" dist="38100" dir="2700000" algn="tl">
                    <a:srgbClr val="000000">
                      <a:alpha val="43.137%"/>
                    </a:srgbClr>
                  </a:outerShdw>
                </a:effectLst>
              </a:rPr>
              <a:t>PHASES OF </a:t>
            </a:r>
            <a:r>
              <a:rPr lang="en-US" sz="3100" dirty="0" smtClean="0">
                <a:solidFill>
                  <a:schemeClr val="tx1">
                    <a:lumMod val="85%"/>
                    <a:lumOff val="15%"/>
                  </a:schemeClr>
                </a:solidFill>
                <a:effectLst>
                  <a:outerShdw blurRad="38100" dist="38100" dir="2700000" algn="tl">
                    <a:srgbClr val="000000">
                      <a:alpha val="43.137%"/>
                    </a:srgbClr>
                  </a:outerShdw>
                </a:effectLst>
              </a:rPr>
              <a:t/>
            </a:r>
            <a:br>
              <a:rPr lang="en-US" sz="3100" dirty="0" smtClean="0">
                <a:solidFill>
                  <a:schemeClr val="tx1">
                    <a:lumMod val="85%"/>
                    <a:lumOff val="15%"/>
                  </a:schemeClr>
                </a:solidFill>
                <a:effectLst>
                  <a:outerShdw blurRad="38100" dist="38100" dir="2700000" algn="tl">
                    <a:srgbClr val="000000">
                      <a:alpha val="43.137%"/>
                    </a:srgbClr>
                  </a:outerShdw>
                </a:effectLst>
              </a:rPr>
            </a:br>
            <a:r>
              <a:rPr lang="en-US" sz="3100" dirty="0" smtClean="0">
                <a:solidFill>
                  <a:schemeClr val="tx1">
                    <a:lumMod val="85%"/>
                    <a:lumOff val="15%"/>
                  </a:schemeClr>
                </a:solidFill>
                <a:effectLst>
                  <a:outerShdw blurRad="38100" dist="38100" dir="2700000" algn="tl">
                    <a:srgbClr val="000000">
                      <a:alpha val="43.137%"/>
                    </a:srgbClr>
                  </a:outerShdw>
                </a:effectLst>
              </a:rPr>
              <a:t>AMPHIBIOUS OPERATIONS</a:t>
            </a:r>
            <a:r>
              <a:rPr lang="en-US" dirty="0" smtClean="0">
                <a:solidFill>
                  <a:schemeClr val="tx1">
                    <a:lumMod val="85%"/>
                    <a:lumOff val="15%"/>
                  </a:schemeClr>
                </a:solidFill>
                <a:effectLst>
                  <a:outerShdw blurRad="38100" dist="38100" dir="2700000" algn="tl">
                    <a:srgbClr val="000000">
                      <a:alpha val="43.137%"/>
                    </a:srgbClr>
                  </a:outerShdw>
                </a:effectLst>
              </a:rPr>
              <a:t/>
            </a:r>
            <a:br>
              <a:rPr lang="en-US" dirty="0" smtClean="0">
                <a:solidFill>
                  <a:schemeClr val="tx1">
                    <a:lumMod val="85%"/>
                    <a:lumOff val="15%"/>
                  </a:schemeClr>
                </a:solidFill>
                <a:effectLst>
                  <a:outerShdw blurRad="38100" dist="38100" dir="2700000" algn="tl">
                    <a:srgbClr val="000000">
                      <a:alpha val="43.137%"/>
                    </a:srgbClr>
                  </a:outerShdw>
                </a:effectLst>
              </a:rPr>
            </a:br>
            <a:r>
              <a:rPr lang="en-US" dirty="0"/>
              <a:t/>
            </a:r>
            <a:br>
              <a:rPr lang="en-US" dirty="0"/>
            </a:br>
            <a:endParaRPr lang="en-US" dirty="0"/>
          </a:p>
        </p:txBody>
      </p:sp>
      <p:sp>
        <p:nvSpPr>
          <p:cNvPr id="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9"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3"/>
          <p:cNvSpPr>
            <a:spLocks noGrp="1" noChangeArrowheads="1"/>
          </p:cNvSpPr>
          <p:nvPr>
            <p:ph idx="1"/>
          </p:nvPr>
        </p:nvSpPr>
        <p:spPr>
          <a:xfrm>
            <a:off x="228600" y="1344613"/>
            <a:ext cx="8229600" cy="5513387"/>
          </a:xfrm>
        </p:spPr>
        <p:txBody>
          <a:bodyPr rtlCol="0">
            <a:normAutofit fontScale="92.5%" lnSpcReduction="10%"/>
          </a:bodyPr>
          <a:lstStyle/>
          <a:p>
            <a:pPr marL="381746" indent="-381746" defTabSz="1017990" fontAlgn="auto">
              <a:spcBef>
                <a:spcPct val="0%"/>
              </a:spcBef>
              <a:spcAft>
                <a:spcPts val="0"/>
              </a:spcAft>
              <a:buSzPct val="70%"/>
              <a:buFont typeface="Arial" pitchFamily="34" charset="0"/>
              <a:buChar char="•"/>
              <a:defRPr/>
            </a:pPr>
            <a:r>
              <a:rPr lang="en-US" sz="2800" b="1" u="sng" dirty="0" smtClean="0">
                <a:solidFill>
                  <a:schemeClr val="tx1">
                    <a:lumMod val="85%"/>
                    <a:lumOff val="15%"/>
                  </a:schemeClr>
                </a:solidFill>
              </a:rPr>
              <a:t>Planning</a:t>
            </a:r>
          </a:p>
          <a:p>
            <a:pPr marL="827116" lvl="1" indent="-318121" defTabSz="1017990" fontAlgn="auto">
              <a:spcBef>
                <a:spcPct val="0%"/>
              </a:spcBef>
              <a:spcAft>
                <a:spcPts val="0"/>
              </a:spcAft>
              <a:buSzPct val="70%"/>
              <a:buFont typeface="Arial" pitchFamily="34" charset="0"/>
              <a:buChar char="–"/>
              <a:defRPr/>
            </a:pPr>
            <a:r>
              <a:rPr lang="en-US" sz="2500" dirty="0" smtClean="0">
                <a:solidFill>
                  <a:schemeClr val="tx1">
                    <a:lumMod val="85%"/>
                    <a:lumOff val="15%"/>
                  </a:schemeClr>
                </a:solidFill>
              </a:rPr>
              <a:t>The period extending from issuance of the order to embarkation.</a:t>
            </a:r>
          </a:p>
          <a:p>
            <a:pPr marL="381746" indent="-381746" defTabSz="1017990" fontAlgn="auto">
              <a:spcBef>
                <a:spcPct val="0%"/>
              </a:spcBef>
              <a:spcAft>
                <a:spcPts val="0"/>
              </a:spcAft>
              <a:buSzPct val="70%"/>
              <a:buFont typeface="Arial" pitchFamily="34" charset="0"/>
              <a:buChar char="•"/>
              <a:defRPr/>
            </a:pPr>
            <a:r>
              <a:rPr lang="en-US" sz="2800" b="1" u="sng" dirty="0" smtClean="0">
                <a:solidFill>
                  <a:schemeClr val="tx1">
                    <a:lumMod val="85%"/>
                    <a:lumOff val="15%"/>
                  </a:schemeClr>
                </a:solidFill>
              </a:rPr>
              <a:t>Embarkation</a:t>
            </a:r>
          </a:p>
          <a:p>
            <a:pPr marL="827116" lvl="1" indent="-318121" defTabSz="1017990" fontAlgn="auto">
              <a:spcBef>
                <a:spcPct val="0%"/>
              </a:spcBef>
              <a:spcAft>
                <a:spcPts val="0"/>
              </a:spcAft>
              <a:buSzPct val="70%"/>
              <a:buFont typeface="Arial" pitchFamily="34" charset="0"/>
              <a:buChar char="–"/>
              <a:defRPr/>
            </a:pPr>
            <a:r>
              <a:rPr lang="en-US" sz="2500" dirty="0" smtClean="0">
                <a:solidFill>
                  <a:schemeClr val="tx1">
                    <a:lumMod val="85%"/>
                    <a:lumOff val="15%"/>
                  </a:schemeClr>
                </a:solidFill>
              </a:rPr>
              <a:t>The embarkation phase is the period during which the forces, with their equipment and supplies, embark in assigned shipping.</a:t>
            </a:r>
          </a:p>
          <a:p>
            <a:pPr marL="381746" indent="-381746" defTabSz="1017990" fontAlgn="auto">
              <a:spcBef>
                <a:spcPct val="0%"/>
              </a:spcBef>
              <a:spcAft>
                <a:spcPts val="0"/>
              </a:spcAft>
              <a:buSzPct val="70%"/>
              <a:buFont typeface="Arial" pitchFamily="34" charset="0"/>
              <a:buChar char="•"/>
              <a:defRPr/>
            </a:pPr>
            <a:r>
              <a:rPr lang="en-US" sz="2800" b="1" u="sng" dirty="0" smtClean="0">
                <a:solidFill>
                  <a:schemeClr val="tx1">
                    <a:lumMod val="85%"/>
                    <a:lumOff val="15%"/>
                  </a:schemeClr>
                </a:solidFill>
              </a:rPr>
              <a:t>Rehearsal</a:t>
            </a:r>
          </a:p>
          <a:p>
            <a:pPr marL="827116" lvl="1" indent="-318121" defTabSz="1017990" fontAlgn="auto">
              <a:spcBef>
                <a:spcPct val="0%"/>
              </a:spcBef>
              <a:spcAft>
                <a:spcPts val="0"/>
              </a:spcAft>
              <a:buSzPct val="70%"/>
              <a:buFont typeface="Arial" pitchFamily="34" charset="0"/>
              <a:buChar char="–"/>
              <a:defRPr/>
            </a:pPr>
            <a:r>
              <a:rPr lang="en-US" sz="2500" dirty="0" smtClean="0">
                <a:solidFill>
                  <a:schemeClr val="tx1">
                    <a:lumMod val="85%"/>
                    <a:lumOff val="15%"/>
                  </a:schemeClr>
                </a:solidFill>
              </a:rPr>
              <a:t>The rehearsal phase is the period during which the perspective operation is rehearsed </a:t>
            </a:r>
          </a:p>
          <a:p>
            <a:pPr marL="381746" indent="-381746" defTabSz="1017990" fontAlgn="auto">
              <a:spcBef>
                <a:spcPct val="0%"/>
              </a:spcBef>
              <a:spcAft>
                <a:spcPts val="0"/>
              </a:spcAft>
              <a:buSzPct val="70%"/>
              <a:buFont typeface="Arial" pitchFamily="34" charset="0"/>
              <a:buChar char="•"/>
              <a:defRPr/>
            </a:pPr>
            <a:r>
              <a:rPr lang="en-US" sz="2800" b="1" u="sng" dirty="0" smtClean="0">
                <a:solidFill>
                  <a:schemeClr val="tx1">
                    <a:lumMod val="85%"/>
                    <a:lumOff val="15%"/>
                  </a:schemeClr>
                </a:solidFill>
              </a:rPr>
              <a:t>Movement</a:t>
            </a:r>
            <a:r>
              <a:rPr lang="en-US" sz="2800" b="1" dirty="0" smtClean="0">
                <a:solidFill>
                  <a:schemeClr val="tx1">
                    <a:lumMod val="85%"/>
                    <a:lumOff val="15%"/>
                  </a:schemeClr>
                </a:solidFill>
              </a:rPr>
              <a:t> </a:t>
            </a:r>
          </a:p>
          <a:p>
            <a:pPr marL="827116" lvl="1" indent="-318121" defTabSz="1017990" fontAlgn="auto">
              <a:spcBef>
                <a:spcPct val="0%"/>
              </a:spcBef>
              <a:spcAft>
                <a:spcPts val="0"/>
              </a:spcAft>
              <a:buSzPct val="70%"/>
              <a:buFont typeface="Arial" pitchFamily="34" charset="0"/>
              <a:buChar char="–"/>
              <a:defRPr/>
            </a:pPr>
            <a:r>
              <a:rPr lang="en-US" sz="2500" dirty="0" smtClean="0">
                <a:solidFill>
                  <a:schemeClr val="tx1">
                    <a:lumMod val="85%"/>
                    <a:lumOff val="15%"/>
                  </a:schemeClr>
                </a:solidFill>
              </a:rPr>
              <a:t>The movement phase is the period during which various elements of the Amphibious Force move from points of embarkation to the Amphibious Objective Area</a:t>
            </a:r>
          </a:p>
          <a:p>
            <a:pPr marL="381746" indent="-381746" defTabSz="1017990" fontAlgn="auto">
              <a:spcBef>
                <a:spcPct val="0%"/>
              </a:spcBef>
              <a:spcAft>
                <a:spcPts val="0"/>
              </a:spcAft>
              <a:buSzPct val="70%"/>
              <a:buFont typeface="Arial" pitchFamily="34" charset="0"/>
              <a:buChar char="•"/>
              <a:defRPr/>
            </a:pPr>
            <a:r>
              <a:rPr lang="en-US" sz="2800" b="1" u="sng" dirty="0" smtClean="0">
                <a:solidFill>
                  <a:schemeClr val="tx1">
                    <a:lumMod val="85%"/>
                    <a:lumOff val="15%"/>
                  </a:schemeClr>
                </a:solidFill>
              </a:rPr>
              <a:t>Action</a:t>
            </a:r>
          </a:p>
          <a:p>
            <a:pPr marL="827116" lvl="1" indent="-318121" defTabSz="1017990" fontAlgn="auto">
              <a:spcBef>
                <a:spcPct val="0%"/>
              </a:spcBef>
              <a:spcAft>
                <a:spcPts val="0"/>
              </a:spcAft>
              <a:buSzPct val="70%"/>
              <a:buFont typeface="Arial" pitchFamily="34" charset="0"/>
              <a:buChar char="–"/>
              <a:defRPr/>
            </a:pPr>
            <a:r>
              <a:rPr lang="en-US" sz="2500" dirty="0" smtClean="0">
                <a:solidFill>
                  <a:schemeClr val="tx1">
                    <a:lumMod val="85%"/>
                    <a:lumOff val="15%"/>
                  </a:schemeClr>
                </a:solidFill>
              </a:rPr>
              <a:t>The decisive action phase </a:t>
            </a:r>
            <a:endParaRPr lang="en-US" sz="2500" b="1" u="sng" dirty="0" smtClean="0">
              <a:solidFill>
                <a:schemeClr val="tx1">
                  <a:lumMod val="85%"/>
                  <a:lumOff val="15%"/>
                </a:schemeClr>
              </a:solidFill>
            </a:endParaRPr>
          </a:p>
        </p:txBody>
      </p:sp>
    </p:spTree>
  </p:cSld>
  <p:clrMapOvr>
    <a:masterClrMapping/>
  </p:clrMapOvr>
  <p:transition>
    <p:random/>
  </p:transition>
  <p:timing>
    <p:tnLst>
      <p:par>
        <p:cTn id="1" dur="indefinite" restart="never" nodeType="tmRoot"/>
      </p:par>
    </p:tnLst>
  </p:timing>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Organization of the amphibious task force (navy)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p>
          <a:p>
            <a:r>
              <a:rPr lang="en-US" i="1" dirty="0" smtClean="0"/>
              <a:t>United States Navy</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578" name="Text Box 479"/>
          <p:cNvSpPr txBox="1">
            <a:spLocks noChangeArrowheads="1"/>
          </p:cNvSpPr>
          <p:nvPr/>
        </p:nvSpPr>
        <p:spPr bwMode="auto">
          <a:xfrm>
            <a:off x="2008188" y="1209675"/>
            <a:ext cx="5127625" cy="527050"/>
          </a:xfrm>
          <a:prstGeom prst="rect">
            <a:avLst/>
          </a:prstGeom>
          <a:noFill/>
          <a:ln w="9525">
            <a:noFill/>
            <a:miter lim="800%"/>
            <a:headEnd/>
            <a:tailEnd/>
          </a:ln>
        </p:spPr>
        <p:txBody>
          <a:bodyPr lIns="0" tIns="0" rIns="0" bIns="0" anchor="b"/>
          <a:lstStyle/>
          <a:p>
            <a:pPr algn="ctr" defTabSz="414338" eaLnBrk="0" hangingPunct="0"/>
            <a:r>
              <a:rPr lang="en-US" sz="3200" dirty="0" smtClean="0"/>
              <a:t>Ships Assigned</a:t>
            </a:r>
            <a:endParaRPr lang="en-US" sz="3200" dirty="0">
              <a:solidFill>
                <a:schemeClr val="tx1"/>
              </a:solidFill>
            </a:endParaRPr>
          </a:p>
        </p:txBody>
      </p:sp>
      <p:sp>
        <p:nvSpPr>
          <p:cNvPr id="24579" name="Text Box 480"/>
          <p:cNvSpPr txBox="1">
            <a:spLocks noChangeArrowheads="1"/>
          </p:cNvSpPr>
          <p:nvPr/>
        </p:nvSpPr>
        <p:spPr bwMode="auto">
          <a:xfrm>
            <a:off x="152400" y="1981200"/>
            <a:ext cx="8534400" cy="739775"/>
          </a:xfrm>
          <a:prstGeom prst="rect">
            <a:avLst/>
          </a:prstGeom>
          <a:noFill/>
          <a:ln w="9525">
            <a:noFill/>
            <a:miter lim="800%"/>
            <a:headEnd/>
            <a:tailEnd/>
          </a:ln>
        </p:spPr>
        <p:txBody>
          <a:bodyPr lIns="0" tIns="0" rIns="0" bIns="0"/>
          <a:lstStyle/>
          <a:p>
            <a:pPr algn="ctr" defTabSz="414338" eaLnBrk="0" hangingPunct="0"/>
            <a:r>
              <a:rPr lang="en-US" sz="2400" b="1" dirty="0" smtClean="0"/>
              <a:t>Landing, Helicopter Dock (</a:t>
            </a:r>
            <a:r>
              <a:rPr lang="en-US" sz="2400" b="1" dirty="0" smtClean="0">
                <a:solidFill>
                  <a:schemeClr val="tx1"/>
                </a:solidFill>
              </a:rPr>
              <a:t>LHD) / Landing, Helicopter Assault (LHA)</a:t>
            </a:r>
          </a:p>
          <a:p>
            <a:pPr algn="ctr" defTabSz="414338" eaLnBrk="0" hangingPunct="0"/>
            <a:r>
              <a:rPr lang="en-US" sz="2400" b="1" dirty="0" smtClean="0"/>
              <a:t>Landing Platform, Dock (LPD) / Landing Ship, Dock (LSD)</a:t>
            </a:r>
            <a:r>
              <a:rPr lang="en-US" sz="2400" b="1" dirty="0" smtClean="0">
                <a:solidFill>
                  <a:schemeClr val="tx1"/>
                </a:solidFill>
              </a:rPr>
              <a:t>               </a:t>
            </a:r>
            <a:endParaRPr lang="en-US" sz="2400" b="1" dirty="0">
              <a:solidFill>
                <a:schemeClr val="tx1"/>
              </a:solidFill>
            </a:endParaRPr>
          </a:p>
        </p:txBody>
      </p:sp>
      <p:sp>
        <p:nvSpPr>
          <p:cNvPr id="24580" name="Text Box 484"/>
          <p:cNvSpPr txBox="1">
            <a:spLocks noChangeArrowheads="1"/>
          </p:cNvSpPr>
          <p:nvPr/>
        </p:nvSpPr>
        <p:spPr bwMode="auto">
          <a:xfrm>
            <a:off x="484188" y="5378450"/>
            <a:ext cx="8105775" cy="975411"/>
          </a:xfrm>
          <a:prstGeom prst="rect">
            <a:avLst/>
          </a:prstGeom>
          <a:noFill/>
          <a:ln w="9525">
            <a:noFill/>
            <a:miter lim="800%"/>
            <a:headEnd/>
            <a:tailEnd/>
          </a:ln>
        </p:spPr>
        <p:txBody>
          <a:bodyPr lIns="82058" tIns="41029" rIns="82058" bIns="41029">
            <a:spAutoFit/>
          </a:bodyPr>
          <a:lstStyle/>
          <a:p>
            <a:pPr algn="ctr" defTabSz="820738" eaLnBrk="0" hangingPunct="0">
              <a:spcBef>
                <a:spcPct val="50%"/>
              </a:spcBef>
            </a:pPr>
            <a:r>
              <a:rPr lang="en-US" sz="2900" dirty="0" smtClean="0">
                <a:solidFill>
                  <a:schemeClr val="tx1"/>
                </a:solidFill>
              </a:rPr>
              <a:t>Deployed </a:t>
            </a:r>
            <a:r>
              <a:rPr lang="en-US" sz="2900" dirty="0">
                <a:solidFill>
                  <a:schemeClr val="tx1"/>
                </a:solidFill>
              </a:rPr>
              <a:t>with </a:t>
            </a:r>
            <a:r>
              <a:rPr lang="en-US" sz="2900" dirty="0" smtClean="0">
                <a:solidFill>
                  <a:schemeClr val="tx1"/>
                </a:solidFill>
              </a:rPr>
              <a:t>Marine Expeditionary Units </a:t>
            </a:r>
            <a:r>
              <a:rPr lang="en-US" sz="2900" dirty="0">
                <a:solidFill>
                  <a:schemeClr val="tx1"/>
                </a:solidFill>
              </a:rPr>
              <a:t>to provide continuous </a:t>
            </a:r>
            <a:r>
              <a:rPr lang="en-US" sz="2900" dirty="0" smtClean="0"/>
              <a:t>forward presence</a:t>
            </a:r>
            <a:endParaRPr lang="en-US" sz="2900" dirty="0">
              <a:solidFill>
                <a:schemeClr val="tx1"/>
              </a:solidFill>
            </a:endParaRPr>
          </a:p>
        </p:txBody>
      </p:sp>
      <p:sp>
        <p:nvSpPr>
          <p:cNvPr id="24582" name="Rectangle 5"/>
          <p:cNvSpPr>
            <a:spLocks noChangeArrowheads="1"/>
          </p:cNvSpPr>
          <p:nvPr/>
        </p:nvSpPr>
        <p:spPr bwMode="auto">
          <a:xfrm>
            <a:off x="76200" y="381301"/>
            <a:ext cx="8991600" cy="513747"/>
          </a:xfrm>
          <a:prstGeom prst="rect">
            <a:avLst/>
          </a:prstGeom>
          <a:noFill/>
          <a:ln w="9525">
            <a:noFill/>
            <a:miter lim="800%"/>
            <a:headEnd/>
            <a:tailEnd/>
          </a:ln>
        </p:spPr>
        <p:txBody>
          <a:bodyPr lIns="82058" tIns="41029" rIns="82058" bIns="41029" anchor="ctr">
            <a:spAutoFit/>
          </a:bodyPr>
          <a:lstStyle/>
          <a:p>
            <a:pPr algn="ctr" defTabSz="820738" eaLnBrk="0" hangingPunct="0"/>
            <a:r>
              <a:rPr lang="en-US" sz="2800" b="1" cap="all" dirty="0">
                <a:solidFill>
                  <a:schemeClr val="tx1"/>
                </a:solidFill>
                <a:effectLst>
                  <a:outerShdw blurRad="38100" dist="38100" dir="2700000" algn="tl">
                    <a:srgbClr val="000000">
                      <a:alpha val="43.137%"/>
                    </a:srgbClr>
                  </a:outerShdw>
                </a:effectLst>
                <a:latin typeface="Lucida Sans"/>
                <a:ea typeface="Times New Roman" pitchFamily="18" charset="0"/>
                <a:cs typeface="Arial" pitchFamily="34" charset="0"/>
              </a:rPr>
              <a:t>Amphibious Readiness Group</a:t>
            </a:r>
          </a:p>
        </p:txBody>
      </p:sp>
      <p:sp>
        <p:nvSpPr>
          <p:cNvPr id="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9"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146" name="Picture 2" descr="http://upload.wikimedia.org/wikipedia/commons/7/7b/USS_Bataan_(LHD-5)%3B10080504.jpg"/>
          <p:cNvPicPr>
            <a:picLocks noChangeAspect="1" noChangeArrowheads="1"/>
          </p:cNvPicPr>
          <p:nvPr/>
        </p:nvPicPr>
        <p:blipFill>
          <a:blip r:embed="rId5" cstate="print"/>
          <a:srcRect/>
          <a:stretch>
            <a:fillRect/>
          </a:stretch>
        </p:blipFill>
        <p:spPr bwMode="auto">
          <a:xfrm>
            <a:off x="1295400" y="3048000"/>
            <a:ext cx="1828800" cy="1463040"/>
          </a:xfrm>
          <a:prstGeom prst="ellipse">
            <a:avLst/>
          </a:prstGeom>
          <a:ln w="63500" cap="rnd">
            <a:solidFill>
              <a:srgbClr val="333333"/>
            </a:solidFill>
          </a:ln>
          <a:effectLst>
            <a:outerShdw blurRad="381000" dist="292100" dir="5400000" sx="-80%" sy="-18%" rotWithShape="0">
              <a:srgbClr val="000000">
                <a:alpha val="22%"/>
              </a:srgbClr>
            </a:outerShdw>
          </a:effectLst>
          <a:scene3d>
            <a:camera prst="orthographicFront"/>
            <a:lightRig rig="contrasting" dir="t">
              <a:rot lat="0" lon="0" rev="3000000"/>
            </a:lightRig>
          </a:scene3d>
          <a:sp3d contourW="7620">
            <a:bevelT w="95250" h="31750"/>
            <a:contourClr>
              <a:srgbClr val="333333"/>
            </a:contourClr>
          </a:sp3d>
        </p:spPr>
      </p:pic>
      <p:pic>
        <p:nvPicPr>
          <p:cNvPr id="6148" name="Picture 4" descr="http://www.fas.org/man/dod-101/sys/ship/lsd49-hf1.jpg"/>
          <p:cNvPicPr>
            <a:picLocks noChangeAspect="1" noChangeArrowheads="1"/>
          </p:cNvPicPr>
          <p:nvPr/>
        </p:nvPicPr>
        <p:blipFill>
          <a:blip r:embed="rId6" cstate="print"/>
          <a:srcRect/>
          <a:stretch>
            <a:fillRect/>
          </a:stretch>
        </p:blipFill>
        <p:spPr bwMode="auto">
          <a:xfrm>
            <a:off x="3416857" y="3076281"/>
            <a:ext cx="2012196" cy="1447800"/>
          </a:xfrm>
          <a:prstGeom prst="ellipse">
            <a:avLst/>
          </a:prstGeom>
          <a:ln w="63500" cap="rnd">
            <a:solidFill>
              <a:srgbClr val="333333"/>
            </a:solidFill>
          </a:ln>
          <a:effectLst>
            <a:outerShdw blurRad="381000" dist="292100" dir="5400000" sx="-80%" sy="-18%" rotWithShape="0">
              <a:srgbClr val="000000">
                <a:alpha val="22%"/>
              </a:srgbClr>
            </a:outerShdw>
          </a:effectLst>
          <a:scene3d>
            <a:camera prst="orthographicFront"/>
            <a:lightRig rig="contrasting" dir="t">
              <a:rot lat="0" lon="0" rev="3000000"/>
            </a:lightRig>
          </a:scene3d>
          <a:sp3d contourW="7620">
            <a:bevelT w="95250" h="31750"/>
            <a:contourClr>
              <a:srgbClr val="333333"/>
            </a:contourClr>
          </a:sp3d>
        </p:spPr>
      </p:pic>
      <p:pic>
        <p:nvPicPr>
          <p:cNvPr id="6150" name="Picture 6" descr="http://www.armybase.us/wp-content/uploads/2009/07/New-York-LPD-21.JPG"/>
          <p:cNvPicPr>
            <a:picLocks noChangeAspect="1" noChangeArrowheads="1"/>
          </p:cNvPicPr>
          <p:nvPr/>
        </p:nvPicPr>
        <p:blipFill>
          <a:blip r:embed="rId7" cstate="print"/>
          <a:srcRect r="6.667%"/>
          <a:stretch>
            <a:fillRect/>
          </a:stretch>
        </p:blipFill>
        <p:spPr bwMode="auto">
          <a:xfrm>
            <a:off x="5801410" y="3085708"/>
            <a:ext cx="2133600" cy="1397496"/>
          </a:xfrm>
          <a:prstGeom prst="ellipse">
            <a:avLst/>
          </a:prstGeom>
          <a:ln w="63500" cap="rnd">
            <a:solidFill>
              <a:srgbClr val="333333"/>
            </a:solidFill>
          </a:ln>
          <a:effectLst>
            <a:outerShdw blurRad="381000" dist="292100" dir="5400000" sx="-80%" sy="-18%" rotWithShape="0">
              <a:srgbClr val="000000">
                <a:alpha val="22%"/>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amphibious task force, platforms (navy)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p>
          <a:p>
            <a:r>
              <a:rPr lang="en-US" i="1" dirty="0" smtClean="0"/>
              <a:t>United States Navy</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04801" name="Rectangle 2"/>
          <p:cNvSpPr>
            <a:spLocks noGrp="1"/>
          </p:cNvSpPr>
          <p:nvPr>
            <p:ph type="title" idx="4294967295"/>
          </p:nvPr>
        </p:nvSpPr>
        <p:spPr>
          <a:xfrm>
            <a:off x="914400" y="152400"/>
            <a:ext cx="7139207" cy="1127342"/>
          </a:xfrm>
        </p:spPr>
        <p:txBody>
          <a:bodyPr>
            <a:noAutofit/>
          </a:bodyPr>
          <a:lstStyle/>
          <a:p>
            <a:pPr>
              <a:defRPr/>
            </a:pPr>
            <a:r>
              <a:rPr lang="en-US" sz="2600" b="1" dirty="0" smtClean="0">
                <a:effectLst>
                  <a:outerShdw blurRad="38100" dist="38100" dir="2700000" algn="tl">
                    <a:srgbClr val="000000">
                      <a:alpha val="43.137%"/>
                    </a:srgbClr>
                  </a:outerShdw>
                </a:effectLst>
              </a:rPr>
              <a:t>LANDING SHIP, COMMAND AND CONTROL</a:t>
            </a:r>
          </a:p>
        </p:txBody>
      </p:sp>
      <p:sp>
        <p:nvSpPr>
          <p:cNvPr id="19458" name="Rectangle 5"/>
          <p:cNvSpPr>
            <a:spLocks noGrp="1"/>
          </p:cNvSpPr>
          <p:nvPr>
            <p:ph idx="4294967295"/>
          </p:nvPr>
        </p:nvSpPr>
        <p:spPr>
          <a:xfrm>
            <a:off x="457200" y="1447800"/>
            <a:ext cx="8229600" cy="4525963"/>
          </a:xfrm>
        </p:spPr>
        <p:txBody>
          <a:bodyPr/>
          <a:lstStyle/>
          <a:p>
            <a:pPr>
              <a:buFont typeface="Wingdings 2" pitchFamily="18" charset="2"/>
              <a:buNone/>
            </a:pPr>
            <a:r>
              <a:rPr lang="en-US" dirty="0" smtClean="0"/>
              <a:t>MISSION:  Command ship for a joint task force, commander amphibious task force (CATF), or commander landing force (CLF)</a:t>
            </a:r>
          </a:p>
        </p:txBody>
      </p:sp>
      <p:pic>
        <p:nvPicPr>
          <p:cNvPr id="19459" name="Picture 4" descr="BLUERIDGE"/>
          <p:cNvPicPr>
            <a:picLocks noChangeAspect="1" noChangeArrowheads="1"/>
          </p:cNvPicPr>
          <p:nvPr/>
        </p:nvPicPr>
        <p:blipFill>
          <a:blip r:embed="rId2" cstate="print"/>
          <a:srcRect/>
          <a:stretch>
            <a:fillRect/>
          </a:stretch>
        </p:blipFill>
        <p:spPr bwMode="auto">
          <a:xfrm>
            <a:off x="712788" y="3121025"/>
            <a:ext cx="7842250" cy="3292475"/>
          </a:xfrm>
          <a:prstGeom prst="rect">
            <a:avLst/>
          </a:prstGeom>
          <a:ln>
            <a:noFill/>
          </a:ln>
          <a:effectLst>
            <a:outerShdw blurRad="292100" dist="139700" dir="2700000" algn="tl" rotWithShape="0">
              <a:srgbClr val="333333">
                <a:alpha val="65%"/>
              </a:srgbClr>
            </a:outerShdw>
          </a:effectLst>
        </p:spPr>
      </p:pic>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578" name="Rectangle 8"/>
          <p:cNvSpPr>
            <a:spLocks noGrp="1"/>
          </p:cNvSpPr>
          <p:nvPr>
            <p:ph idx="4294967295"/>
          </p:nvPr>
        </p:nvSpPr>
        <p:spPr>
          <a:xfrm>
            <a:off x="304800" y="1371600"/>
            <a:ext cx="8686800" cy="5032375"/>
          </a:xfrm>
        </p:spPr>
        <p:txBody>
          <a:bodyPr/>
          <a:lstStyle/>
          <a:p>
            <a:pPr marL="669925" indent="-533400" algn="ctr">
              <a:buFont typeface="Wingdings 2" pitchFamily="18" charset="2"/>
              <a:buNone/>
            </a:pPr>
            <a:r>
              <a:rPr lang="en-US" u="sng" dirty="0" smtClean="0"/>
              <a:t>General Purpose Assault Ship</a:t>
            </a:r>
          </a:p>
          <a:p>
            <a:pPr marL="669925" indent="-533400" algn="ctr">
              <a:buFont typeface="Wingdings 2" pitchFamily="18" charset="2"/>
              <a:buNone/>
            </a:pPr>
            <a:r>
              <a:rPr lang="en-US" sz="2400" dirty="0" smtClean="0"/>
              <a:t>Mission:  Embark, deploy, and land elements of a Marine landing force in an amphibious assault by helicopters, landing craft, amphibious vehicles or by a combination of these methods.  </a:t>
            </a:r>
          </a:p>
          <a:p>
            <a:pPr marL="669925" indent="-533400" algn="ctr">
              <a:buFont typeface="Wingdings 2" pitchFamily="18" charset="2"/>
              <a:buNone/>
            </a:pPr>
            <a:r>
              <a:rPr lang="en-US" dirty="0" smtClean="0"/>
              <a:t> </a:t>
            </a:r>
          </a:p>
          <a:p>
            <a:pPr marL="669925" indent="-533400" algn="ctr">
              <a:buFont typeface="Wingdings 2" pitchFamily="18" charset="2"/>
              <a:buNone/>
            </a:pPr>
            <a:r>
              <a:rPr lang="en-US" dirty="0" smtClean="0"/>
              <a:t>             </a:t>
            </a:r>
          </a:p>
        </p:txBody>
      </p:sp>
      <p:sp>
        <p:nvSpPr>
          <p:cNvPr id="24579" name="Rectangle 3"/>
          <p:cNvSpPr>
            <a:spLocks noChangeArrowheads="1"/>
          </p:cNvSpPr>
          <p:nvPr/>
        </p:nvSpPr>
        <p:spPr bwMode="auto">
          <a:xfrm>
            <a:off x="152400" y="1304925"/>
            <a:ext cx="8826500" cy="4840288"/>
          </a:xfrm>
          <a:prstGeom prst="rect">
            <a:avLst/>
          </a:prstGeom>
          <a:noFill/>
          <a:ln w="9525">
            <a:noFill/>
            <a:miter lim="800%"/>
            <a:headEnd/>
            <a:tailEnd/>
          </a:ln>
        </p:spPr>
        <p:txBody>
          <a:bodyPr/>
          <a:lstStyle/>
          <a:p>
            <a:pPr marL="342900" indent="-342900" algn="ctr">
              <a:spcBef>
                <a:spcPct val="20%"/>
              </a:spcBef>
              <a:buClr>
                <a:srgbClr val="FFFF00"/>
              </a:buClr>
              <a:buFontTx/>
              <a:buChar char="•"/>
            </a:pPr>
            <a:endParaRPr lang="en-US" b="1">
              <a:latin typeface="Arial" charset="0"/>
              <a:cs typeface="Tahoma" pitchFamily="34" charset="0"/>
            </a:endParaRPr>
          </a:p>
        </p:txBody>
      </p:sp>
      <p:sp>
        <p:nvSpPr>
          <p:cNvPr id="7"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8"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9"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10" name="Straight Connector 9"/>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981200" y="391180"/>
            <a:ext cx="5146922" cy="523220"/>
          </a:xfrm>
          <a:prstGeom prst="rect">
            <a:avLst/>
          </a:prstGeom>
        </p:spPr>
        <p:txBody>
          <a:bodyPr wrap="none">
            <a:spAutoFit/>
          </a:bodyPr>
          <a:lstStyle/>
          <a:p>
            <a:r>
              <a:rPr lang="en-US" sz="2800" b="1" dirty="0" smtClean="0">
                <a:solidFill>
                  <a:schemeClr val="tx1"/>
                </a:solidFill>
                <a:effectLst>
                  <a:outerShdw blurRad="38100" dist="38100" dir="2700000" algn="tl">
                    <a:srgbClr val="000000">
                      <a:alpha val="43.137%"/>
                    </a:srgbClr>
                  </a:outerShdw>
                </a:effectLst>
              </a:rPr>
              <a:t>Landing, Helicopter Assault (LHA)</a:t>
            </a:r>
            <a:endParaRPr lang="en-US" sz="2800" dirty="0">
              <a:effectLst>
                <a:outerShdw blurRad="38100" dist="38100" dir="2700000" algn="tl">
                  <a:srgbClr val="000000">
                    <a:alpha val="43.137%"/>
                  </a:srgbClr>
                </a:outerShdw>
              </a:effectLst>
            </a:endParaRPr>
          </a:p>
        </p:txBody>
      </p:sp>
      <p:pic>
        <p:nvPicPr>
          <p:cNvPr id="12" name="Picture 5" descr="LHA_lcu approach"/>
          <p:cNvPicPr>
            <a:picLocks noChangeAspect="1" noChangeArrowheads="1"/>
          </p:cNvPicPr>
          <p:nvPr/>
        </p:nvPicPr>
        <p:blipFill>
          <a:blip r:embed="rId5" cstate="print"/>
          <a:srcRect/>
          <a:stretch>
            <a:fillRect/>
          </a:stretch>
        </p:blipFill>
        <p:spPr bwMode="auto">
          <a:xfrm>
            <a:off x="1981200" y="3352800"/>
            <a:ext cx="2401887" cy="2785828"/>
          </a:xfrm>
          <a:prstGeom prst="rect">
            <a:avLst/>
          </a:prstGeom>
          <a:ln>
            <a:noFill/>
          </a:ln>
          <a:effectLst>
            <a:outerShdw blurRad="292100" dist="139700" dir="2700000" algn="tl" rotWithShape="0">
              <a:srgbClr val="333333">
                <a:alpha val="65%"/>
              </a:srgbClr>
            </a:outerShdw>
          </a:effectLst>
        </p:spPr>
      </p:pic>
      <p:pic>
        <p:nvPicPr>
          <p:cNvPr id="13" name="Picture 4" descr="LHA WELL DECK"/>
          <p:cNvPicPr>
            <a:picLocks noChangeAspect="1" noChangeArrowheads="1"/>
          </p:cNvPicPr>
          <p:nvPr/>
        </p:nvPicPr>
        <p:blipFill>
          <a:blip r:embed="rId6" cstate="print"/>
          <a:srcRect/>
          <a:stretch>
            <a:fillRect/>
          </a:stretch>
        </p:blipFill>
        <p:spPr>
          <a:xfrm>
            <a:off x="4876800" y="3810000"/>
            <a:ext cx="2590800" cy="1943100"/>
          </a:xfrm>
          <a:prstGeom prst="rect">
            <a:avLst/>
          </a:prstGeom>
          <a:ln>
            <a:noFill/>
          </a:ln>
          <a:effectLst>
            <a:outerShdw blurRad="292100" dist="139700" dir="2700000" algn="tl" rotWithShape="0">
              <a:srgbClr val="333333">
                <a:alpha val="65%"/>
              </a:srgbClr>
            </a:outerShdw>
          </a:effectLst>
        </p:spPr>
      </p:pic>
    </p:spTree>
  </p:cSld>
  <p:clrMapOvr>
    <a:masterClrMapping/>
  </p:clrMapOvr>
  <p:transition/>
  <p:timing>
    <p:tnLst>
      <p:par>
        <p:cTn id="1" dur="indefinite" restart="never" nodeType="tmRoot"/>
      </p:par>
    </p:tnLst>
  </p:timing>
</p:sld>
</file>

<file path=ppt/slides/slide1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0488" name="Rectangle 8"/>
          <p:cNvSpPr>
            <a:spLocks noGrp="1"/>
          </p:cNvSpPr>
          <p:nvPr>
            <p:ph type="title" idx="4294967295"/>
          </p:nvPr>
        </p:nvSpPr>
        <p:spPr bwMode="auto">
          <a:xfrm>
            <a:off x="914400" y="819411"/>
            <a:ext cx="7239000" cy="1161789"/>
          </a:xfrm>
        </p:spPr>
        <p:txBody>
          <a:bodyPr wrap="square" lIns="91440" tIns="45720" rIns="91440" bIns="45720" numCol="1" anchorCtr="0" compatLnSpc="1">
            <a:prstTxWarp prst="textNoShape">
              <a:avLst/>
            </a:prstTxWarp>
          </a:bodyPr>
          <a:lstStyle/>
          <a:p>
            <a:pPr>
              <a:defRPr/>
            </a:pPr>
            <a:r>
              <a:rPr lang="en-US" sz="3200" u="sng" dirty="0" smtClean="0">
                <a:ln>
                  <a:noFill/>
                </a:ln>
                <a:effectLst/>
              </a:rPr>
              <a:t>Multipurpose Assault Ship</a:t>
            </a:r>
          </a:p>
        </p:txBody>
      </p:sp>
      <p:sp>
        <p:nvSpPr>
          <p:cNvPr id="36868" name="Rectangle 9"/>
          <p:cNvSpPr>
            <a:spLocks noGrp="1"/>
          </p:cNvSpPr>
          <p:nvPr>
            <p:ph idx="4294967295"/>
          </p:nvPr>
        </p:nvSpPr>
        <p:spPr>
          <a:xfrm>
            <a:off x="533400" y="1692275"/>
            <a:ext cx="8229600" cy="4937125"/>
          </a:xfrm>
        </p:spPr>
        <p:txBody>
          <a:bodyPr>
            <a:normAutofit/>
          </a:bodyPr>
          <a:lstStyle/>
          <a:p>
            <a:pPr>
              <a:buFont typeface="Wingdings 2" pitchFamily="18" charset="2"/>
              <a:buNone/>
            </a:pPr>
            <a:r>
              <a:rPr lang="en-US" sz="2800" dirty="0" smtClean="0"/>
              <a:t>Mission:  The same as LHA with significant improvements in airplane support capabilities, a redesigned well deck that can accommodate three hovercrafts, expanded medical facilities, and upgraded Command and Control capabilities.</a:t>
            </a:r>
          </a:p>
        </p:txBody>
      </p:sp>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828800" y="304800"/>
            <a:ext cx="5560176" cy="584775"/>
          </a:xfrm>
          <a:prstGeom prst="rect">
            <a:avLst/>
          </a:prstGeom>
        </p:spPr>
        <p:txBody>
          <a:bodyPr wrap="none">
            <a:spAutoFit/>
          </a:bodyPr>
          <a:lstStyle/>
          <a:p>
            <a:r>
              <a:rPr lang="en-US" sz="3200" b="1" dirty="0" smtClean="0">
                <a:effectLst>
                  <a:outerShdw blurRad="38100" dist="38100" dir="2700000" algn="tl">
                    <a:srgbClr val="000000">
                      <a:alpha val="43.137%"/>
                    </a:srgbClr>
                  </a:outerShdw>
                </a:effectLst>
              </a:rPr>
              <a:t>Landing, Helicopter Dock (</a:t>
            </a:r>
            <a:r>
              <a:rPr lang="en-US" sz="3200" b="1" dirty="0" smtClean="0">
                <a:solidFill>
                  <a:schemeClr val="tx1"/>
                </a:solidFill>
                <a:effectLst>
                  <a:outerShdw blurRad="38100" dist="38100" dir="2700000" algn="tl">
                    <a:srgbClr val="000000">
                      <a:alpha val="43.137%"/>
                    </a:srgbClr>
                  </a:outerShdw>
                </a:effectLst>
              </a:rPr>
              <a:t>LHD) </a:t>
            </a:r>
            <a:endParaRPr lang="en-US" sz="3200" dirty="0">
              <a:effectLst>
                <a:outerShdw blurRad="38100" dist="38100" dir="2700000" algn="tl">
                  <a:srgbClr val="000000">
                    <a:alpha val="43.137%"/>
                  </a:srgbClr>
                </a:outerShdw>
              </a:effectLst>
            </a:endParaRPr>
          </a:p>
        </p:txBody>
      </p:sp>
      <p:pic>
        <p:nvPicPr>
          <p:cNvPr id="12" name="Picture 5"/>
          <p:cNvPicPr>
            <a:picLocks noChangeAspect="1" noChangeArrowheads="1"/>
          </p:cNvPicPr>
          <p:nvPr/>
        </p:nvPicPr>
        <p:blipFill>
          <a:blip r:embed="rId5" cstate="print"/>
          <a:srcRect/>
          <a:stretch>
            <a:fillRect/>
          </a:stretch>
        </p:blipFill>
        <p:spPr bwMode="auto">
          <a:xfrm>
            <a:off x="1981200" y="4114800"/>
            <a:ext cx="2849562" cy="2370670"/>
          </a:xfrm>
          <a:prstGeom prst="rect">
            <a:avLst/>
          </a:prstGeom>
          <a:ln>
            <a:noFill/>
          </a:ln>
          <a:effectLst>
            <a:outerShdw blurRad="292100" dist="139700" dir="2700000" algn="tl" rotWithShape="0">
              <a:srgbClr val="333333">
                <a:alpha val="65%"/>
              </a:srgbClr>
            </a:outerShdw>
          </a:effectLst>
        </p:spPr>
      </p:pic>
      <p:pic>
        <p:nvPicPr>
          <p:cNvPr id="14" name="Picture 7"/>
          <p:cNvPicPr>
            <a:picLocks noChangeAspect="1" noChangeArrowheads="1"/>
          </p:cNvPicPr>
          <p:nvPr/>
        </p:nvPicPr>
        <p:blipFill>
          <a:blip r:embed="rId6" cstate="print"/>
          <a:srcRect/>
          <a:stretch>
            <a:fillRect/>
          </a:stretch>
        </p:blipFill>
        <p:spPr bwMode="auto">
          <a:xfrm>
            <a:off x="5334000" y="4572000"/>
            <a:ext cx="2501462" cy="16002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2048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47458" name="Rectangle 9"/>
          <p:cNvSpPr>
            <a:spLocks noGrp="1"/>
          </p:cNvSpPr>
          <p:nvPr>
            <p:ph idx="4294967295"/>
          </p:nvPr>
        </p:nvSpPr>
        <p:spPr/>
        <p:txBody>
          <a:bodyPr/>
          <a:lstStyle/>
          <a:p>
            <a:endParaRPr lang="en-US" dirty="0" smtClean="0"/>
          </a:p>
          <a:p>
            <a:pPr>
              <a:buFont typeface="Wingdings 2" pitchFamily="18" charset="2"/>
              <a:buNone/>
            </a:pPr>
            <a:r>
              <a:rPr lang="en-US" sz="2800" dirty="0" smtClean="0"/>
              <a:t>Mission: Transport troops and equipment for </a:t>
            </a:r>
            <a:r>
              <a:rPr lang="en-US" sz="2800" dirty="0" err="1" smtClean="0"/>
              <a:t>amphib</a:t>
            </a:r>
            <a:r>
              <a:rPr lang="en-US" sz="2800" dirty="0" smtClean="0"/>
              <a:t> ops and land them in the assault area by means of </a:t>
            </a:r>
            <a:r>
              <a:rPr lang="en-US" sz="2800" dirty="0" err="1" smtClean="0"/>
              <a:t>helos</a:t>
            </a:r>
            <a:r>
              <a:rPr lang="en-US" sz="2800" dirty="0" smtClean="0"/>
              <a:t> or landing craft or AAVs carried in the well deck.</a:t>
            </a:r>
          </a:p>
        </p:txBody>
      </p:sp>
      <p:sp>
        <p:nvSpPr>
          <p:cNvPr id="147459" name="Oval 3"/>
          <p:cNvSpPr>
            <a:spLocks noChangeArrowheads="1"/>
          </p:cNvSpPr>
          <p:nvPr/>
        </p:nvSpPr>
        <p:spPr bwMode="auto">
          <a:xfrm>
            <a:off x="3668713" y="5943600"/>
            <a:ext cx="914400" cy="914400"/>
          </a:xfrm>
          <a:prstGeom prst="ellipse">
            <a:avLst/>
          </a:prstGeom>
          <a:noFill/>
          <a:ln w="9525">
            <a:noFill/>
            <a:round/>
            <a:headEnd/>
            <a:tailEnd/>
          </a:ln>
        </p:spPr>
        <p:txBody>
          <a:bodyPr wrap="none" anchor="ctr">
            <a:spAutoFit/>
          </a:bodyPr>
          <a:lstStyle/>
          <a:p>
            <a:pPr algn="ctr"/>
            <a:endParaRPr lang="en-US" sz="3600">
              <a:solidFill>
                <a:schemeClr val="tx2"/>
              </a:solidFill>
              <a:latin typeface="Tahoma" pitchFamily="34" charset="0"/>
            </a:endParaRPr>
          </a:p>
        </p:txBody>
      </p:sp>
      <p:pic>
        <p:nvPicPr>
          <p:cNvPr id="147460" name="Picture 10"/>
          <p:cNvPicPr>
            <a:picLocks noChangeAspect="1" noChangeArrowheads="1"/>
          </p:cNvPicPr>
          <p:nvPr/>
        </p:nvPicPr>
        <p:blipFill>
          <a:blip r:embed="rId3" cstate="print"/>
          <a:srcRect/>
          <a:stretch>
            <a:fillRect/>
          </a:stretch>
        </p:blipFill>
        <p:spPr bwMode="auto">
          <a:xfrm>
            <a:off x="533400" y="4343400"/>
            <a:ext cx="5309703" cy="2008187"/>
          </a:xfrm>
          <a:prstGeom prst="rect">
            <a:avLst/>
          </a:prstGeom>
          <a:ln>
            <a:noFill/>
          </a:ln>
          <a:effectLst>
            <a:outerShdw blurRad="292100" dist="139700" dir="2700000" algn="tl" rotWithShape="0">
              <a:srgbClr val="333333">
                <a:alpha val="65%"/>
              </a:srgbClr>
            </a:outerShdw>
          </a:effectLst>
        </p:spPr>
      </p:pic>
      <p:sp>
        <p:nvSpPr>
          <p:cNvPr id="147461" name="Rectangle 1379"/>
          <p:cNvSpPr>
            <a:spLocks noChangeArrowheads="1"/>
          </p:cNvSpPr>
          <p:nvPr/>
        </p:nvSpPr>
        <p:spPr bwMode="auto">
          <a:xfrm>
            <a:off x="2156886" y="1600200"/>
            <a:ext cx="4878195" cy="461665"/>
          </a:xfrm>
          <a:prstGeom prst="rect">
            <a:avLst/>
          </a:prstGeom>
          <a:noFill/>
          <a:ln w="3175">
            <a:noFill/>
            <a:miter lim="800%"/>
            <a:headEnd/>
            <a:tailEnd/>
          </a:ln>
        </p:spPr>
        <p:txBody>
          <a:bodyPr wrap="none">
            <a:spAutoFit/>
          </a:bodyPr>
          <a:lstStyle/>
          <a:p>
            <a:pPr algn="ctr"/>
            <a:r>
              <a:rPr lang="en-US" sz="2400" b="1" u="sng" dirty="0"/>
              <a:t>LPD 17 – Amphibious Transport </a:t>
            </a:r>
            <a:r>
              <a:rPr lang="en-US" sz="2400" b="1" u="sng" dirty="0" smtClean="0"/>
              <a:t>Dock</a:t>
            </a:r>
            <a:endParaRPr lang="en-US" sz="2400" b="1" u="sng" dirty="0"/>
          </a:p>
        </p:txBody>
      </p:sp>
      <p:sp>
        <p:nvSpPr>
          <p:cNvPr id="7"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8"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9"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10" name="Straight Connector 9"/>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905000" y="381000"/>
            <a:ext cx="5228932" cy="584775"/>
          </a:xfrm>
          <a:prstGeom prst="rect">
            <a:avLst/>
          </a:prstGeom>
        </p:spPr>
        <p:txBody>
          <a:bodyPr wrap="none">
            <a:spAutoFit/>
          </a:bodyPr>
          <a:lstStyle/>
          <a:p>
            <a:pPr algn="ctr"/>
            <a:r>
              <a:rPr lang="en-US" sz="3200" b="1" dirty="0" smtClean="0">
                <a:effectLst>
                  <a:outerShdw blurRad="38100" dist="38100" dir="2700000" algn="tl">
                    <a:srgbClr val="000000">
                      <a:alpha val="43.137%"/>
                    </a:srgbClr>
                  </a:outerShdw>
                </a:effectLst>
              </a:rPr>
              <a:t>Landing Platform, Dock (LPD) </a:t>
            </a:r>
            <a:endParaRPr lang="en-US" sz="3200" dirty="0">
              <a:effectLst>
                <a:outerShdw blurRad="38100" dist="38100" dir="2700000" algn="tl">
                  <a:srgbClr val="000000">
                    <a:alpha val="43.137%"/>
                  </a:srgbClr>
                </a:outerShdw>
              </a:effectLst>
            </a:endParaRPr>
          </a:p>
        </p:txBody>
      </p:sp>
      <p:pic>
        <p:nvPicPr>
          <p:cNvPr id="13" name="Picture 4" descr="LPD 17 Brief for MSTP_Page_07"/>
          <p:cNvPicPr>
            <a:picLocks noChangeAspect="1" noChangeArrowheads="1"/>
          </p:cNvPicPr>
          <p:nvPr/>
        </p:nvPicPr>
        <p:blipFill>
          <a:blip r:embed="rId6" cstate="print"/>
          <a:srcRect l="3.361%" t="15.068%" r="51.481%" b="46.576%"/>
          <a:stretch>
            <a:fillRect/>
          </a:stretch>
        </p:blipFill>
        <p:spPr bwMode="auto">
          <a:xfrm>
            <a:off x="5181600" y="3657600"/>
            <a:ext cx="2449286" cy="1371600"/>
          </a:xfrm>
          <a:prstGeom prst="rect">
            <a:avLst/>
          </a:prstGeom>
          <a:ln>
            <a:noFill/>
          </a:ln>
          <a:effectLst>
            <a:outerShdw blurRad="292100" dist="139700" dir="2700000" algn="tl" rotWithShape="0">
              <a:srgbClr val="333333">
                <a:alpha val="65%"/>
              </a:srgbClr>
            </a:outerShdw>
          </a:effectLst>
        </p:spPr>
      </p:pic>
      <p:pic>
        <p:nvPicPr>
          <p:cNvPr id="14" name="Picture 4" descr="LPD 17 Brief for MSTP_Page_07"/>
          <p:cNvPicPr>
            <a:picLocks noChangeAspect="1" noChangeArrowheads="1"/>
          </p:cNvPicPr>
          <p:nvPr/>
        </p:nvPicPr>
        <p:blipFill>
          <a:blip r:embed="rId6" cstate="print"/>
          <a:srcRect l="52.941%" t="14.87%" r="1.961%" b="44.981%"/>
          <a:stretch>
            <a:fillRect/>
          </a:stretch>
        </p:blipFill>
        <p:spPr bwMode="auto">
          <a:xfrm>
            <a:off x="5486400" y="5257800"/>
            <a:ext cx="2438400" cy="1431235"/>
          </a:xfrm>
          <a:prstGeom prst="rect">
            <a:avLst/>
          </a:prstGeom>
          <a:ln>
            <a:noFill/>
          </a:ln>
          <a:effectLst>
            <a:outerShdw blurRad="292100" dist="139700" dir="2700000" algn="tl" rotWithShape="0">
              <a:srgbClr val="333333">
                <a:alpha val="65%"/>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47461"/>
                                        </p:tgtEl>
                                        <p:attrNameLst>
                                          <p:attrName>style.visibility</p:attrName>
                                        </p:attrNameLst>
                                      </p:cBhvr>
                                      <p:to>
                                        <p:strVal val="visible"/>
                                      </p:to>
                                    </p:set>
                                    <p:animEffect transition="in" filter="wheel(4)">
                                      <p:cBhvr>
                                        <p:cTn id="7" dur="2000"/>
                                        <p:tgtEl>
                                          <p:spTgt spid="147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1" grpId="0"/>
    </p:bld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44367" y="67235"/>
            <a:ext cx="8229023" cy="1143000"/>
          </a:xfrm>
        </p:spPr>
        <p:txBody>
          <a:bodyPr rtlCol="0">
            <a:normAutofit/>
          </a:bodyPr>
          <a:lstStyle/>
          <a:p>
            <a:pPr defTabSz="913544">
              <a:defRPr/>
            </a:pPr>
            <a:r>
              <a:rPr lang="en-US" cap="all" dirty="0" smtClean="0">
                <a:solidFill>
                  <a:schemeClr val="tx1">
                    <a:lumMod val="85%"/>
                    <a:lumOff val="15%"/>
                  </a:schemeClr>
                </a:solidFill>
                <a:effectLst>
                  <a:outerShdw blurRad="38100" dist="38100" dir="2700000" algn="tl">
                    <a:srgbClr val="000000">
                      <a:alpha val="43.137%"/>
                    </a:srgbClr>
                  </a:outerShdw>
                </a:effectLst>
              </a:rPr>
              <a:t>Agenda</a:t>
            </a:r>
            <a:endParaRPr lang="en-US" cap="all" dirty="0">
              <a:solidFill>
                <a:schemeClr val="tx1">
                  <a:lumMod val="85%"/>
                  <a:lumOff val="15%"/>
                </a:schemeClr>
              </a:solidFill>
              <a:effectLst>
                <a:outerShdw blurRad="38100" dist="38100" dir="2700000" algn="tl">
                  <a:srgbClr val="000000">
                    <a:alpha val="43.137%"/>
                  </a:srgbClr>
                </a:outerShdw>
              </a:effectLst>
            </a:endParaRPr>
          </a:p>
        </p:txBody>
      </p:sp>
      <p:sp>
        <p:nvSpPr>
          <p:cNvPr id="12291" name="Rectangle 3"/>
          <p:cNvSpPr>
            <a:spLocks noGrp="1" noChangeArrowheads="1"/>
          </p:cNvSpPr>
          <p:nvPr>
            <p:ph idx="1"/>
          </p:nvPr>
        </p:nvSpPr>
        <p:spPr>
          <a:xfrm>
            <a:off x="457200" y="1295400"/>
            <a:ext cx="8229600" cy="5257800"/>
          </a:xfrm>
        </p:spPr>
        <p:txBody>
          <a:bodyPr rtlCol="0">
            <a:normAutofit fontScale="92.5%" lnSpcReduction="20%"/>
          </a:bodyPr>
          <a:lstStyle/>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Amphibious Doctrine </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Organization of the Amphibious Task Force (Navy)</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Amphibious Ships</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Organization of the Landing Force (Marine Corps)</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Planning - The Marine Corps Planning Process</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Planning – Operations Order Format and Content </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Planning - The Amphibious Planning Process</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Embarkation</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Rehearsal</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Movement</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Action – Advance Force Operations</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Action – Beach and Surf Planning</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Action – Surface Ship-to-Shore Movement</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Action – Logistics Ashore</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Action – The Landing Plan</a:t>
            </a:r>
          </a:p>
          <a:p>
            <a:pPr marL="342579" indent="-342579" defTabSz="913544">
              <a:spcBef>
                <a:spcPct val="0%"/>
              </a:spcBef>
              <a:buClr>
                <a:schemeClr val="tx1">
                  <a:lumMod val="85%"/>
                  <a:lumOff val="15%"/>
                </a:schemeClr>
              </a:buClr>
              <a:buSzPct val="70%"/>
              <a:buFont typeface="Wingdings" pitchFamily="2" charset="2"/>
              <a:buChar char="§"/>
              <a:defRPr/>
            </a:pPr>
            <a:r>
              <a:rPr lang="en-US" sz="2800" dirty="0" smtClean="0"/>
              <a:t>United States Navy / Marine Corps Training Plan </a:t>
            </a:r>
          </a:p>
        </p:txBody>
      </p:sp>
      <p:pic>
        <p:nvPicPr>
          <p:cNvPr id="5"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par>
    </p:tnLst>
  </p:timing>
</p:sld>
</file>

<file path=ppt/slides/slide2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8066" name="Rectangle 8"/>
          <p:cNvSpPr>
            <a:spLocks noGrp="1"/>
          </p:cNvSpPr>
          <p:nvPr>
            <p:ph idx="4294967295"/>
          </p:nvPr>
        </p:nvSpPr>
        <p:spPr/>
        <p:txBody>
          <a:bodyPr/>
          <a:lstStyle/>
          <a:p>
            <a:endParaRPr lang="en-US" smtClean="0"/>
          </a:p>
          <a:p>
            <a:pPr>
              <a:buFont typeface="Wingdings 2" pitchFamily="18" charset="2"/>
              <a:buNone/>
            </a:pPr>
            <a:r>
              <a:rPr lang="en-US" sz="2400" smtClean="0"/>
              <a:t>Mission:  Transport and launch loaded amphibious craft and vehicles with their crews and embarked personnel.  It can render limited docking repair service to small ships and craft.</a:t>
            </a:r>
          </a:p>
        </p:txBody>
      </p:sp>
      <p:sp>
        <p:nvSpPr>
          <p:cNvPr id="88068" name="Rectangle 5"/>
          <p:cNvSpPr>
            <a:spLocks noChangeArrowheads="1"/>
          </p:cNvSpPr>
          <p:nvPr/>
        </p:nvSpPr>
        <p:spPr bwMode="auto">
          <a:xfrm>
            <a:off x="2590800" y="1524000"/>
            <a:ext cx="3648756" cy="461665"/>
          </a:xfrm>
          <a:prstGeom prst="rect">
            <a:avLst/>
          </a:prstGeom>
          <a:noFill/>
          <a:ln w="3175">
            <a:noFill/>
            <a:miter lim="800%"/>
            <a:headEnd/>
            <a:tailEnd/>
          </a:ln>
        </p:spPr>
        <p:txBody>
          <a:bodyPr wrap="none">
            <a:spAutoFit/>
          </a:bodyPr>
          <a:lstStyle/>
          <a:p>
            <a:pPr algn="ctr"/>
            <a:r>
              <a:rPr lang="en-US" sz="2400" b="1" u="sng" dirty="0"/>
              <a:t>LSD 41 – Dock Landing Ship</a:t>
            </a:r>
          </a:p>
        </p:txBody>
      </p:sp>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291932" y="381000"/>
            <a:ext cx="4455066" cy="584775"/>
          </a:xfrm>
          <a:prstGeom prst="rect">
            <a:avLst/>
          </a:prstGeom>
        </p:spPr>
        <p:txBody>
          <a:bodyPr wrap="none">
            <a:spAutoFit/>
          </a:bodyPr>
          <a:lstStyle/>
          <a:p>
            <a:pPr algn="ctr"/>
            <a:r>
              <a:rPr lang="en-US" sz="3200" b="1" dirty="0" smtClean="0">
                <a:effectLst>
                  <a:outerShdw blurRad="38100" dist="38100" dir="2700000" algn="tl">
                    <a:srgbClr val="000000">
                      <a:alpha val="43.137%"/>
                    </a:srgbClr>
                  </a:outerShdw>
                </a:effectLst>
              </a:rPr>
              <a:t>Landing Ship, Dock (LSD) </a:t>
            </a:r>
            <a:endParaRPr lang="en-US" sz="3200" dirty="0">
              <a:effectLst>
                <a:outerShdw blurRad="38100" dist="38100" dir="2700000" algn="tl">
                  <a:srgbClr val="000000">
                    <a:alpha val="43.137%"/>
                  </a:srgbClr>
                </a:outerShdw>
              </a:effectLst>
            </a:endParaRPr>
          </a:p>
        </p:txBody>
      </p:sp>
      <p:pic>
        <p:nvPicPr>
          <p:cNvPr id="11" name="Picture 7"/>
          <p:cNvPicPr>
            <a:picLocks noChangeAspect="1" noChangeArrowheads="1"/>
          </p:cNvPicPr>
          <p:nvPr/>
        </p:nvPicPr>
        <p:blipFill>
          <a:blip r:embed="rId5" cstate="print"/>
          <a:srcRect/>
          <a:stretch>
            <a:fillRect/>
          </a:stretch>
        </p:blipFill>
        <p:spPr bwMode="auto">
          <a:xfrm>
            <a:off x="2362200" y="3810000"/>
            <a:ext cx="4591050" cy="2266950"/>
          </a:xfrm>
          <a:prstGeom prst="rect">
            <a:avLst/>
          </a:prstGeom>
          <a:ln>
            <a:noFill/>
          </a:ln>
          <a:effectLst>
            <a:outerShdw blurRad="292100" dist="139700" dir="2700000" algn="tl" rotWithShape="0">
              <a:srgbClr val="333333">
                <a:alpha val="65%"/>
              </a:srgbClr>
            </a:outerShdw>
          </a:effectLst>
        </p:spPr>
      </p:pic>
    </p:spTree>
  </p:cSld>
  <p:clrMapOvr>
    <a:masterClrMapping/>
  </p:clrMapOvr>
  <p:transition/>
  <p:timing>
    <p:tnLst>
      <p:par>
        <p:cTn id="1" dur="indefinite" restart="never" nodeType="tmRoot"/>
      </p:par>
    </p:tnLst>
  </p:timing>
</p:sld>
</file>

<file path=ppt/slides/slide2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32449" name="Rectangle 10"/>
          <p:cNvSpPr>
            <a:spLocks noGrp="1"/>
          </p:cNvSpPr>
          <p:nvPr>
            <p:ph type="title" idx="4294967295"/>
          </p:nvPr>
        </p:nvSpPr>
        <p:spPr>
          <a:xfrm>
            <a:off x="990600" y="76200"/>
            <a:ext cx="7239000" cy="1143000"/>
          </a:xfrm>
        </p:spPr>
        <p:txBody>
          <a:bodyPr/>
          <a:lstStyle/>
          <a:p>
            <a:pPr>
              <a:defRPr/>
            </a:pPr>
            <a:r>
              <a:rPr lang="en-US" b="1" dirty="0" smtClean="0">
                <a:effectLst>
                  <a:outerShdw blurRad="38100" dist="38100" dir="2700000" algn="tl">
                    <a:srgbClr val="000000">
                      <a:alpha val="43.137%"/>
                    </a:srgbClr>
                  </a:outerShdw>
                </a:effectLst>
              </a:rPr>
              <a:t>SUPPORT CRAFT</a:t>
            </a:r>
          </a:p>
        </p:txBody>
      </p:sp>
      <p:pic>
        <p:nvPicPr>
          <p:cNvPr id="126978" name="Picture 8" descr="US_Navy_RHIB_SWCC"/>
          <p:cNvPicPr>
            <a:picLocks noGrp="1" noChangeAspect="1" noChangeArrowheads="1"/>
          </p:cNvPicPr>
          <p:nvPr>
            <p:ph idx="4294967295"/>
          </p:nvPr>
        </p:nvPicPr>
        <p:blipFill>
          <a:blip r:embed="rId2" cstate="print"/>
          <a:srcRect/>
          <a:stretch>
            <a:fillRect/>
          </a:stretch>
        </p:blipFill>
        <p:spPr>
          <a:xfrm>
            <a:off x="504825" y="2513013"/>
            <a:ext cx="3943350" cy="2882900"/>
          </a:xfrm>
          <a:prstGeom prst="rect">
            <a:avLst/>
          </a:prstGeom>
          <a:ln>
            <a:noFill/>
          </a:ln>
          <a:effectLst>
            <a:outerShdw blurRad="292100" dist="139700" dir="2700000" algn="tl" rotWithShape="0">
              <a:srgbClr val="333333">
                <a:alpha val="65%"/>
              </a:srgbClr>
            </a:outerShdw>
          </a:effectLst>
        </p:spPr>
      </p:pic>
      <p:pic>
        <p:nvPicPr>
          <p:cNvPr id="126979" name="Picture 9" descr="MPSrampLARC-sm"/>
          <p:cNvPicPr>
            <a:picLocks noGrp="1" noChangeAspect="1" noChangeArrowheads="1"/>
          </p:cNvPicPr>
          <p:nvPr>
            <p:ph sz="half" idx="4294967295"/>
          </p:nvPr>
        </p:nvPicPr>
        <p:blipFill>
          <a:blip r:embed="rId3" cstate="print"/>
          <a:srcRect/>
          <a:stretch>
            <a:fillRect/>
          </a:stretch>
        </p:blipFill>
        <p:spPr>
          <a:xfrm>
            <a:off x="4933950" y="2519363"/>
            <a:ext cx="3810000" cy="2870200"/>
          </a:xfrm>
          <a:prstGeom prst="rect">
            <a:avLst/>
          </a:prstGeom>
          <a:ln>
            <a:noFill/>
          </a:ln>
          <a:effectLst>
            <a:outerShdw blurRad="292100" dist="139700" dir="2700000" algn="tl" rotWithShape="0">
              <a:srgbClr val="333333">
                <a:alpha val="65%"/>
              </a:srgbClr>
            </a:outerShdw>
          </a:effectLst>
        </p:spPr>
      </p:pic>
      <p:sp>
        <p:nvSpPr>
          <p:cNvPr id="126980" name="Rectangle 11"/>
          <p:cNvSpPr>
            <a:spLocks noGrp="1"/>
          </p:cNvSpPr>
          <p:nvPr>
            <p:ph type="body" sz="half" idx="4294967295"/>
          </p:nvPr>
        </p:nvSpPr>
        <p:spPr>
          <a:xfrm>
            <a:off x="438150" y="1305023"/>
            <a:ext cx="4038600" cy="4708525"/>
          </a:xfrm>
        </p:spPr>
        <p:txBody>
          <a:bodyPr/>
          <a:lstStyle/>
          <a:p>
            <a:pPr algn="ctr">
              <a:buFontTx/>
              <a:buNone/>
            </a:pPr>
            <a:r>
              <a:rPr lang="en-US" sz="3200" dirty="0" smtClean="0"/>
              <a:t>RHIB</a:t>
            </a:r>
          </a:p>
          <a:p>
            <a:pPr algn="ctr">
              <a:buFontTx/>
              <a:buNone/>
            </a:pPr>
            <a:r>
              <a:rPr lang="en-US" sz="1800" dirty="0" smtClean="0"/>
              <a:t>Rigid Hull Inflatable Boat</a:t>
            </a:r>
          </a:p>
        </p:txBody>
      </p:sp>
      <p:sp>
        <p:nvSpPr>
          <p:cNvPr id="126981" name="Rectangle 12"/>
          <p:cNvSpPr>
            <a:spLocks noGrp="1"/>
          </p:cNvSpPr>
          <p:nvPr>
            <p:ph type="body" sz="half" idx="4294967295"/>
          </p:nvPr>
        </p:nvSpPr>
        <p:spPr>
          <a:xfrm>
            <a:off x="5000135" y="1285777"/>
            <a:ext cx="3657600" cy="4708525"/>
          </a:xfrm>
        </p:spPr>
        <p:txBody>
          <a:bodyPr/>
          <a:lstStyle/>
          <a:p>
            <a:pPr algn="ctr">
              <a:buFontTx/>
              <a:buNone/>
            </a:pPr>
            <a:r>
              <a:rPr lang="en-US" sz="3200" dirty="0" smtClean="0"/>
              <a:t>LARC</a:t>
            </a:r>
          </a:p>
          <a:p>
            <a:pPr algn="ctr">
              <a:buFontTx/>
              <a:buNone/>
            </a:pPr>
            <a:r>
              <a:rPr lang="en-US" sz="1800" dirty="0" smtClean="0"/>
              <a:t>Lighter Amphibious Resupply Craft</a:t>
            </a:r>
          </a:p>
        </p:txBody>
      </p:sp>
      <p:sp>
        <p:nvSpPr>
          <p:cNvPr id="7"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8"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9"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10" name="Straight Connector 9"/>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68611" name="Rectangle 2"/>
          <p:cNvSpPr>
            <a:spLocks noGrp="1" noChangeArrowheads="1"/>
          </p:cNvSpPr>
          <p:nvPr>
            <p:ph type="title" idx="4294967295"/>
          </p:nvPr>
        </p:nvSpPr>
        <p:spPr>
          <a:xfrm>
            <a:off x="354013" y="76200"/>
            <a:ext cx="8416925" cy="1143000"/>
          </a:xfrm>
        </p:spPr>
        <p:txBody>
          <a:bodyPr>
            <a:normAutofit/>
          </a:bodyPr>
          <a:lstStyle/>
          <a:p>
            <a:pPr eaLnBrk="1" hangingPunct="1">
              <a:defRPr/>
            </a:pPr>
            <a:r>
              <a:rPr lang="en-US" sz="4000" dirty="0" smtClean="0">
                <a:effectLst>
                  <a:outerShdw blurRad="38100" dist="38100" dir="2700000" algn="tl">
                    <a:srgbClr val="000000">
                      <a:alpha val="43.137%"/>
                    </a:srgbClr>
                  </a:outerShdw>
                </a:effectLst>
              </a:rPr>
              <a:t>LCU – Landing Craft Utility</a:t>
            </a:r>
          </a:p>
        </p:txBody>
      </p:sp>
      <p:sp>
        <p:nvSpPr>
          <p:cNvPr id="128002" name="Rectangle 3"/>
          <p:cNvSpPr>
            <a:spLocks noGrp="1" noChangeArrowheads="1"/>
          </p:cNvSpPr>
          <p:nvPr>
            <p:ph idx="4294967295"/>
          </p:nvPr>
        </p:nvSpPr>
        <p:spPr>
          <a:xfrm>
            <a:off x="1123950" y="1443038"/>
            <a:ext cx="7772400" cy="4978400"/>
          </a:xfrm>
        </p:spPr>
        <p:txBody>
          <a:bodyPr/>
          <a:lstStyle/>
          <a:p>
            <a:pPr marL="0" indent="0">
              <a:spcBef>
                <a:spcPct val="0%"/>
              </a:spcBef>
              <a:buClrTx/>
              <a:buFontTx/>
              <a:buNone/>
            </a:pPr>
            <a:r>
              <a:rPr lang="en-US" u="sng" smtClean="0"/>
              <a:t>MISSION:</a:t>
            </a:r>
            <a:r>
              <a:rPr lang="en-US" smtClean="0"/>
              <a:t>  Transport </a:t>
            </a:r>
            <a:r>
              <a:rPr lang="en-US" i="1" smtClean="0"/>
              <a:t>heavy equipment</a:t>
            </a:r>
            <a:r>
              <a:rPr lang="en-US" smtClean="0"/>
              <a:t> and supplies from ship to shore</a:t>
            </a:r>
            <a:endParaRPr lang="en-US" u="sng" smtClean="0"/>
          </a:p>
        </p:txBody>
      </p:sp>
      <p:pic>
        <p:nvPicPr>
          <p:cNvPr id="128003" name="Picture 4" descr="LCU1633"/>
          <p:cNvPicPr>
            <a:picLocks noChangeAspect="1" noChangeArrowheads="1"/>
          </p:cNvPicPr>
          <p:nvPr/>
        </p:nvPicPr>
        <p:blipFill>
          <a:blip r:embed="rId3" cstate="print"/>
          <a:srcRect/>
          <a:stretch>
            <a:fillRect/>
          </a:stretch>
        </p:blipFill>
        <p:spPr bwMode="auto">
          <a:xfrm>
            <a:off x="457200" y="2667000"/>
            <a:ext cx="8286750" cy="3571875"/>
          </a:xfrm>
          <a:prstGeom prst="rect">
            <a:avLst/>
          </a:prstGeom>
          <a:ln>
            <a:noFill/>
          </a:ln>
          <a:effectLst>
            <a:outerShdw blurRad="292100" dist="139700" dir="2700000" algn="tl" rotWithShape="0">
              <a:srgbClr val="333333">
                <a:alpha val="65%"/>
              </a:srgbClr>
            </a:outerShdw>
          </a:effectLst>
        </p:spPr>
      </p:pic>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79875" name="Rectangle 2"/>
          <p:cNvSpPr>
            <a:spLocks noGrp="1" noChangeArrowheads="1"/>
          </p:cNvSpPr>
          <p:nvPr>
            <p:ph type="title" idx="4294967295"/>
          </p:nvPr>
        </p:nvSpPr>
        <p:spPr>
          <a:xfrm>
            <a:off x="1143000" y="152400"/>
            <a:ext cx="6664325" cy="1143000"/>
          </a:xfrm>
        </p:spPr>
        <p:txBody>
          <a:bodyPr>
            <a:normAutofit/>
          </a:bodyPr>
          <a:lstStyle/>
          <a:p>
            <a:pPr eaLnBrk="1" hangingPunct="1">
              <a:defRPr/>
            </a:pPr>
            <a:r>
              <a:rPr lang="en-US" sz="3200" b="1" dirty="0" smtClean="0">
                <a:effectLst>
                  <a:outerShdw blurRad="38100" dist="38100" dir="2700000" algn="tl">
                    <a:srgbClr val="000000">
                      <a:alpha val="43.137%"/>
                    </a:srgbClr>
                  </a:outerShdw>
                </a:effectLst>
              </a:rPr>
              <a:t>LCAC – Landing Craft Air Cushion</a:t>
            </a:r>
          </a:p>
        </p:txBody>
      </p:sp>
      <p:sp>
        <p:nvSpPr>
          <p:cNvPr id="153602" name="Rectangle 3"/>
          <p:cNvSpPr>
            <a:spLocks noChangeArrowheads="1"/>
          </p:cNvSpPr>
          <p:nvPr/>
        </p:nvSpPr>
        <p:spPr bwMode="auto">
          <a:xfrm>
            <a:off x="381000" y="1219200"/>
            <a:ext cx="8085138" cy="5037137"/>
          </a:xfrm>
          <a:prstGeom prst="rect">
            <a:avLst/>
          </a:prstGeom>
          <a:noFill/>
          <a:ln w="9525">
            <a:noFill/>
            <a:miter lim="800%"/>
            <a:headEnd/>
            <a:tailEnd/>
          </a:ln>
        </p:spPr>
        <p:txBody>
          <a:bodyPr/>
          <a:lstStyle/>
          <a:p>
            <a:pPr marL="342900" indent="-342900">
              <a:lnSpc>
                <a:spcPct val="90%"/>
              </a:lnSpc>
              <a:spcBef>
                <a:spcPct val="20%"/>
              </a:spcBef>
              <a:buClr>
                <a:srgbClr val="008000"/>
              </a:buClr>
              <a:buFontTx/>
              <a:buChar char="•"/>
            </a:pPr>
            <a:endParaRPr lang="en-US" sz="4000" b="1" dirty="0">
              <a:latin typeface="Arial" charset="0"/>
            </a:endParaRPr>
          </a:p>
          <a:p>
            <a:pPr marL="854075" lvl="1" indent="-396875">
              <a:lnSpc>
                <a:spcPct val="90%"/>
              </a:lnSpc>
              <a:spcBef>
                <a:spcPct val="20%"/>
              </a:spcBef>
              <a:buClr>
                <a:schemeClr val="tx1"/>
              </a:buClr>
            </a:pPr>
            <a:r>
              <a:rPr lang="en-US" sz="2000" u="sng" dirty="0" smtClean="0"/>
              <a:t>Mission</a:t>
            </a:r>
            <a:r>
              <a:rPr lang="en-US" sz="2000" dirty="0" smtClean="0"/>
              <a:t>: Transport weapons systems, equipment, cargo and personnel of the assault elements of the Marine Air/Ground Task Force both from ship to shore and across the beach. The landing craft air cushion (LCAC) is a high-speed, over-the-beach fully amphibious landing craft capable of carrying a 60-75 ton payload</a:t>
            </a:r>
            <a:endParaRPr lang="en-US" sz="2000" b="1" dirty="0">
              <a:latin typeface="Arial" charset="0"/>
            </a:endParaRPr>
          </a:p>
        </p:txBody>
      </p:sp>
      <p:sp>
        <p:nvSpPr>
          <p:cNvPr id="153603" name="Rectangle 6"/>
          <p:cNvSpPr>
            <a:spLocks noChangeArrowheads="1"/>
          </p:cNvSpPr>
          <p:nvPr/>
        </p:nvSpPr>
        <p:spPr bwMode="auto">
          <a:xfrm>
            <a:off x="368300" y="1422400"/>
            <a:ext cx="8405813" cy="641350"/>
          </a:xfrm>
          <a:prstGeom prst="rect">
            <a:avLst/>
          </a:prstGeom>
          <a:noFill/>
          <a:ln w="3175">
            <a:noFill/>
            <a:miter lim="800%"/>
            <a:headEnd/>
            <a:tailEnd/>
          </a:ln>
        </p:spPr>
        <p:txBody>
          <a:bodyPr>
            <a:spAutoFit/>
          </a:bodyPr>
          <a:lstStyle/>
          <a:p>
            <a:endParaRPr lang="en-US" sz="3600" b="1" dirty="0">
              <a:solidFill>
                <a:srgbClr val="FFFF00"/>
              </a:solidFill>
            </a:endParaRPr>
          </a:p>
        </p:txBody>
      </p:sp>
      <p:pic>
        <p:nvPicPr>
          <p:cNvPr id="153604" name="Picture 8"/>
          <p:cNvPicPr>
            <a:picLocks noChangeAspect="1" noChangeArrowheads="1"/>
          </p:cNvPicPr>
          <p:nvPr/>
        </p:nvPicPr>
        <p:blipFill>
          <a:blip r:embed="rId3" cstate="print"/>
          <a:srcRect t="18.381%" r="23.174%" b="23.067%"/>
          <a:stretch>
            <a:fillRect/>
          </a:stretch>
        </p:blipFill>
        <p:spPr bwMode="auto">
          <a:xfrm>
            <a:off x="374650" y="3636963"/>
            <a:ext cx="8516938" cy="2833687"/>
          </a:xfrm>
          <a:prstGeom prst="rect">
            <a:avLst/>
          </a:prstGeom>
          <a:ln>
            <a:noFill/>
          </a:ln>
          <a:effectLst>
            <a:outerShdw blurRad="292100" dist="139700" dir="2700000" algn="tl" rotWithShape="0">
              <a:srgbClr val="333333">
                <a:alpha val="65%"/>
              </a:srgbClr>
            </a:outerShdw>
          </a:effectLst>
        </p:spPr>
      </p:pic>
      <p:sp>
        <p:nvSpPr>
          <p:cNvPr id="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9"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183299" name="Picture 11"/>
          <p:cNvPicPr>
            <a:picLocks noGrp="1" noChangeAspect="1" noChangeArrowheads="1"/>
          </p:cNvPicPr>
          <p:nvPr>
            <p:ph type="body" sz="half" idx="4294967295"/>
          </p:nvPr>
        </p:nvPicPr>
        <p:blipFill>
          <a:blip r:embed="rId2" cstate="print"/>
          <a:srcRect/>
          <a:stretch>
            <a:fillRect/>
          </a:stretch>
        </p:blipFill>
        <p:spPr>
          <a:xfrm>
            <a:off x="2438400" y="3276600"/>
            <a:ext cx="4030709" cy="2987675"/>
          </a:xfrm>
          <a:prstGeom prst="rect">
            <a:avLst/>
          </a:prstGeom>
          <a:ln>
            <a:noFill/>
          </a:ln>
          <a:effectLst>
            <a:outerShdw blurRad="292100" dist="139700" dir="2700000" algn="tl" rotWithShape="0">
              <a:srgbClr val="333333">
                <a:alpha val="65%"/>
              </a:srgbClr>
            </a:outerShdw>
          </a:effectLst>
        </p:spPr>
      </p:pic>
      <p:sp>
        <p:nvSpPr>
          <p:cNvPr id="5" name="Rectangle 2"/>
          <p:cNvSpPr txBox="1">
            <a:spLocks noChangeArrowheads="1"/>
          </p:cNvSpPr>
          <p:nvPr/>
        </p:nvSpPr>
        <p:spPr>
          <a:xfrm>
            <a:off x="1143000" y="152400"/>
            <a:ext cx="6664325"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3200" b="1" dirty="0" smtClean="0">
                <a:effectLst>
                  <a:outerShdw blurRad="38100" dist="38100" dir="2700000" algn="tl">
                    <a:srgbClr val="000000">
                      <a:alpha val="43.137%"/>
                    </a:srgbClr>
                  </a:outerShdw>
                </a:effectLst>
                <a:latin typeface="+mj-lt"/>
                <a:ea typeface="+mj-ea"/>
                <a:cs typeface="+mj-cs"/>
              </a:rPr>
              <a:t>Amphibious Assault Vehicle - AAV</a:t>
            </a:r>
            <a:endParaRPr kumimoji="0" lang="en-US" sz="32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62000" y="1828800"/>
            <a:ext cx="8001000" cy="1200329"/>
          </a:xfrm>
          <a:prstGeom prst="rect">
            <a:avLst/>
          </a:prstGeom>
          <a:noFill/>
        </p:spPr>
        <p:txBody>
          <a:bodyPr wrap="square" rtlCol="0">
            <a:spAutoFit/>
          </a:bodyPr>
          <a:lstStyle/>
          <a:p>
            <a:r>
              <a:rPr lang="en-US" u="sng" dirty="0" smtClean="0"/>
              <a:t>Mission</a:t>
            </a:r>
            <a:r>
              <a:rPr lang="en-US" dirty="0" smtClean="0"/>
              <a:t>: AAV is used by the assault amphibian (AA) battalion to accomplish its mission to land the surface assault elements of the landing force (LF) and their equipment in a single lift from assault shipping during amphibious operations to inland objectives. </a:t>
            </a:r>
            <a:endParaRPr lang="en-US" dirty="0"/>
          </a:p>
        </p:txBody>
      </p:sp>
    </p:spTree>
  </p:cSld>
  <p:clrMapOvr>
    <a:masterClrMapping/>
  </p:clrMapOvr>
  <p:timing>
    <p:tnLst>
      <p:par>
        <p:cTn id="1" dur="indefinite" restart="never" nodeType="tmRoot"/>
      </p:par>
    </p:tnLst>
  </p:timing>
</p:sld>
</file>

<file path=ppt/slides/slide2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Marine air ground task force organization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2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333375" y="1590675"/>
            <a:ext cx="8458200" cy="2371725"/>
          </a:xfrm>
          <a:prstGeom prst="rect">
            <a:avLst/>
          </a:prstGeom>
          <a:noFill/>
          <a:ln w="9525">
            <a:noFill/>
            <a:miter lim="800%"/>
            <a:headEnd/>
            <a:tailEnd/>
          </a:ln>
        </p:spPr>
        <p:txBody>
          <a:bodyPr/>
          <a:lstStyle/>
          <a:p>
            <a:pPr algn="ctr" eaLnBrk="0" hangingPunct="0">
              <a:buFont typeface="Monotype Sorts" pitchFamily="2" charset="2"/>
              <a:buNone/>
              <a:defRPr/>
            </a:pPr>
            <a:r>
              <a:rPr lang="en-US" sz="3200" dirty="0">
                <a:solidFill>
                  <a:srgbClr val="FFFFFF"/>
                </a:solidFill>
              </a:rPr>
              <a:t>“</a:t>
            </a:r>
            <a:r>
              <a:rPr lang="en-US" sz="3200" cap="small" dirty="0" smtClean="0">
                <a:solidFill>
                  <a:prstClr val="black">
                    <a:lumMod val="85%"/>
                    <a:lumOff val="15%"/>
                  </a:prstClr>
                </a:solidFill>
                <a:latin typeface="Calibri"/>
              </a:rPr>
              <a:t>MARINE AIR GROUND TASK FORCES </a:t>
            </a:r>
            <a:r>
              <a:rPr lang="en-US" sz="3200" cap="small" dirty="0">
                <a:solidFill>
                  <a:prstClr val="black">
                    <a:lumMod val="85%"/>
                    <a:lumOff val="15%"/>
                  </a:prstClr>
                </a:solidFill>
                <a:latin typeface="Calibri"/>
              </a:rPr>
              <a:t>ARE BALANCED, COMBINED-ARMS FORCES WITH ORGANIC COMMAND, GROUND, AVIATION AND SUSTAINMENT ELEMENTS</a:t>
            </a:r>
          </a:p>
        </p:txBody>
      </p:sp>
      <p:sp>
        <p:nvSpPr>
          <p:cNvPr id="5" name="Rectangle 2"/>
          <p:cNvSpPr txBox="1">
            <a:spLocks noChangeArrowheads="1"/>
          </p:cNvSpPr>
          <p:nvPr/>
        </p:nvSpPr>
        <p:spPr>
          <a:xfrm>
            <a:off x="1143000" y="152400"/>
            <a:ext cx="6664325"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b="1" noProof="0" dirty="0" smtClean="0">
                <a:effectLst>
                  <a:outerShdw blurRad="38100" dist="38100" dir="2700000" algn="tl">
                    <a:srgbClr val="000000">
                      <a:alpha val="43.137%"/>
                    </a:srgbClr>
                  </a:outerShdw>
                </a:effectLst>
                <a:latin typeface="+mj-lt"/>
                <a:ea typeface="+mj-ea"/>
                <a:cs typeface="+mj-cs"/>
              </a:rPr>
              <a:t>MARINE AIR GROUND TASK FORCE</a:t>
            </a:r>
            <a:endParaRPr kumimoji="0" lang="en-US" sz="28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0962" name="Picture 2" descr="http://76.162.230.196/images/magtf-med-500.jpg"/>
          <p:cNvPicPr>
            <a:picLocks noChangeAspect="1" noChangeArrowheads="1"/>
          </p:cNvPicPr>
          <p:nvPr/>
        </p:nvPicPr>
        <p:blipFill>
          <a:blip r:embed="rId5" cstate="print"/>
          <a:srcRect l="5.405%" t="6.592%" r="4.505%" b="12.107%"/>
          <a:stretch>
            <a:fillRect/>
          </a:stretch>
        </p:blipFill>
        <p:spPr bwMode="auto">
          <a:xfrm>
            <a:off x="2743200" y="3810000"/>
            <a:ext cx="3810000" cy="2819400"/>
          </a:xfrm>
          <a:prstGeom prst="rect">
            <a:avLst/>
          </a:prstGeom>
          <a:ln>
            <a:noFill/>
          </a:ln>
          <a:effectLst>
            <a:outerShdw blurRad="292100" dist="139700" dir="2700000" algn="tl" rotWithShape="0">
              <a:srgbClr val="333333">
                <a:alpha val="65%"/>
              </a:srgbClr>
            </a:outerShdw>
          </a:effectLst>
        </p:spPr>
      </p:pic>
    </p:spTree>
  </p:cSld>
  <p:clrMapOvr>
    <a:masterClrMapping/>
  </p:clrMapOvr>
  <p:transition/>
  <p:timing>
    <p:tnLst>
      <p:par>
        <p:cTn id="1" dur="indefinite" restart="never" nodeType="tmRoot"/>
      </p:par>
    </p:tnLst>
  </p:timing>
</p:sld>
</file>

<file path=ppt/slides/slide2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38915" name="Rectangle 13"/>
          <p:cNvSpPr>
            <a:spLocks noGrp="1" noChangeArrowheads="1"/>
          </p:cNvSpPr>
          <p:nvPr>
            <p:ph idx="4294967295"/>
          </p:nvPr>
        </p:nvSpPr>
        <p:spPr>
          <a:xfrm>
            <a:off x="838200" y="1925637"/>
            <a:ext cx="7772400" cy="588963"/>
          </a:xfrm>
        </p:spPr>
        <p:txBody>
          <a:bodyPr>
            <a:normAutofit fontScale="70%" lnSpcReduction="20%"/>
          </a:bodyPr>
          <a:lstStyle/>
          <a:p>
            <a:pPr eaLnBrk="1" hangingPunct="1">
              <a:buClr>
                <a:srgbClr val="FFFFFF"/>
              </a:buClr>
              <a:buSzPct val="90%"/>
              <a:buFont typeface="Marlett" pitchFamily="2" charset="2"/>
              <a:buChar char="h"/>
              <a:defRPr/>
            </a:pPr>
            <a:r>
              <a:rPr lang="en-US" dirty="0" smtClean="0">
                <a:solidFill>
                  <a:schemeClr val="tx1">
                    <a:lumMod val="85%"/>
                    <a:lumOff val="15%"/>
                  </a:schemeClr>
                </a:solidFill>
              </a:rPr>
              <a:t>ALL MARINE AIR GROUND TASK FORCES  ARE COMPOSED OF…</a:t>
            </a:r>
          </a:p>
        </p:txBody>
      </p:sp>
      <p:sp>
        <p:nvSpPr>
          <p:cNvPr id="38916" name="Line 4"/>
          <p:cNvSpPr>
            <a:spLocks noChangeShapeType="1"/>
          </p:cNvSpPr>
          <p:nvPr/>
        </p:nvSpPr>
        <p:spPr bwMode="auto">
          <a:xfrm>
            <a:off x="4572000" y="3429000"/>
            <a:ext cx="0" cy="1447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algn="ctr" eaLnBrk="0" hangingPunct="0">
              <a:spcBef>
                <a:spcPct val="20%"/>
              </a:spcBef>
              <a:buClr>
                <a:srgbClr val="1F497D"/>
              </a:buClr>
              <a:defRPr/>
            </a:pPr>
            <a:endParaRPr kumimoji="1" lang="en-US" sz="2800">
              <a:solidFill>
                <a:prstClr val="black"/>
              </a:solidFill>
            </a:endParaRPr>
          </a:p>
        </p:txBody>
      </p:sp>
      <p:sp>
        <p:nvSpPr>
          <p:cNvPr id="35846" name="Rectangle 6"/>
          <p:cNvSpPr>
            <a:spLocks noChangeArrowheads="1"/>
          </p:cNvSpPr>
          <p:nvPr/>
        </p:nvSpPr>
        <p:spPr bwMode="auto">
          <a:xfrm>
            <a:off x="3657600" y="4876800"/>
            <a:ext cx="1857375" cy="1108075"/>
          </a:xfrm>
          <a:prstGeom prst="rect">
            <a:avLst/>
          </a:prstGeom>
          <a:solidFill>
            <a:srgbClr val="99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lIns="0" tIns="0" rIns="0" bIns="0">
            <a:spAutoFit/>
          </a:bodyPr>
          <a:lstStyle/>
          <a:p>
            <a:pPr algn="ctr" eaLnBrk="0" hangingPunct="0">
              <a:defRPr/>
            </a:pPr>
            <a:r>
              <a:rPr lang="en-US" b="1">
                <a:solidFill>
                  <a:srgbClr val="FFBF18"/>
                </a:solidFill>
                <a:latin typeface="Times New Roman" pitchFamily="18" charset="0"/>
              </a:rPr>
              <a:t>AVIATION</a:t>
            </a:r>
          </a:p>
          <a:p>
            <a:pPr algn="ctr" eaLnBrk="0" hangingPunct="0">
              <a:defRPr/>
            </a:pPr>
            <a:r>
              <a:rPr lang="en-US" b="1">
                <a:solidFill>
                  <a:srgbClr val="FFBF18"/>
                </a:solidFill>
                <a:latin typeface="Times New Roman" pitchFamily="18" charset="0"/>
              </a:rPr>
              <a:t>COMBAT</a:t>
            </a:r>
          </a:p>
          <a:p>
            <a:pPr algn="ctr" eaLnBrk="0" hangingPunct="0">
              <a:defRPr/>
            </a:pPr>
            <a:r>
              <a:rPr lang="en-US" b="1">
                <a:solidFill>
                  <a:srgbClr val="FFBF18"/>
                </a:solidFill>
                <a:latin typeface="Times New Roman" pitchFamily="18" charset="0"/>
              </a:rPr>
              <a:t>ELEMENT</a:t>
            </a:r>
          </a:p>
          <a:p>
            <a:pPr algn="ctr" eaLnBrk="0" hangingPunct="0">
              <a:defRPr/>
            </a:pPr>
            <a:r>
              <a:rPr lang="en-US" b="1">
                <a:solidFill>
                  <a:srgbClr val="FFBF18"/>
                </a:solidFill>
                <a:latin typeface="Times New Roman" pitchFamily="18" charset="0"/>
              </a:rPr>
              <a:t>(ACE)</a:t>
            </a:r>
          </a:p>
        </p:txBody>
      </p:sp>
      <p:sp>
        <p:nvSpPr>
          <p:cNvPr id="35848" name="Rectangle 8"/>
          <p:cNvSpPr>
            <a:spLocks noChangeArrowheads="1"/>
          </p:cNvSpPr>
          <p:nvPr/>
        </p:nvSpPr>
        <p:spPr bwMode="auto">
          <a:xfrm>
            <a:off x="3476919" y="2750403"/>
            <a:ext cx="2222500" cy="830997"/>
          </a:xfrm>
          <a:prstGeom prst="rect">
            <a:avLst/>
          </a:prstGeom>
          <a:solidFill>
            <a:srgbClr val="99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lIns="0" tIns="0" rIns="0" bIns="0">
            <a:spAutoFit/>
          </a:bodyPr>
          <a:lstStyle/>
          <a:p>
            <a:pPr algn="ctr" eaLnBrk="0" hangingPunct="0">
              <a:defRPr/>
            </a:pPr>
            <a:r>
              <a:rPr lang="en-US" b="1" dirty="0" smtClean="0">
                <a:solidFill>
                  <a:srgbClr val="FFBF18"/>
                </a:solidFill>
                <a:latin typeface="Times New Roman" pitchFamily="18" charset="0"/>
              </a:rPr>
              <a:t>COMMAND</a:t>
            </a:r>
            <a:endParaRPr lang="en-US" b="1" dirty="0">
              <a:solidFill>
                <a:srgbClr val="FFBF18"/>
              </a:solidFill>
              <a:latin typeface="Times New Roman" pitchFamily="18" charset="0"/>
            </a:endParaRPr>
          </a:p>
          <a:p>
            <a:pPr algn="ctr" eaLnBrk="0" hangingPunct="0">
              <a:defRPr/>
            </a:pPr>
            <a:r>
              <a:rPr lang="en-US" b="1" dirty="0">
                <a:solidFill>
                  <a:srgbClr val="FFBF18"/>
                </a:solidFill>
                <a:latin typeface="Times New Roman" pitchFamily="18" charset="0"/>
              </a:rPr>
              <a:t>ELEMENT</a:t>
            </a:r>
          </a:p>
          <a:p>
            <a:pPr algn="ctr" eaLnBrk="0" hangingPunct="0">
              <a:defRPr/>
            </a:pPr>
            <a:r>
              <a:rPr lang="en-US" b="1" dirty="0">
                <a:solidFill>
                  <a:srgbClr val="FFBF18"/>
                </a:solidFill>
                <a:latin typeface="Times New Roman" pitchFamily="18" charset="0"/>
              </a:rPr>
              <a:t>(CE)</a:t>
            </a:r>
          </a:p>
        </p:txBody>
      </p:sp>
      <p:sp>
        <p:nvSpPr>
          <p:cNvPr id="38923" name="Line 9"/>
          <p:cNvSpPr>
            <a:spLocks noChangeShapeType="1"/>
          </p:cNvSpPr>
          <p:nvPr/>
        </p:nvSpPr>
        <p:spPr bwMode="auto">
          <a:xfrm flipV="1">
            <a:off x="1905000" y="4419600"/>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pPr algn="ctr" eaLnBrk="0" hangingPunct="0">
              <a:spcBef>
                <a:spcPct val="20%"/>
              </a:spcBef>
              <a:buClr>
                <a:srgbClr val="1F497D"/>
              </a:buClr>
              <a:defRPr/>
            </a:pPr>
            <a:endParaRPr kumimoji="1" lang="en-US" sz="2800">
              <a:solidFill>
                <a:prstClr val="black"/>
              </a:solidFill>
            </a:endParaRPr>
          </a:p>
        </p:txBody>
      </p:sp>
      <p:sp>
        <p:nvSpPr>
          <p:cNvPr id="38924" name="Line 10"/>
          <p:cNvSpPr>
            <a:spLocks noChangeShapeType="1"/>
          </p:cNvSpPr>
          <p:nvPr/>
        </p:nvSpPr>
        <p:spPr bwMode="auto">
          <a:xfrm>
            <a:off x="1905000" y="4419600"/>
            <a:ext cx="5105400" cy="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pPr algn="ctr" eaLnBrk="0" hangingPunct="0">
              <a:spcBef>
                <a:spcPct val="20%"/>
              </a:spcBef>
              <a:buClr>
                <a:srgbClr val="1F497D"/>
              </a:buClr>
              <a:defRPr/>
            </a:pPr>
            <a:endParaRPr kumimoji="1" lang="en-US" sz="2800">
              <a:solidFill>
                <a:prstClr val="black"/>
              </a:solidFill>
            </a:endParaRPr>
          </a:p>
        </p:txBody>
      </p:sp>
      <p:sp>
        <p:nvSpPr>
          <p:cNvPr id="38925" name="Line 11"/>
          <p:cNvSpPr>
            <a:spLocks noChangeShapeType="1"/>
          </p:cNvSpPr>
          <p:nvPr/>
        </p:nvSpPr>
        <p:spPr bwMode="auto">
          <a:xfrm>
            <a:off x="7010400" y="4419600"/>
            <a:ext cx="0" cy="5334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pPr algn="ctr" eaLnBrk="0" hangingPunct="0">
              <a:spcBef>
                <a:spcPct val="20%"/>
              </a:spcBef>
              <a:buClr>
                <a:srgbClr val="1F497D"/>
              </a:buClr>
              <a:defRPr/>
            </a:pPr>
            <a:endParaRPr kumimoji="1" lang="en-US" sz="2800">
              <a:solidFill>
                <a:prstClr val="black"/>
              </a:solidFill>
            </a:endParaRPr>
          </a:p>
        </p:txBody>
      </p:sp>
      <p:sp>
        <p:nvSpPr>
          <p:cNvPr id="143367" name="Rectangle 7"/>
          <p:cNvSpPr>
            <a:spLocks noChangeArrowheads="1"/>
          </p:cNvSpPr>
          <p:nvPr/>
        </p:nvSpPr>
        <p:spPr bwMode="auto">
          <a:xfrm>
            <a:off x="1149350" y="4857946"/>
            <a:ext cx="1670050" cy="1219200"/>
          </a:xfrm>
          <a:prstGeom prst="rect">
            <a:avLst/>
          </a:prstGeom>
          <a:solidFill>
            <a:srgbClr val="99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lIns="0" tIns="0" rIns="0" bIns="0">
            <a:spAutoFit/>
          </a:bodyPr>
          <a:lstStyle/>
          <a:p>
            <a:pPr algn="ctr" eaLnBrk="0" hangingPunct="0">
              <a:defRPr/>
            </a:pPr>
            <a:r>
              <a:rPr lang="en-US" b="1">
                <a:solidFill>
                  <a:srgbClr val="FFBF18"/>
                </a:solidFill>
                <a:latin typeface="Times New Roman" pitchFamily="18" charset="0"/>
              </a:rPr>
              <a:t>GROUND</a:t>
            </a:r>
          </a:p>
          <a:p>
            <a:pPr algn="ctr" eaLnBrk="0" hangingPunct="0">
              <a:defRPr/>
            </a:pPr>
            <a:r>
              <a:rPr lang="en-US" b="1">
                <a:solidFill>
                  <a:srgbClr val="FFBF18"/>
                </a:solidFill>
                <a:latin typeface="Times New Roman" pitchFamily="18" charset="0"/>
              </a:rPr>
              <a:t>COMBAT</a:t>
            </a:r>
          </a:p>
          <a:p>
            <a:pPr algn="ctr" eaLnBrk="0" hangingPunct="0">
              <a:defRPr/>
            </a:pPr>
            <a:r>
              <a:rPr lang="en-US" b="1">
                <a:solidFill>
                  <a:srgbClr val="FFBF18"/>
                </a:solidFill>
                <a:latin typeface="Times New Roman" pitchFamily="18" charset="0"/>
              </a:rPr>
              <a:t>ELEMENT</a:t>
            </a:r>
            <a:endParaRPr lang="en-US" sz="2400">
              <a:solidFill>
                <a:prstClr val="black"/>
              </a:solidFill>
              <a:effectLst>
                <a:outerShdw blurRad="38100" dist="38100" dir="2700000" algn="tl">
                  <a:srgbClr val="000000"/>
                </a:outerShdw>
              </a:effectLst>
              <a:latin typeface="Times New Roman" pitchFamily="18" charset="0"/>
            </a:endParaRPr>
          </a:p>
          <a:p>
            <a:pPr algn="ctr" eaLnBrk="0" hangingPunct="0">
              <a:defRPr/>
            </a:pPr>
            <a:r>
              <a:rPr lang="en-US" b="1">
                <a:solidFill>
                  <a:srgbClr val="FFBF18"/>
                </a:solidFill>
                <a:latin typeface="Times New Roman" pitchFamily="18" charset="0"/>
              </a:rPr>
              <a:t>(GCE)</a:t>
            </a:r>
          </a:p>
        </p:txBody>
      </p:sp>
      <p:sp>
        <p:nvSpPr>
          <p:cNvPr id="35845" name="Rectangle 5"/>
          <p:cNvSpPr>
            <a:spLocks noChangeArrowheads="1"/>
          </p:cNvSpPr>
          <p:nvPr/>
        </p:nvSpPr>
        <p:spPr bwMode="auto">
          <a:xfrm>
            <a:off x="6248400" y="4876800"/>
            <a:ext cx="1652588" cy="1108075"/>
          </a:xfrm>
          <a:prstGeom prst="rect">
            <a:avLst/>
          </a:prstGeom>
          <a:solidFill>
            <a:srgbClr val="99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lIns="0" tIns="0" rIns="0" bIns="0">
            <a:spAutoFit/>
          </a:bodyPr>
          <a:lstStyle/>
          <a:p>
            <a:pPr algn="ctr" eaLnBrk="0" hangingPunct="0">
              <a:defRPr/>
            </a:pPr>
            <a:r>
              <a:rPr lang="en-US" b="1" dirty="0">
                <a:solidFill>
                  <a:srgbClr val="FFBF18"/>
                </a:solidFill>
                <a:latin typeface="Times New Roman" pitchFamily="18" charset="0"/>
              </a:rPr>
              <a:t>LOGISTICS COMBAT ELEMENT (LCE)</a:t>
            </a:r>
          </a:p>
        </p:txBody>
      </p:sp>
      <p:sp>
        <p:nvSpPr>
          <p:cNvPr id="12" name="Rectangle 2"/>
          <p:cNvSpPr txBox="1">
            <a:spLocks noChangeArrowheads="1"/>
          </p:cNvSpPr>
          <p:nvPr/>
        </p:nvSpPr>
        <p:spPr>
          <a:xfrm>
            <a:off x="1143000" y="76200"/>
            <a:ext cx="6664325"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4800" b="1" dirty="0" smtClean="0">
                <a:effectLst>
                  <a:outerShdw blurRad="38100" dist="38100" dir="2700000" algn="tl">
                    <a:srgbClr val="000000">
                      <a:alpha val="43.137%"/>
                    </a:srgbClr>
                  </a:outerShdw>
                </a:effectLst>
                <a:latin typeface="+mj-lt"/>
                <a:ea typeface="+mj-ea"/>
                <a:cs typeface="+mj-cs"/>
              </a:rPr>
              <a:t>COMPOSITION</a:t>
            </a:r>
            <a:endParaRPr kumimoji="0" lang="en-US" sz="48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13"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14"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5"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16" name="Straight Connector 1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81000" y="76200"/>
            <a:ext cx="8229600" cy="1143000"/>
          </a:xfrm>
        </p:spPr>
        <p:txBody>
          <a:bodyPr>
            <a:noAutofit/>
          </a:bodyPr>
          <a:lstStyle/>
          <a:p>
            <a:pPr eaLnBrk="1" hangingPunct="1">
              <a:defRPr/>
            </a:pPr>
            <a:r>
              <a:rPr lang="en-US" sz="2800" dirty="0" smtClean="0">
                <a:solidFill>
                  <a:schemeClr val="tx1">
                    <a:lumMod val="85%"/>
                    <a:lumOff val="15%"/>
                  </a:schemeClr>
                </a:solidFill>
                <a:effectLst>
                  <a:outerShdw blurRad="38100" dist="38100" dir="2700000" algn="tl">
                    <a:srgbClr val="000000">
                      <a:alpha val="43.137%"/>
                    </a:srgbClr>
                  </a:outerShdw>
                </a:effectLst>
                <a:latin typeface="+mn-lt"/>
              </a:rPr>
              <a:t>TYPES OF </a:t>
            </a:r>
            <a:br>
              <a:rPr lang="en-US" sz="2800" dirty="0" smtClean="0">
                <a:solidFill>
                  <a:schemeClr val="tx1">
                    <a:lumMod val="85%"/>
                    <a:lumOff val="15%"/>
                  </a:schemeClr>
                </a:solidFill>
                <a:effectLst>
                  <a:outerShdw blurRad="38100" dist="38100" dir="2700000" algn="tl">
                    <a:srgbClr val="000000">
                      <a:alpha val="43.137%"/>
                    </a:srgbClr>
                  </a:outerShdw>
                </a:effectLst>
                <a:latin typeface="+mn-lt"/>
              </a:rPr>
            </a:br>
            <a:r>
              <a:rPr lang="en-US" sz="2800" dirty="0" smtClean="0">
                <a:solidFill>
                  <a:schemeClr val="tx1">
                    <a:lumMod val="85%"/>
                    <a:lumOff val="15%"/>
                  </a:schemeClr>
                </a:solidFill>
                <a:effectLst>
                  <a:outerShdw blurRad="38100" dist="38100" dir="2700000" algn="tl">
                    <a:srgbClr val="000000">
                      <a:alpha val="43.137%"/>
                    </a:srgbClr>
                  </a:outerShdw>
                </a:effectLst>
                <a:latin typeface="+mn-lt"/>
              </a:rPr>
              <a:t>MARINE AIR GROUND TASK FORCES</a:t>
            </a:r>
          </a:p>
        </p:txBody>
      </p:sp>
      <p:sp>
        <p:nvSpPr>
          <p:cNvPr id="22531" name="Rectangle 3"/>
          <p:cNvSpPr>
            <a:spLocks noGrp="1" noChangeArrowheads="1"/>
          </p:cNvSpPr>
          <p:nvPr>
            <p:ph idx="4294967295"/>
          </p:nvPr>
        </p:nvSpPr>
        <p:spPr>
          <a:xfrm>
            <a:off x="381000" y="1524000"/>
            <a:ext cx="8382000" cy="4876800"/>
          </a:xfrm>
        </p:spPr>
        <p:txBody>
          <a:bodyPr>
            <a:normAutofit fontScale="85%" lnSpcReduction="20%"/>
          </a:bodyPr>
          <a:lstStyle/>
          <a:p>
            <a:pPr eaLnBrk="1" hangingPunct="1">
              <a:buSzPct val="90%"/>
              <a:buFont typeface="Marlett" pitchFamily="2" charset="2"/>
              <a:buChar char="h"/>
              <a:defRPr/>
            </a:pPr>
            <a:r>
              <a:rPr lang="en-US" dirty="0" smtClean="0">
                <a:solidFill>
                  <a:schemeClr val="tx1">
                    <a:lumMod val="85%"/>
                    <a:lumOff val="15%"/>
                  </a:schemeClr>
                </a:solidFill>
              </a:rPr>
              <a:t>MARINE EXPEDITIONARY FORCE (MEF)</a:t>
            </a:r>
          </a:p>
          <a:p>
            <a:pPr lvl="1">
              <a:buSzPct val="90%"/>
              <a:buFont typeface="Marlett" pitchFamily="2" charset="2"/>
              <a:buChar char="h"/>
              <a:defRPr/>
            </a:pPr>
            <a:r>
              <a:rPr lang="en-US" dirty="0" smtClean="0">
                <a:solidFill>
                  <a:schemeClr val="tx1">
                    <a:lumMod val="85%"/>
                    <a:lumOff val="15%"/>
                  </a:schemeClr>
                </a:solidFill>
              </a:rPr>
              <a:t>~50,000 MARINES</a:t>
            </a:r>
          </a:p>
          <a:p>
            <a:pPr lvl="1">
              <a:buSzPct val="90%"/>
              <a:buFont typeface="Marlett" pitchFamily="2" charset="2"/>
              <a:buChar char="h"/>
              <a:defRPr/>
            </a:pPr>
            <a:r>
              <a:rPr lang="en-US" dirty="0" smtClean="0">
                <a:solidFill>
                  <a:schemeClr val="tx1">
                    <a:lumMod val="85%"/>
                    <a:lumOff val="15%"/>
                  </a:schemeClr>
                </a:solidFill>
              </a:rPr>
              <a:t>~3,000 SAILORS</a:t>
            </a:r>
          </a:p>
          <a:p>
            <a:pPr eaLnBrk="1" hangingPunct="1">
              <a:buSzPct val="90%"/>
              <a:buFont typeface="Marlett" pitchFamily="2" charset="2"/>
              <a:buChar char="h"/>
              <a:defRPr/>
            </a:pPr>
            <a:r>
              <a:rPr lang="en-US" dirty="0" smtClean="0">
                <a:solidFill>
                  <a:schemeClr val="tx1">
                    <a:lumMod val="85%"/>
                    <a:lumOff val="15%"/>
                  </a:schemeClr>
                </a:solidFill>
              </a:rPr>
              <a:t>MARINE EXPEDITIONARY BRIGADE (MEB)</a:t>
            </a:r>
          </a:p>
          <a:p>
            <a:pPr lvl="1">
              <a:buSzPct val="90%"/>
              <a:buFont typeface="Marlett" pitchFamily="2" charset="2"/>
              <a:buChar char="h"/>
              <a:defRPr/>
            </a:pPr>
            <a:r>
              <a:rPr lang="en-US" dirty="0" smtClean="0">
                <a:solidFill>
                  <a:schemeClr val="tx1">
                    <a:lumMod val="85%"/>
                    <a:lumOff val="15%"/>
                  </a:schemeClr>
                </a:solidFill>
              </a:rPr>
              <a:t>~18,000 MARINES</a:t>
            </a:r>
          </a:p>
          <a:p>
            <a:pPr lvl="1">
              <a:buSzPct val="90%"/>
              <a:buFont typeface="Marlett" pitchFamily="2" charset="2"/>
              <a:buChar char="h"/>
              <a:defRPr/>
            </a:pPr>
            <a:r>
              <a:rPr lang="en-US" dirty="0" smtClean="0">
                <a:solidFill>
                  <a:schemeClr val="tx1">
                    <a:lumMod val="85%"/>
                    <a:lumOff val="15%"/>
                  </a:schemeClr>
                </a:solidFill>
              </a:rPr>
              <a:t>~1,000 SAILORS</a:t>
            </a:r>
          </a:p>
          <a:p>
            <a:pPr eaLnBrk="1" hangingPunct="1">
              <a:buSzPct val="90%"/>
              <a:buFont typeface="Marlett" pitchFamily="2" charset="2"/>
              <a:buChar char="h"/>
              <a:defRPr/>
            </a:pPr>
            <a:r>
              <a:rPr lang="en-US" dirty="0" smtClean="0">
                <a:solidFill>
                  <a:schemeClr val="tx1">
                    <a:lumMod val="85%"/>
                    <a:lumOff val="15%"/>
                  </a:schemeClr>
                </a:solidFill>
              </a:rPr>
              <a:t>MARINE EXPEDITIONARY UNIT (MEU)</a:t>
            </a:r>
          </a:p>
          <a:p>
            <a:pPr lvl="1">
              <a:buSzPct val="90%"/>
              <a:buFont typeface="Marlett" pitchFamily="2" charset="2"/>
              <a:buChar char="h"/>
              <a:defRPr/>
            </a:pPr>
            <a:r>
              <a:rPr lang="en-US" dirty="0" smtClean="0">
                <a:solidFill>
                  <a:schemeClr val="tx1">
                    <a:lumMod val="85%"/>
                    <a:lumOff val="15%"/>
                  </a:schemeClr>
                </a:solidFill>
              </a:rPr>
              <a:t>~2,OOO MARINES</a:t>
            </a:r>
          </a:p>
          <a:p>
            <a:pPr lvl="1">
              <a:buSzPct val="90%"/>
              <a:buFont typeface="Marlett" pitchFamily="2" charset="2"/>
              <a:buChar char="h"/>
              <a:defRPr/>
            </a:pPr>
            <a:r>
              <a:rPr lang="en-US" dirty="0" smtClean="0">
                <a:solidFill>
                  <a:schemeClr val="tx1">
                    <a:lumMod val="85%"/>
                    <a:lumOff val="15%"/>
                  </a:schemeClr>
                </a:solidFill>
              </a:rPr>
              <a:t>~100 SAILORS</a:t>
            </a:r>
          </a:p>
          <a:p>
            <a:pPr eaLnBrk="1" hangingPunct="1">
              <a:buSzPct val="90%"/>
              <a:buFont typeface="Marlett" pitchFamily="2" charset="2"/>
              <a:buChar char="h"/>
              <a:defRPr/>
            </a:pPr>
            <a:r>
              <a:rPr lang="en-US" dirty="0" smtClean="0">
                <a:solidFill>
                  <a:schemeClr val="tx1">
                    <a:lumMod val="85%"/>
                    <a:lumOff val="15%"/>
                  </a:schemeClr>
                </a:solidFill>
              </a:rPr>
              <a:t>SPECIAL PURPOSE MARINE AIR GROUND TASK FORCE (SPMAGTF)</a:t>
            </a:r>
          </a:p>
          <a:p>
            <a:pPr lvl="1">
              <a:buSzPct val="90%"/>
              <a:buFont typeface="Marlett" pitchFamily="2" charset="2"/>
              <a:buChar char="h"/>
              <a:defRPr/>
            </a:pPr>
            <a:r>
              <a:rPr lang="en-US" dirty="0" smtClean="0">
                <a:solidFill>
                  <a:schemeClr val="tx1">
                    <a:lumMod val="85%"/>
                    <a:lumOff val="15%"/>
                  </a:schemeClr>
                </a:solidFill>
              </a:rPr>
              <a:t>MISSION DEPENDENT </a:t>
            </a:r>
          </a:p>
          <a:p>
            <a:pPr eaLnBrk="1" hangingPunct="1">
              <a:buClr>
                <a:srgbClr val="FFFFFF"/>
              </a:buClr>
              <a:buSzPct val="90%"/>
              <a:buFont typeface="Marlett" pitchFamily="2" charset="2"/>
              <a:buNone/>
              <a:defRPr/>
            </a:pPr>
            <a:endParaRPr lang="en-US" dirty="0" smtClean="0">
              <a:solidFill>
                <a:srgbClr val="FFFFFF"/>
              </a:solidFill>
              <a:latin typeface="Arial" charset="0"/>
            </a:endParaRPr>
          </a:p>
          <a:p>
            <a:pPr eaLnBrk="1" hangingPunct="1">
              <a:buClr>
                <a:srgbClr val="FFFFFF"/>
              </a:buClr>
              <a:buSzPct val="90%"/>
              <a:buFont typeface="Marlett" pitchFamily="2" charset="2"/>
              <a:buChar char="h"/>
              <a:defRPr/>
            </a:pPr>
            <a:endParaRPr lang="en-US" dirty="0" smtClean="0">
              <a:solidFill>
                <a:srgbClr val="FFFFFF"/>
              </a:solidFill>
              <a:latin typeface="Arial" charset="0"/>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4800" dirty="0" smtClean="0">
                <a:solidFill>
                  <a:schemeClr val="tx1">
                    <a:lumMod val="85%"/>
                    <a:lumOff val="15%"/>
                  </a:schemeClr>
                </a:solidFill>
                <a:effectLst>
                  <a:outerShdw blurRad="38100" dist="38100" dir="2700000" algn="tl">
                    <a:srgbClr val="000000">
                      <a:alpha val="43.137%"/>
                    </a:srgbClr>
                  </a:outerShdw>
                </a:effectLst>
                <a:ea typeface="+mj-ea"/>
                <a:cs typeface="+mj-cs"/>
              </a:rPr>
              <a:t>EMPLOYMENT</a:t>
            </a: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Left-Right Arrow 8"/>
          <p:cNvSpPr/>
          <p:nvPr/>
        </p:nvSpPr>
        <p:spPr>
          <a:xfrm>
            <a:off x="609600" y="2286000"/>
            <a:ext cx="7924800" cy="914400"/>
          </a:xfrm>
          <a:prstGeom prst="leftRightArrow">
            <a:avLst/>
          </a:prstGeom>
          <a:gradFill flip="none" rotWithShape="1">
            <a:gsLst>
              <a:gs pos="0%">
                <a:srgbClr val="C00000"/>
              </a:gs>
              <a:gs pos="50%">
                <a:schemeClr val="accent1">
                  <a:shade val="67.5%"/>
                  <a:satMod val="115%"/>
                </a:schemeClr>
              </a:gs>
              <a:gs pos="100%">
                <a:schemeClr val="accent1">
                  <a:shade val="100%"/>
                  <a:satMod val="115%"/>
                </a:schemeClr>
              </a:gs>
            </a:gsLst>
            <a:lin ang="10800000" scaled="1"/>
            <a:tileRect/>
          </a:grad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1000" y="1828800"/>
            <a:ext cx="8565743"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rPr>
              <a:t>Partner &amp; Prevent          Crisis Response              Contingency Operation       Major Combat Operation</a:t>
            </a:r>
            <a:endParaRPr lang="en-US" sz="1600" b="1" dirty="0">
              <a:effectLst>
                <a:outerShdw blurRad="38100" dist="38100" dir="2700000" algn="tl">
                  <a:srgbClr val="000000">
                    <a:alpha val="43.137%"/>
                  </a:srgbClr>
                </a:outerShdw>
              </a:effectLst>
            </a:endParaRPr>
          </a:p>
        </p:txBody>
      </p:sp>
      <p:sp>
        <p:nvSpPr>
          <p:cNvPr id="11" name="TextBox 10"/>
          <p:cNvSpPr txBox="1"/>
          <p:nvPr/>
        </p:nvSpPr>
        <p:spPr>
          <a:xfrm>
            <a:off x="838200" y="3581400"/>
            <a:ext cx="266085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smtClean="0"/>
              <a:t>Marine Expeditionary Unit</a:t>
            </a:r>
            <a:endParaRPr lang="en-US" dirty="0"/>
          </a:p>
        </p:txBody>
      </p:sp>
      <p:sp>
        <p:nvSpPr>
          <p:cNvPr id="12" name="TextBox 11"/>
          <p:cNvSpPr txBox="1"/>
          <p:nvPr/>
        </p:nvSpPr>
        <p:spPr>
          <a:xfrm>
            <a:off x="3200400" y="4278868"/>
            <a:ext cx="297235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smtClean="0"/>
              <a:t>Marine Expeditionary Brigade</a:t>
            </a:r>
            <a:endParaRPr lang="en-US" dirty="0"/>
          </a:p>
        </p:txBody>
      </p:sp>
      <p:sp>
        <p:nvSpPr>
          <p:cNvPr id="13" name="TextBox 12"/>
          <p:cNvSpPr txBox="1"/>
          <p:nvPr/>
        </p:nvSpPr>
        <p:spPr>
          <a:xfrm>
            <a:off x="5943600" y="4876800"/>
            <a:ext cx="277614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smtClean="0"/>
              <a:t>Marine Expeditionary Force</a:t>
            </a:r>
            <a:endParaRPr lang="en-US" dirty="0"/>
          </a:p>
        </p:txBody>
      </p:sp>
      <p:sp>
        <p:nvSpPr>
          <p:cNvPr id="14" name="TextBox 13"/>
          <p:cNvSpPr txBox="1"/>
          <p:nvPr/>
        </p:nvSpPr>
        <p:spPr>
          <a:xfrm>
            <a:off x="866481" y="5049622"/>
            <a:ext cx="2395207"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smtClean="0"/>
              <a:t>Special Purpose Marine</a:t>
            </a:r>
          </a:p>
          <a:p>
            <a:pPr algn="ctr"/>
            <a:r>
              <a:rPr lang="en-US" dirty="0" smtClean="0"/>
              <a:t>Air Ground Task Force</a:t>
            </a:r>
            <a:endParaRPr lang="en-US" dirty="0"/>
          </a:p>
        </p:txBody>
      </p:sp>
    </p:spTree>
  </p:cSld>
  <p:clrMapOvr>
    <a:masterClrMapping/>
  </p:clrMapOvr>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0"/>
            <a:ext cx="8153400" cy="1470025"/>
          </a:xfrm>
        </p:spPr>
        <p:txBody>
          <a:bodyPr/>
          <a:lstStyle/>
          <a:p>
            <a:r>
              <a:rPr lang="en-US" b="1" cap="all" dirty="0" smtClean="0">
                <a:effectLst>
                  <a:outerShdw blurRad="38100" dist="38100" dir="2700000" algn="tl">
                    <a:srgbClr val="000000">
                      <a:alpha val="43.137%"/>
                    </a:srgbClr>
                  </a:outerShdw>
                </a:effectLst>
              </a:rPr>
              <a:t>Amphibious Doctrine, History </a:t>
            </a:r>
            <a:endParaRPr lang="en-US"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Major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3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1000" y="0"/>
            <a:ext cx="8229600" cy="1143000"/>
          </a:xfrm>
        </p:spPr>
        <p:txBody>
          <a:bodyPr rtlCol="0">
            <a:normAutofit/>
          </a:bodyPr>
          <a:lstStyle/>
          <a:p>
            <a:pPr eaLnBrk="1" fontAlgn="auto" hangingPunct="1">
              <a:spcAft>
                <a:spcPts val="0"/>
              </a:spcAft>
              <a:defRPr/>
            </a:pPr>
            <a:r>
              <a:rPr lang="en-US" sz="3200" cap="all" dirty="0" smtClean="0">
                <a:solidFill>
                  <a:schemeClr val="tx1">
                    <a:lumMod val="85%"/>
                    <a:lumOff val="15%"/>
                  </a:schemeClr>
                </a:solidFill>
                <a:effectLst>
                  <a:outerShdw blurRad="38100" dist="38100" dir="2700000" algn="tl">
                    <a:srgbClr val="000000">
                      <a:alpha val="43.137%"/>
                    </a:srgbClr>
                  </a:outerShdw>
                </a:effectLst>
              </a:rPr>
              <a:t>Marine expeditionary unit</a:t>
            </a:r>
            <a:br>
              <a:rPr lang="en-US" sz="3200" cap="all" dirty="0" smtClean="0">
                <a:solidFill>
                  <a:schemeClr val="tx1">
                    <a:lumMod val="85%"/>
                    <a:lumOff val="15%"/>
                  </a:schemeClr>
                </a:solidFill>
                <a:effectLst>
                  <a:outerShdw blurRad="38100" dist="38100" dir="2700000" algn="tl">
                    <a:srgbClr val="000000">
                      <a:alpha val="43.137%"/>
                    </a:srgbClr>
                  </a:outerShdw>
                </a:effectLst>
              </a:rPr>
            </a:br>
            <a:r>
              <a:rPr lang="en-US" sz="3200" cap="all" dirty="0" smtClean="0">
                <a:solidFill>
                  <a:schemeClr val="tx1">
                    <a:lumMod val="85%"/>
                    <a:lumOff val="15%"/>
                  </a:schemeClr>
                </a:solidFill>
                <a:effectLst>
                  <a:outerShdw blurRad="38100" dist="38100" dir="2700000" algn="tl">
                    <a:srgbClr val="000000">
                      <a:alpha val="43.137%"/>
                    </a:srgbClr>
                  </a:outerShdw>
                </a:effectLst>
              </a:rPr>
              <a:t>Organization</a:t>
            </a:r>
          </a:p>
        </p:txBody>
      </p:sp>
      <p:sp>
        <p:nvSpPr>
          <p:cNvPr id="416" name="TextBox 415"/>
          <p:cNvSpPr txBox="1"/>
          <p:nvPr/>
        </p:nvSpPr>
        <p:spPr>
          <a:xfrm>
            <a:off x="304800" y="1676400"/>
            <a:ext cx="4022961" cy="3625608"/>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eaLnBrk="0" hangingPunct="0">
              <a:spcBef>
                <a:spcPct val="20%"/>
              </a:spcBef>
              <a:buClr>
                <a:srgbClr val="1F497D"/>
              </a:buClr>
              <a:defRPr/>
            </a:pPr>
            <a:r>
              <a:rPr kumimoji="1" lang="en-US" sz="2800" u="sng" dirty="0" smtClean="0">
                <a:solidFill>
                  <a:prstClr val="black">
                    <a:lumMod val="85%"/>
                    <a:lumOff val="15%"/>
                  </a:prstClr>
                </a:solidFill>
                <a:effectLst>
                  <a:outerShdw blurRad="38100" dist="38100" dir="2700000" algn="tl">
                    <a:srgbClr val="000000">
                      <a:alpha val="43.137%"/>
                    </a:srgbClr>
                  </a:outerShdw>
                </a:effectLst>
                <a:latin typeface="Calibri"/>
              </a:rPr>
              <a:t>Subordinate Units</a:t>
            </a:r>
            <a:endParaRPr kumimoji="1" lang="en-US" sz="2800" dirty="0">
              <a:solidFill>
                <a:prstClr val="black">
                  <a:lumMod val="85%"/>
                  <a:lumOff val="15%"/>
                </a:prstClr>
              </a:solidFill>
              <a:effectLst>
                <a:outerShdw blurRad="38100" dist="38100" dir="2700000" algn="tl">
                  <a:srgbClr val="000000">
                    <a:alpha val="43.137%"/>
                  </a:srgbClr>
                </a:outerShdw>
              </a:effectLst>
              <a:latin typeface="Calibri"/>
            </a:endParaRPr>
          </a:p>
          <a:p>
            <a:pPr algn="ctr" eaLnBrk="0" hangingPunct="0">
              <a:spcBef>
                <a:spcPct val="20%"/>
              </a:spcBef>
              <a:buClr>
                <a:srgbClr val="1F497D"/>
              </a:buClr>
              <a:defRPr/>
            </a:pPr>
            <a:endParaRPr kumimoji="1" lang="en-US" sz="2800" dirty="0">
              <a:solidFill>
                <a:prstClr val="black">
                  <a:lumMod val="85%"/>
                  <a:lumOff val="15%"/>
                </a:prstClr>
              </a:solidFill>
              <a:effectLst>
                <a:outerShdw blurRad="38100" dist="38100" dir="2700000" algn="tl">
                  <a:srgbClr val="000000">
                    <a:alpha val="43.137%"/>
                  </a:srgbClr>
                </a:outerShdw>
              </a:effectLst>
              <a:latin typeface="Calibri"/>
            </a:endParaRPr>
          </a:p>
          <a:p>
            <a:pPr algn="ctr" eaLnBrk="0" hangingPunct="0">
              <a:spcBef>
                <a:spcPct val="20%"/>
              </a:spcBef>
              <a:buClr>
                <a:srgbClr val="1F497D"/>
              </a:buClr>
              <a:defRPr/>
            </a:pPr>
            <a:r>
              <a:rPr kumimoji="1" lang="en-US" sz="2800" dirty="0">
                <a:solidFill>
                  <a:prstClr val="black">
                    <a:lumMod val="85%"/>
                    <a:lumOff val="15%"/>
                  </a:prstClr>
                </a:solidFill>
                <a:effectLst>
                  <a:outerShdw blurRad="38100" dist="38100" dir="2700000" algn="tl">
                    <a:srgbClr val="000000">
                      <a:alpha val="43.137%"/>
                    </a:srgbClr>
                  </a:outerShdw>
                </a:effectLst>
                <a:latin typeface="Calibri"/>
              </a:rPr>
              <a:t>Battalion Landing Team</a:t>
            </a:r>
          </a:p>
          <a:p>
            <a:pPr algn="ctr" eaLnBrk="0" hangingPunct="0">
              <a:spcBef>
                <a:spcPct val="20%"/>
              </a:spcBef>
              <a:buClr>
                <a:srgbClr val="1F497D"/>
              </a:buClr>
              <a:defRPr/>
            </a:pPr>
            <a:endParaRPr kumimoji="1" lang="en-US" sz="2800" dirty="0">
              <a:solidFill>
                <a:prstClr val="black">
                  <a:lumMod val="85%"/>
                  <a:lumOff val="15%"/>
                </a:prstClr>
              </a:solidFill>
              <a:effectLst>
                <a:outerShdw blurRad="38100" dist="38100" dir="2700000" algn="tl">
                  <a:srgbClr val="000000">
                    <a:alpha val="43.137%"/>
                  </a:srgbClr>
                </a:outerShdw>
              </a:effectLst>
              <a:latin typeface="Calibri"/>
            </a:endParaRPr>
          </a:p>
          <a:p>
            <a:pPr algn="ctr" eaLnBrk="0" hangingPunct="0">
              <a:spcBef>
                <a:spcPct val="20%"/>
              </a:spcBef>
              <a:buClr>
                <a:srgbClr val="1F497D"/>
              </a:buClr>
              <a:defRPr/>
            </a:pPr>
            <a:r>
              <a:rPr kumimoji="1" lang="en-US" sz="2800" dirty="0">
                <a:solidFill>
                  <a:prstClr val="black">
                    <a:lumMod val="85%"/>
                    <a:lumOff val="15%"/>
                  </a:prstClr>
                </a:solidFill>
                <a:effectLst>
                  <a:outerShdw blurRad="38100" dist="38100" dir="2700000" algn="tl">
                    <a:srgbClr val="000000">
                      <a:alpha val="43.137%"/>
                    </a:srgbClr>
                  </a:outerShdw>
                </a:effectLst>
                <a:latin typeface="Calibri"/>
              </a:rPr>
              <a:t>Composite Squadron</a:t>
            </a:r>
          </a:p>
          <a:p>
            <a:pPr algn="ctr" eaLnBrk="0" hangingPunct="0">
              <a:spcBef>
                <a:spcPct val="20%"/>
              </a:spcBef>
              <a:buClr>
                <a:srgbClr val="1F497D"/>
              </a:buClr>
              <a:defRPr/>
            </a:pPr>
            <a:endParaRPr kumimoji="1" lang="en-US" sz="2800" dirty="0">
              <a:solidFill>
                <a:prstClr val="black">
                  <a:lumMod val="85%"/>
                  <a:lumOff val="15%"/>
                </a:prstClr>
              </a:solidFill>
              <a:effectLst>
                <a:outerShdw blurRad="38100" dist="38100" dir="2700000" algn="tl">
                  <a:srgbClr val="000000">
                    <a:alpha val="43.137%"/>
                  </a:srgbClr>
                </a:outerShdw>
              </a:effectLst>
              <a:latin typeface="Calibri"/>
            </a:endParaRPr>
          </a:p>
          <a:p>
            <a:pPr algn="ctr" eaLnBrk="0" hangingPunct="0">
              <a:spcBef>
                <a:spcPct val="20%"/>
              </a:spcBef>
              <a:buClr>
                <a:srgbClr val="1F497D"/>
              </a:buClr>
              <a:defRPr/>
            </a:pPr>
            <a:r>
              <a:rPr kumimoji="1" lang="en-US" sz="2800" dirty="0">
                <a:solidFill>
                  <a:prstClr val="black">
                    <a:lumMod val="85%"/>
                    <a:lumOff val="15%"/>
                  </a:prstClr>
                </a:solidFill>
                <a:effectLst>
                  <a:outerShdw blurRad="38100" dist="38100" dir="2700000" algn="tl">
                    <a:srgbClr val="000000">
                      <a:alpha val="43.137%"/>
                    </a:srgbClr>
                  </a:outerShdw>
                </a:effectLst>
                <a:latin typeface="Calibri"/>
              </a:rPr>
              <a:t>Combat Logistics Battalion</a:t>
            </a:r>
          </a:p>
        </p:txBody>
      </p:sp>
      <p:sp>
        <p:nvSpPr>
          <p:cNvPr id="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8"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9" name="Straight Connector 8"/>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3" descr="cobrascarface1"/>
          <p:cNvPicPr>
            <a:picLocks noChangeAspect="1" noChangeArrowheads="1"/>
          </p:cNvPicPr>
          <p:nvPr/>
        </p:nvPicPr>
        <p:blipFill>
          <a:blip r:embed="rId5" cstate="print"/>
          <a:srcRect/>
          <a:stretch>
            <a:fillRect/>
          </a:stretch>
        </p:blipFill>
        <p:spPr bwMode="auto">
          <a:xfrm>
            <a:off x="4800600" y="4343400"/>
            <a:ext cx="1752600" cy="1241596"/>
          </a:xfrm>
          <a:prstGeom prst="ellipse">
            <a:avLst/>
          </a:prstGeom>
          <a:ln w="63500" cap="rnd">
            <a:solidFill>
              <a:srgbClr val="333333"/>
            </a:solidFill>
          </a:ln>
          <a:effectLst>
            <a:outerShdw blurRad="381000" dist="292100" dir="5400000" sx="-80%" sy="-18%" rotWithShape="0">
              <a:srgbClr val="000000">
                <a:alpha val="22%"/>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7" descr="mv22jump"/>
          <p:cNvPicPr>
            <a:picLocks noChangeAspect="1" noChangeArrowheads="1"/>
          </p:cNvPicPr>
          <p:nvPr/>
        </p:nvPicPr>
        <p:blipFill>
          <a:blip r:embed="rId6" cstate="print"/>
          <a:srcRect/>
          <a:stretch>
            <a:fillRect/>
          </a:stretch>
        </p:blipFill>
        <p:spPr bwMode="auto">
          <a:xfrm>
            <a:off x="5924144" y="5486400"/>
            <a:ext cx="1752600" cy="1251541"/>
          </a:xfrm>
          <a:prstGeom prst="ellipse">
            <a:avLst/>
          </a:prstGeom>
          <a:ln w="63500" cap="rnd">
            <a:solidFill>
              <a:srgbClr val="333333"/>
            </a:solidFill>
          </a:ln>
          <a:effectLst>
            <a:outerShdw blurRad="381000" dist="292100" dir="5400000" sx="-80%" sy="-18%" rotWithShape="0">
              <a:srgbClr val="000000">
                <a:alpha val="22%"/>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7" descr="lav25kandahar"/>
          <p:cNvPicPr>
            <a:picLocks noChangeAspect="1" noChangeArrowheads="1"/>
          </p:cNvPicPr>
          <p:nvPr/>
        </p:nvPicPr>
        <p:blipFill>
          <a:blip r:embed="rId7" cstate="print"/>
          <a:srcRect/>
          <a:stretch>
            <a:fillRect/>
          </a:stretch>
        </p:blipFill>
        <p:spPr bwMode="auto">
          <a:xfrm>
            <a:off x="6934200" y="4343400"/>
            <a:ext cx="1792514" cy="1176338"/>
          </a:xfrm>
          <a:prstGeom prst="ellipse">
            <a:avLst/>
          </a:prstGeom>
          <a:ln w="63500" cap="rnd">
            <a:solidFill>
              <a:srgbClr val="333333"/>
            </a:solidFill>
          </a:ln>
          <a:effectLst>
            <a:outerShdw blurRad="381000" dist="292100" dir="5400000" sx="-80%" sy="-18%" rotWithShape="0">
              <a:srgbClr val="000000">
                <a:alpha val="22%"/>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p:cNvPicPr>
            <a:picLocks noChangeAspect="1" noChangeArrowheads="1"/>
          </p:cNvPicPr>
          <p:nvPr/>
        </p:nvPicPr>
        <p:blipFill>
          <a:blip r:embed="rId8" cstate="print"/>
          <a:srcRect l="30.188%" t="35.81%" r="13.621%" b="12.381%"/>
          <a:stretch>
            <a:fillRect/>
          </a:stretch>
        </p:blipFill>
        <p:spPr bwMode="auto">
          <a:xfrm>
            <a:off x="4724400" y="1772056"/>
            <a:ext cx="4038600" cy="2327329"/>
          </a:xfrm>
          <a:prstGeom prst="rect">
            <a:avLst/>
          </a:prstGeom>
          <a:ln w="127000" cap="sq">
            <a:solidFill>
              <a:srgbClr val="000000"/>
            </a:solidFill>
            <a:miter lim="800%"/>
          </a:ln>
          <a:effectLst>
            <a:outerShdw blurRad="57150" dist="50800" dir="2700000" algn="tl" rotWithShape="0">
              <a:srgbClr val="000000">
                <a:alpha val="40%"/>
              </a:srgbClr>
            </a:outerShdw>
          </a:effectLst>
        </p:spPr>
      </p:pic>
      <p:sp>
        <p:nvSpPr>
          <p:cNvPr id="15" name="TextBox 14"/>
          <p:cNvSpPr txBox="1"/>
          <p:nvPr/>
        </p:nvSpPr>
        <p:spPr>
          <a:xfrm>
            <a:off x="1295400" y="5715000"/>
            <a:ext cx="2026517" cy="584775"/>
          </a:xfrm>
          <a:prstGeom prst="rect">
            <a:avLst/>
          </a:prstGeom>
          <a:noFill/>
        </p:spPr>
        <p:txBody>
          <a:bodyPr wrap="none" rtlCol="0">
            <a:spAutoFit/>
          </a:bodyPr>
          <a:lstStyle/>
          <a:p>
            <a:r>
              <a:rPr lang="en-US" sz="3200" i="1" dirty="0" smtClean="0">
                <a:solidFill>
                  <a:srgbClr val="FF0000"/>
                </a:solidFill>
              </a:rPr>
              <a:t>Missions….</a:t>
            </a:r>
            <a:endParaRPr lang="en-US" sz="3200" i="1" dirty="0">
              <a:solidFill>
                <a:srgbClr val="FF0000"/>
              </a:solidFill>
            </a:endParaRPr>
          </a:p>
        </p:txBody>
      </p:sp>
    </p:spTree>
  </p:cSld>
  <p:clrMapOvr>
    <a:masterClrMapping/>
  </p:clrMapOvr>
  <p:transition/>
  <p:timing>
    <p:tnLst>
      <p:par>
        <p:cTn id="1" dur="indefinite" restart="never" nodeType="tmRoot"/>
      </p:par>
    </p:tnLst>
  </p:timing>
</p:sld>
</file>

<file path=ppt/slides/slide3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marine corps WARFIGHTING DOCTRINE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3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4000" dirty="0" smtClean="0">
                <a:solidFill>
                  <a:schemeClr val="tx1">
                    <a:lumMod val="85%"/>
                    <a:lumOff val="15%"/>
                  </a:schemeClr>
                </a:solidFill>
                <a:effectLst>
                  <a:outerShdw blurRad="38100" dist="38100" dir="2700000" algn="tl">
                    <a:srgbClr val="000000">
                      <a:alpha val="43.137%"/>
                    </a:srgbClr>
                  </a:outerShdw>
                </a:effectLst>
                <a:ea typeface="+mj-ea"/>
                <a:cs typeface="+mj-cs"/>
              </a:rPr>
              <a:t>WARFIGHTING DOCTRINE</a:t>
            </a:r>
            <a:r>
              <a:rPr lang="en-US" sz="20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20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fontScale="92.5%" lnSpcReduction="10%"/>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r>
              <a:rPr lang="en-US" sz="3200" dirty="0" smtClean="0">
                <a:solidFill>
                  <a:schemeClr val="tx1">
                    <a:lumMod val="85%"/>
                    <a:lumOff val="15%"/>
                  </a:schemeClr>
                </a:solidFill>
              </a:rPr>
              <a:t>War Defined: “A violent struggle between two hostile, independent wills, each trying to impose itself on the other…”</a:t>
            </a:r>
          </a:p>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r>
              <a:rPr kumimoji="0" lang="en-US" sz="3200" b="0" i="0" u="none" strike="noStrike" kern="1200" cap="none" spc="0" normalizeH="0" baseline="0%" noProof="0" dirty="0" smtClean="0">
                <a:ln>
                  <a:noFill/>
                </a:ln>
                <a:solidFill>
                  <a:schemeClr val="tx1">
                    <a:lumMod val="85%"/>
                    <a:lumOff val="15%"/>
                  </a:schemeClr>
                </a:solidFill>
                <a:effectLst/>
                <a:uLnTx/>
                <a:uFillTx/>
                <a:ea typeface="+mn-ea"/>
                <a:cs typeface="+mn-cs"/>
              </a:rPr>
              <a:t>This</a:t>
            </a:r>
            <a:r>
              <a:rPr kumimoji="0" lang="en-US" sz="3200" b="0" i="0" u="none" strike="noStrike" kern="1200" cap="none" spc="0" normalizeH="0" noProof="0" dirty="0" smtClean="0">
                <a:ln>
                  <a:noFill/>
                </a:ln>
                <a:solidFill>
                  <a:schemeClr val="tx1">
                    <a:lumMod val="85%"/>
                    <a:lumOff val="15%"/>
                  </a:schemeClr>
                </a:solidFill>
                <a:effectLst/>
                <a:uLnTx/>
                <a:uFillTx/>
                <a:ea typeface="+mn-ea"/>
                <a:cs typeface="+mn-cs"/>
              </a:rPr>
              <a:t> will cause:</a:t>
            </a:r>
          </a:p>
          <a:p>
            <a:pPr marL="800100" lvl="1" indent="-342900">
              <a:spcBef>
                <a:spcPct val="20%"/>
              </a:spcBef>
              <a:buSzPct val="90%"/>
              <a:buFont typeface="Marlett" pitchFamily="2" charset="2"/>
              <a:buChar char="h"/>
              <a:defRPr/>
            </a:pPr>
            <a:r>
              <a:rPr lang="en-US" sz="3200" baseline="0%" dirty="0" smtClean="0">
                <a:solidFill>
                  <a:schemeClr val="tx1">
                    <a:lumMod val="85%"/>
                    <a:lumOff val="15%"/>
                  </a:schemeClr>
                </a:solidFill>
              </a:rPr>
              <a:t>Friction</a:t>
            </a:r>
          </a:p>
          <a:p>
            <a:pPr marL="800100" lvl="1" indent="-342900">
              <a:spcBef>
                <a:spcPct val="20%"/>
              </a:spcBef>
              <a:buSzPct val="90%"/>
              <a:buFont typeface="Marlett" pitchFamily="2" charset="2"/>
              <a:buChar char="h"/>
              <a:defRPr/>
            </a:pPr>
            <a:r>
              <a:rPr kumimoji="0" lang="en-US" sz="3200" b="0" i="0" u="none" strike="noStrike" kern="1200" cap="none" spc="0" normalizeH="0" noProof="0" dirty="0" smtClean="0">
                <a:ln>
                  <a:noFill/>
                </a:ln>
                <a:solidFill>
                  <a:schemeClr val="tx1">
                    <a:lumMod val="85%"/>
                    <a:lumOff val="15%"/>
                  </a:schemeClr>
                </a:solidFill>
                <a:effectLst/>
                <a:uLnTx/>
                <a:uFillTx/>
                <a:ea typeface="+mn-ea"/>
                <a:cs typeface="+mn-cs"/>
              </a:rPr>
              <a:t>Uncertainty </a:t>
            </a:r>
          </a:p>
          <a:p>
            <a:pPr marL="800100" lvl="1" indent="-342900">
              <a:spcBef>
                <a:spcPct val="20%"/>
              </a:spcBef>
              <a:buSzPct val="90%"/>
              <a:buFont typeface="Marlett" pitchFamily="2" charset="2"/>
              <a:buChar char="h"/>
              <a:defRPr/>
            </a:pPr>
            <a:r>
              <a:rPr lang="en-US" sz="3200" baseline="0%" dirty="0" smtClean="0">
                <a:solidFill>
                  <a:schemeClr val="tx1">
                    <a:lumMod val="85%"/>
                    <a:lumOff val="15%"/>
                  </a:schemeClr>
                </a:solidFill>
              </a:rPr>
              <a:t>A</a:t>
            </a:r>
            <a:r>
              <a:rPr lang="en-US" sz="3200" dirty="0" smtClean="0">
                <a:solidFill>
                  <a:schemeClr val="tx1">
                    <a:lumMod val="85%"/>
                    <a:lumOff val="15%"/>
                  </a:schemeClr>
                </a:solidFill>
              </a:rPr>
              <a:t> </a:t>
            </a:r>
            <a:r>
              <a:rPr lang="en-US" sz="3200" dirty="0">
                <a:solidFill>
                  <a:schemeClr val="tx1">
                    <a:lumMod val="85%"/>
                    <a:lumOff val="15%"/>
                  </a:schemeClr>
                </a:solidFill>
              </a:rPr>
              <a:t>R</a:t>
            </a:r>
            <a:r>
              <a:rPr lang="en-US" sz="3200" dirty="0" smtClean="0">
                <a:solidFill>
                  <a:schemeClr val="tx1">
                    <a:lumMod val="85%"/>
                    <a:lumOff val="15%"/>
                  </a:schemeClr>
                </a:solidFill>
              </a:rPr>
              <a:t>apidly Changing Environment</a:t>
            </a:r>
          </a:p>
          <a:p>
            <a:pPr marL="800100" lvl="1" indent="-342900">
              <a:spcBef>
                <a:spcPct val="20%"/>
              </a:spcBef>
              <a:buSzPct val="90%"/>
              <a:buFont typeface="Marlett" pitchFamily="2" charset="2"/>
              <a:buChar char="h"/>
              <a:defRPr/>
            </a:pPr>
            <a:r>
              <a:rPr lang="en-US" sz="3200" dirty="0" smtClean="0">
                <a:solidFill>
                  <a:schemeClr val="tx1">
                    <a:lumMod val="85%"/>
                    <a:lumOff val="15%"/>
                  </a:schemeClr>
                </a:solidFill>
              </a:rPr>
              <a:t>Disorder</a:t>
            </a:r>
          </a:p>
          <a:p>
            <a:pPr marL="800100" lvl="1" indent="-342900">
              <a:spcBef>
                <a:spcPct val="20%"/>
              </a:spcBef>
              <a:buSzPct val="90%"/>
              <a:buFont typeface="Marlett" pitchFamily="2" charset="2"/>
              <a:buChar char="h"/>
              <a:defRPr/>
            </a:pPr>
            <a:r>
              <a:rPr lang="en-US" sz="3200" dirty="0" smtClean="0">
                <a:solidFill>
                  <a:schemeClr val="tx1">
                    <a:lumMod val="85%"/>
                    <a:lumOff val="15%"/>
                  </a:schemeClr>
                </a:solidFill>
              </a:rPr>
              <a:t>Significant Impact on the Soldiers and Sailors involved in the conflict (Human Factors) </a:t>
            </a:r>
            <a:endParaRPr kumimoji="0" lang="en-US" sz="3200" b="0" i="0" u="none" strike="noStrike" kern="1200" cap="none" spc="0" normalizeH="0" baseline="0%" noProof="0" dirty="0" smtClean="0">
              <a:ln>
                <a:noFill/>
              </a:ln>
              <a:solidFill>
                <a:srgbClr val="FFFFFF"/>
              </a:solidFill>
              <a:effectLst/>
              <a:uLnTx/>
              <a:uFillTx/>
              <a:ea typeface="+mn-ea"/>
              <a:cs typeface="+mn-cs"/>
            </a:endParaRPr>
          </a:p>
          <a:p>
            <a:pPr marL="342900" marR="0" lvl="0" indent="-342900" algn="l" defTabSz="914400" rtl="0" eaLnBrk="1" fontAlgn="auto" latinLnBrk="0" hangingPunct="1">
              <a:lnSpc>
                <a:spcPct val="100%"/>
              </a:lnSpc>
              <a:spcBef>
                <a:spcPct val="20%"/>
              </a:spcBef>
              <a:spcAft>
                <a:spcPts val="0"/>
              </a:spcAft>
              <a:buClr>
                <a:srgbClr val="FFFFFF"/>
              </a:buClr>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Tree>
  </p:cSld>
  <p:clrMapOvr>
    <a:masterClrMapping/>
  </p:clrMapOvr>
</p:sld>
</file>

<file path=ppt/slides/slide3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TWO METHODS TO ACHIEVE </a:t>
            </a:r>
          </a:p>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VICTORY IN THIS ENVIRONMENT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257800"/>
          </a:xfrm>
        </p:spPr>
        <p:txBody>
          <a:bodyPr>
            <a:normAutofit/>
          </a:bodyPr>
          <a:lstStyle/>
          <a:p>
            <a:pPr>
              <a:spcAft>
                <a:spcPct val="15%"/>
              </a:spcAft>
            </a:pPr>
            <a:r>
              <a:rPr lang="en-US" sz="2400" b="1" u="sng" dirty="0" smtClean="0"/>
              <a:t>Attrition Warfare</a:t>
            </a:r>
          </a:p>
          <a:p>
            <a:pPr lvl="1">
              <a:spcAft>
                <a:spcPct val="15%"/>
              </a:spcAft>
            </a:pPr>
            <a:r>
              <a:rPr lang="en-US" sz="2000" dirty="0" smtClean="0"/>
              <a:t>Victory through cumulative destruction of the enemy assets, usually through superior firepower.</a:t>
            </a:r>
          </a:p>
          <a:p>
            <a:pPr lvl="1">
              <a:spcAft>
                <a:spcPct val="15%"/>
              </a:spcAft>
            </a:pPr>
            <a:r>
              <a:rPr lang="en-US" sz="2000" dirty="0" smtClean="0"/>
              <a:t>Prefers a statistical advantage over the enemy</a:t>
            </a:r>
          </a:p>
          <a:p>
            <a:pPr>
              <a:spcAft>
                <a:spcPct val="15%"/>
              </a:spcAft>
            </a:pPr>
            <a:r>
              <a:rPr lang="en-US" sz="2400" b="1" u="sng" dirty="0" smtClean="0"/>
              <a:t>Maneuver Warfare</a:t>
            </a:r>
          </a:p>
          <a:p>
            <a:pPr lvl="1">
              <a:spcAft>
                <a:spcPct val="15%"/>
              </a:spcAft>
            </a:pPr>
            <a:r>
              <a:rPr lang="en-US" sz="2000" dirty="0" smtClean="0"/>
              <a:t>Maneuver warfare is a </a:t>
            </a:r>
            <a:r>
              <a:rPr lang="en-US" sz="2000" dirty="0" err="1" smtClean="0"/>
              <a:t>warfighting</a:t>
            </a:r>
            <a:r>
              <a:rPr lang="en-US" sz="2000" dirty="0" smtClean="0"/>
              <a:t> philosophy that seeks to shatter the enemy’s cohesion through a variety of </a:t>
            </a:r>
            <a:r>
              <a:rPr lang="en-US" sz="2000" u="sng" dirty="0" smtClean="0"/>
              <a:t>rapid, focused, and unexpected actions</a:t>
            </a:r>
          </a:p>
          <a:p>
            <a:pPr lvl="1">
              <a:spcAft>
                <a:spcPct val="15%"/>
              </a:spcAft>
            </a:pPr>
            <a:r>
              <a:rPr lang="en-US" sz="2000" dirty="0" smtClean="0"/>
              <a:t>Create a turbulent and rapidly deteriorating situation with which the enemy cannot cope.</a:t>
            </a:r>
          </a:p>
          <a:p>
            <a:pPr lvl="1">
              <a:spcBef>
                <a:spcPct val="0%"/>
              </a:spcBef>
              <a:buClr>
                <a:srgbClr val="FFFF00"/>
              </a:buClr>
              <a:buSzPct val="70%"/>
              <a:buNone/>
            </a:pPr>
            <a:endParaRPr lang="en-US" b="1" dirty="0" smtClean="0"/>
          </a:p>
          <a:p>
            <a:endParaRPr lang="en-US" dirty="0"/>
          </a:p>
        </p:txBody>
      </p:sp>
      <p:pic>
        <p:nvPicPr>
          <p:cNvPr id="12" name="Picture 6" descr="D:\Documents and Settings\christopher.josef\Desktop\20050418223202!US_Army_M1A1_Abrams_main_battle_tank.jpg"/>
          <p:cNvPicPr>
            <a:picLocks noChangeAspect="1" noChangeArrowheads="1"/>
          </p:cNvPicPr>
          <p:nvPr/>
        </p:nvPicPr>
        <p:blipFill>
          <a:blip r:embed="rId4" cstate="print"/>
          <a:srcRect/>
          <a:stretch>
            <a:fillRect/>
          </a:stretch>
        </p:blipFill>
        <p:spPr bwMode="auto">
          <a:xfrm>
            <a:off x="6400800" y="4953000"/>
            <a:ext cx="2316551" cy="1485900"/>
          </a:xfrm>
          <a:prstGeom prst="roundRect">
            <a:avLst>
              <a:gd name="adj" fmla="val 8594"/>
            </a:avLst>
          </a:prstGeom>
          <a:solidFill>
            <a:srgbClr val="FFFFFF">
              <a:shade val="85%"/>
            </a:srgbClr>
          </a:solidFill>
          <a:ln>
            <a:noFill/>
          </a:ln>
          <a:effectLst>
            <a:reflection blurRad="12700" stA="38%" endPos="28%" dist="5000" dir="5400000" sy="-100%" algn="bl" rotWithShape="0"/>
          </a:effectLst>
        </p:spPr>
      </p:pic>
      <p:pic>
        <p:nvPicPr>
          <p:cNvPr id="13" name="Picture 5" descr="D:\Documents and Settings\christopher.josef\Desktop\Harrier.jpg"/>
          <p:cNvPicPr>
            <a:picLocks noChangeAspect="1" noChangeArrowheads="1"/>
          </p:cNvPicPr>
          <p:nvPr/>
        </p:nvPicPr>
        <p:blipFill>
          <a:blip r:embed="rId5" cstate="print"/>
          <a:srcRect/>
          <a:stretch>
            <a:fillRect/>
          </a:stretch>
        </p:blipFill>
        <p:spPr bwMode="auto">
          <a:xfrm>
            <a:off x="4724400" y="5290503"/>
            <a:ext cx="1411040" cy="1008306"/>
          </a:xfrm>
          <a:prstGeom prst="roundRect">
            <a:avLst>
              <a:gd name="adj" fmla="val 8594"/>
            </a:avLst>
          </a:prstGeom>
          <a:solidFill>
            <a:srgbClr val="FFFFFF">
              <a:shade val="85%"/>
            </a:srgbClr>
          </a:solidFill>
          <a:ln>
            <a:noFill/>
          </a:ln>
          <a:effectLst>
            <a:reflection blurRad="12700" stA="38%" endPos="28%" dist="5000" dir="5400000" sy="-100%" algn="bl" rotWithShape="0"/>
          </a:effectLst>
        </p:spPr>
      </p:pic>
    </p:spTree>
  </p:cSld>
  <p:clrMapOvr>
    <a:masterClrMapping/>
  </p:clrMapOvr>
</p:sld>
</file>

<file path=ppt/slides/slide3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KEYS TO SUCCESSFUL EXECUTION OF</a:t>
            </a:r>
          </a:p>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MANEUVER WARFARE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fontScale="92.5%" lnSpcReduction="10%"/>
          </a:bodyPr>
          <a:lstStyle/>
          <a:p>
            <a:pPr>
              <a:spcAft>
                <a:spcPct val="15%"/>
              </a:spcAft>
            </a:pPr>
            <a:r>
              <a:rPr lang="en-US" sz="3300" dirty="0" smtClean="0"/>
              <a:t>Focus on the Enemy</a:t>
            </a:r>
          </a:p>
          <a:p>
            <a:pPr>
              <a:spcAft>
                <a:spcPct val="15%"/>
              </a:spcAft>
            </a:pPr>
            <a:r>
              <a:rPr lang="en-US" sz="3300" dirty="0" smtClean="0"/>
              <a:t>Identify Enemy Strengths (Center of Gravity) and Weaknesses (Critical Vulnerability)</a:t>
            </a:r>
          </a:p>
          <a:p>
            <a:pPr>
              <a:spcAft>
                <a:spcPct val="15%"/>
              </a:spcAft>
            </a:pPr>
            <a:r>
              <a:rPr lang="en-US" sz="3300" dirty="0" smtClean="0"/>
              <a:t>Seek to avoid the enemy strength and attack the critical weakness  </a:t>
            </a:r>
            <a:endParaRPr lang="en-US" dirty="0" smtClean="0"/>
          </a:p>
          <a:p>
            <a:r>
              <a:rPr lang="en-US" dirty="0" smtClean="0"/>
              <a:t> Give the unit assigned to accomplish the overall mission the support required (Main Effort)</a:t>
            </a:r>
          </a:p>
          <a:p>
            <a:r>
              <a:rPr lang="en-US" dirty="0" smtClean="0"/>
              <a:t>Issue your commanders orders that allow them flexibility on the battlefield (Commander’s Intent)</a:t>
            </a:r>
          </a:p>
          <a:p>
            <a:r>
              <a:rPr lang="en-US" dirty="0" smtClean="0"/>
              <a:t>Use “Combined Arms” to maximum benefit </a:t>
            </a:r>
            <a:endParaRPr lang="en-US" dirty="0"/>
          </a:p>
        </p:txBody>
      </p:sp>
    </p:spTree>
  </p:cSld>
  <p:clrMapOvr>
    <a:masterClrMapping/>
  </p:clrMapOvr>
</p:sld>
</file>

<file path=ppt/slides/slide3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The marine corps planning process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3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PLANNING IN SUPPORT OF</a:t>
            </a:r>
          </a:p>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MANEUVER WARFARE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fontScale="92.5%" lnSpcReduction="10%"/>
          </a:bodyPr>
          <a:lstStyle/>
          <a:p>
            <a:r>
              <a:rPr lang="en-US" dirty="0" smtClean="0"/>
              <a:t>The planning process used in a maneuver warfare environment must…</a:t>
            </a:r>
          </a:p>
          <a:p>
            <a:pPr lvl="1"/>
            <a:r>
              <a:rPr lang="en-US" u="sng" dirty="0" smtClean="0"/>
              <a:t>Focus on the threat</a:t>
            </a:r>
          </a:p>
          <a:p>
            <a:pPr lvl="1"/>
            <a:r>
              <a:rPr lang="en-US" dirty="0" smtClean="0"/>
              <a:t>enable both </a:t>
            </a:r>
            <a:r>
              <a:rPr lang="en-US" u="sng" dirty="0" smtClean="0"/>
              <a:t>deliberate</a:t>
            </a:r>
            <a:r>
              <a:rPr lang="en-US" dirty="0" smtClean="0"/>
              <a:t> and </a:t>
            </a:r>
            <a:r>
              <a:rPr lang="en-US" u="sng" dirty="0" err="1" smtClean="0"/>
              <a:t>recognitional</a:t>
            </a:r>
            <a:r>
              <a:rPr lang="en-US" dirty="0" smtClean="0"/>
              <a:t> decision-making</a:t>
            </a:r>
          </a:p>
          <a:p>
            <a:pPr lvl="1"/>
            <a:r>
              <a:rPr lang="en-US" dirty="0" smtClean="0"/>
              <a:t>Call attention to the need for staff understanding of the “</a:t>
            </a:r>
            <a:r>
              <a:rPr lang="en-US" u="sng" dirty="0" smtClean="0"/>
              <a:t>Single Battle Concept</a:t>
            </a:r>
            <a:r>
              <a:rPr lang="en-US" dirty="0" smtClean="0"/>
              <a:t>”, “</a:t>
            </a:r>
            <a:r>
              <a:rPr lang="en-US" u="sng" dirty="0" smtClean="0"/>
              <a:t>Top-Down Planning</a:t>
            </a:r>
            <a:r>
              <a:rPr lang="en-US" dirty="0" smtClean="0"/>
              <a:t>”, and “</a:t>
            </a:r>
            <a:r>
              <a:rPr lang="en-US" u="sng" dirty="0" smtClean="0"/>
              <a:t>Integrated Planning</a:t>
            </a:r>
            <a:r>
              <a:rPr lang="en-US" dirty="0" smtClean="0"/>
              <a:t>”</a:t>
            </a:r>
          </a:p>
          <a:p>
            <a:pPr lvl="1"/>
            <a:r>
              <a:rPr lang="en-US" dirty="0" smtClean="0"/>
              <a:t>Facilitate </a:t>
            </a:r>
            <a:r>
              <a:rPr lang="en-US" u="sng" dirty="0" smtClean="0"/>
              <a:t>shared situational awareness</a:t>
            </a:r>
          </a:p>
          <a:p>
            <a:pPr lvl="1"/>
            <a:r>
              <a:rPr lang="en-US" dirty="0" smtClean="0"/>
              <a:t> Shape planners thinking with regard to events to occur during the engagement and the </a:t>
            </a:r>
            <a:r>
              <a:rPr lang="en-US" u="sng" dirty="0" smtClean="0"/>
              <a:t>outcome</a:t>
            </a:r>
          </a:p>
          <a:p>
            <a:pPr lvl="1"/>
            <a:r>
              <a:rPr lang="en-US" dirty="0" smtClean="0"/>
              <a:t>Facilitate the exercise of </a:t>
            </a:r>
            <a:r>
              <a:rPr lang="en-US" u="sng" dirty="0" smtClean="0"/>
              <a:t>initiative</a:t>
            </a:r>
            <a:r>
              <a:rPr lang="en-US" dirty="0" smtClean="0"/>
              <a:t> </a:t>
            </a:r>
          </a:p>
          <a:p>
            <a:pPr>
              <a:spcAft>
                <a:spcPct val="15%"/>
              </a:spcAft>
            </a:pPr>
            <a:endParaRPr lang="en-US" dirty="0"/>
          </a:p>
        </p:txBody>
      </p:sp>
    </p:spTree>
  </p:cSld>
  <p:clrMapOvr>
    <a:masterClrMapping/>
  </p:clrMapOvr>
</p:sld>
</file>

<file path=ppt/slides/slide3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FOUNDATION OF THE MARINE CORPS</a:t>
            </a:r>
          </a:p>
          <a:p>
            <a:pPr marL="0" marR="0" lvl="0" indent="0" algn="ctr" defTabSz="914400" rtl="0" eaLnBrk="1" fontAlgn="auto" latinLnBrk="0" hangingPunct="1">
              <a:lnSpc>
                <a:spcPct val="1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rPr>
              <a:t>PLANNING</a:t>
            </a:r>
            <a:r>
              <a:rPr kumimoji="0" lang="en-US" sz="2800" b="0" i="0" u="none" strike="noStrike" kern="1200" cap="none" spc="0" normalizeH="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rPr>
              <a:t> PROCESS</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lnSpcReduction="10%"/>
          </a:bodyPr>
          <a:lstStyle/>
          <a:p>
            <a:r>
              <a:rPr lang="en-US" dirty="0" smtClean="0"/>
              <a:t>Top-Down Planning</a:t>
            </a:r>
          </a:p>
          <a:p>
            <a:pPr lvl="1"/>
            <a:r>
              <a:rPr lang="en-US" dirty="0" smtClean="0"/>
              <a:t>Commander-driven process</a:t>
            </a:r>
            <a:br>
              <a:rPr lang="en-US" dirty="0" smtClean="0"/>
            </a:br>
            <a:endParaRPr lang="en-US" dirty="0" smtClean="0"/>
          </a:p>
          <a:p>
            <a:r>
              <a:rPr lang="en-US" dirty="0" smtClean="0"/>
              <a:t>The Single Battle</a:t>
            </a:r>
          </a:p>
          <a:p>
            <a:pPr lvl="1"/>
            <a:r>
              <a:rPr lang="en-US" dirty="0" smtClean="0"/>
              <a:t>The whole is greater than the sum of its parts</a:t>
            </a:r>
          </a:p>
          <a:p>
            <a:pPr lvl="1"/>
            <a:r>
              <a:rPr lang="en-US" dirty="0" smtClean="0"/>
              <a:t>Action anywhere is related to action everywhere</a:t>
            </a:r>
            <a:br>
              <a:rPr lang="en-US" dirty="0" smtClean="0"/>
            </a:br>
            <a:r>
              <a:rPr lang="en-US" dirty="0" smtClean="0"/>
              <a:t> </a:t>
            </a:r>
          </a:p>
          <a:p>
            <a:r>
              <a:rPr lang="en-US" dirty="0" smtClean="0"/>
              <a:t>Integrated Planning</a:t>
            </a:r>
          </a:p>
          <a:p>
            <a:pPr lvl="1"/>
            <a:r>
              <a:rPr lang="en-US" dirty="0" smtClean="0"/>
              <a:t>Coordinating between Higher / Adjacent / Supporting across </a:t>
            </a:r>
            <a:r>
              <a:rPr lang="en-US" dirty="0" err="1" smtClean="0"/>
              <a:t>Warfighting</a:t>
            </a:r>
            <a:r>
              <a:rPr lang="en-US" dirty="0" smtClean="0"/>
              <a:t> Functions</a:t>
            </a:r>
          </a:p>
          <a:p>
            <a:endParaRPr lang="en-US" dirty="0"/>
          </a:p>
        </p:txBody>
      </p:sp>
    </p:spTree>
  </p:cSld>
  <p:clrMapOvr>
    <a:masterClrMapping/>
  </p:clrMapOvr>
</p:sld>
</file>

<file path=ppt/slides/slide3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
                <a:alpha val="40%"/>
              </a:schemeClr>
            </a:glow>
            <a:innerShdw blurRad="63500" dist="50800" dir="10800000">
              <a:prstClr val="black">
                <a:alpha val="5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
                  <a:satMod val="155%"/>
                </a:schemeClr>
              </a:solidFill>
              <a:effectLst>
                <a:outerShdw blurRad="41275" dist="20320" dir="1800000" algn="tl" rotWithShape="0">
                  <a:srgbClr val="000000">
                    <a:alpha val="4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
            <a:headEnd/>
            <a:tailEnd/>
          </a:ln>
        </p:spPr>
        <p:txBody>
          <a:bodyPr>
            <a:spAutoFit/>
          </a:bodyPr>
          <a:lstStyle/>
          <a:p>
            <a:pPr algn="ctr" eaLnBrk="0" hangingPunct="0">
              <a:lnSpc>
                <a:spcPct val="80%"/>
              </a:lnSpc>
              <a:spcBef>
                <a:spcPct val="50%"/>
              </a:spcBef>
            </a:pPr>
            <a:r>
              <a:rPr lang="en-US" sz="1800" b="1" dirty="0" smtClean="0">
                <a:solidFill>
                  <a:srgbClr val="000000"/>
                </a:solidFill>
                <a:latin typeface="Tahoma" pitchFamily="34" charset="0"/>
              </a:rPr>
              <a:t>Course of Action Development</a:t>
            </a:r>
            <a:endParaRPr lang="en-US" sz="1800" b="1" dirty="0">
              <a:solidFill>
                <a:srgbClr val="000000"/>
              </a:solidFill>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a:solidFill>
                  <a:srgbClr val="000000"/>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1" name="Text Box 9"/>
          <p:cNvSpPr txBox="1">
            <a:spLocks noChangeArrowheads="1"/>
          </p:cNvSpPr>
          <p:nvPr/>
        </p:nvSpPr>
        <p:spPr bwMode="auto">
          <a:xfrm>
            <a:off x="5334000" y="4568544"/>
            <a:ext cx="2514600" cy="58477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dirty="0" smtClean="0">
                <a:solidFill>
                  <a:srgbClr val="000000"/>
                </a:solidFill>
                <a:latin typeface="Tahoma" pitchFamily="34" charset="0"/>
              </a:rPr>
              <a:t>Course of Action </a:t>
            </a:r>
            <a:r>
              <a:rPr lang="en-US" sz="2000" b="1" dirty="0">
                <a:solidFill>
                  <a:srgbClr val="000000"/>
                </a:solidFill>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a:solidFill>
                  <a:srgbClr val="000000"/>
                </a:solidFill>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
            <a:headEnd/>
            <a:tailEnd/>
          </a:ln>
        </p:spPr>
        <p:txBody>
          <a:bodyPr>
            <a:spAutoFit/>
          </a:bodyPr>
          <a:lstStyle/>
          <a:p>
            <a:pPr algn="ctr" eaLnBrk="0" hangingPunct="0">
              <a:lnSpc>
                <a:spcPct val="80%"/>
              </a:lnSpc>
              <a:spcBef>
                <a:spcPct val="50%"/>
              </a:spcBef>
            </a:pPr>
            <a:r>
              <a:rPr lang="en-US" b="1" dirty="0" smtClean="0">
                <a:solidFill>
                  <a:srgbClr val="000000"/>
                </a:solidFill>
                <a:latin typeface="Tahoma" pitchFamily="34" charset="0"/>
              </a:rPr>
              <a:t>Course of Action </a:t>
            </a:r>
            <a:r>
              <a:rPr lang="en-US" b="1" dirty="0">
                <a:solidFill>
                  <a:srgbClr val="000000"/>
                </a:solidFill>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solidFill>
              <a:srgbClr val="CC3300"/>
            </a:solidFill>
            <a:ln w="28575">
              <a:noFill/>
              <a:round/>
              <a:headEnd/>
              <a:tailEnd/>
            </a:ln>
            <a:effectLst>
              <a:outerShdw blurRad="149987" dist="250190" dir="8460000" algn="ctr">
                <a:srgbClr val="000000">
                  <a:alpha val="28%"/>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solidFill>
              <a:srgbClr val="CC3300"/>
            </a:solidFill>
            <a:ln w="9525">
              <a:noFill/>
              <a:miter lim="800%"/>
              <a:headEnd/>
              <a:tailEnd/>
            </a:ln>
            <a:effectLst>
              <a:outerShdw blurRad="149987" dist="250190" dir="8460000" algn="ctr">
                <a:srgbClr val="000000">
                  <a:alpha val="28%"/>
                </a:srgbClr>
              </a:outerShdw>
            </a:effectLst>
            <a:sp3d prstMaterial="metal">
              <a:bevelT w="88900" h="88900"/>
            </a:sp3d>
          </p:spPr>
          <p:txBody>
            <a:bodyPr>
              <a:spAutoFit/>
            </a:bodyPr>
            <a:lstStyle/>
            <a:p>
              <a:pPr algn="ctr" eaLnBrk="0" hangingPunct="0">
                <a:lnSpc>
                  <a:spcPct val="80%"/>
                </a:lnSpc>
                <a:spcBef>
                  <a:spcPct val="50%"/>
                </a:spcBef>
                <a:defRPr/>
              </a:pPr>
              <a:r>
                <a:rPr lang="en-US" sz="2000" b="1">
                  <a:solidFill>
                    <a:schemeClr val="bg1"/>
                  </a:solidFill>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
            <a:headEnd/>
            <a:tailEnd/>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rPr>
              <a:t>MISSION</a:t>
            </a:r>
            <a:r>
              <a:rPr kumimoji="0" lang="en-US" sz="4400" b="0" i="0" u="none" strike="noStrike" kern="1200" cap="none" spc="0" normalizeH="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rPr>
              <a:t> ANALYSIS</a:t>
            </a:r>
            <a:endParaRPr kumimoji="0" lang="en-US" sz="4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 name="Rounded Rectangle 23"/>
          <p:cNvSpPr/>
          <p:nvPr/>
        </p:nvSpPr>
        <p:spPr>
          <a:xfrm>
            <a:off x="6019800" y="1981200"/>
            <a:ext cx="2819400" cy="3657600"/>
          </a:xfrm>
          <a:prstGeom prst="roundRect">
            <a:avLst/>
          </a:prstGeom>
          <a:solidFill>
            <a:schemeClr val="accent3">
              <a:lumMod val="5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58" name="Text Box 4"/>
          <p:cNvSpPr txBox="1">
            <a:spLocks noChangeArrowheads="1"/>
          </p:cNvSpPr>
          <p:nvPr/>
        </p:nvSpPr>
        <p:spPr bwMode="auto">
          <a:xfrm>
            <a:off x="6332574" y="2362200"/>
            <a:ext cx="2138326" cy="2739211"/>
          </a:xfrm>
          <a:prstGeom prst="rect">
            <a:avLst/>
          </a:prstGeom>
          <a:noFill/>
          <a:ln w="9525">
            <a:noFill/>
            <a:miter lim="800%"/>
            <a:headEnd/>
            <a:tailEnd/>
          </a:ln>
        </p:spPr>
        <p:txBody>
          <a:bodyPr wrap="square">
            <a:spAutoFit/>
          </a:bodyPr>
          <a:lstStyle/>
          <a:p>
            <a:pPr eaLnBrk="0" hangingPunct="0">
              <a:buFont typeface="Arial" pitchFamily="34" charset="0"/>
              <a:buChar char="•"/>
            </a:pPr>
            <a:r>
              <a:rPr lang="en-US" sz="1800" b="1" u="sng" dirty="0" smtClean="0">
                <a:solidFill>
                  <a:schemeClr val="bg1"/>
                </a:solidFill>
                <a:latin typeface="Arial" pitchFamily="34" charset="0"/>
              </a:rPr>
              <a:t>Output</a:t>
            </a:r>
            <a:r>
              <a:rPr lang="en-US" sz="1800" b="1" dirty="0" smtClean="0">
                <a:solidFill>
                  <a:schemeClr val="bg1"/>
                </a:solidFill>
                <a:latin typeface="Arial" pitchFamily="34" charset="0"/>
              </a:rPr>
              <a:t>:</a:t>
            </a:r>
          </a:p>
          <a:p>
            <a:pPr eaLnBrk="0" hangingPunct="0">
              <a:buFont typeface="Arial" pitchFamily="34" charset="0"/>
              <a:buChar char="•"/>
            </a:pPr>
            <a:r>
              <a:rPr lang="en-US" b="1" dirty="0">
                <a:solidFill>
                  <a:schemeClr val="bg1"/>
                </a:solidFill>
                <a:latin typeface="Arial" pitchFamily="34" charset="0"/>
              </a:rPr>
              <a:t> </a:t>
            </a:r>
            <a:r>
              <a:rPr lang="en-US" sz="1600" b="1" dirty="0" smtClean="0">
                <a:solidFill>
                  <a:schemeClr val="bg1"/>
                </a:solidFill>
                <a:latin typeface="Arial" pitchFamily="34" charset="0"/>
              </a:rPr>
              <a:t>Mission statement</a:t>
            </a:r>
          </a:p>
          <a:p>
            <a:pPr eaLnBrk="0" hangingPunct="0">
              <a:buFont typeface="Arial" pitchFamily="34" charset="0"/>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Commander’s Intent </a:t>
            </a:r>
          </a:p>
          <a:p>
            <a:pPr eaLnBrk="0" hangingPunct="0">
              <a:buFont typeface="Arial" pitchFamily="34" charset="0"/>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Cmdr’s Planning</a:t>
            </a:r>
          </a:p>
          <a:p>
            <a:pPr eaLnBrk="0" hangingPunct="0"/>
            <a:r>
              <a:rPr lang="en-US" sz="1600" b="1" dirty="0" smtClean="0">
                <a:solidFill>
                  <a:schemeClr val="bg1"/>
                </a:solidFill>
                <a:latin typeface="Arial" pitchFamily="34" charset="0"/>
              </a:rPr>
              <a:t>Guidance</a:t>
            </a:r>
          </a:p>
          <a:p>
            <a:pPr eaLnBrk="0" hangingPunct="0">
              <a:buFont typeface="Arial" pitchFamily="34" charset="0"/>
              <a:buChar char="•"/>
            </a:pPr>
            <a:r>
              <a:rPr lang="en-US" sz="1600" b="1" dirty="0">
                <a:solidFill>
                  <a:schemeClr val="bg1"/>
                </a:solidFill>
                <a:latin typeface="Arial" pitchFamily="34" charset="0"/>
              </a:rPr>
              <a:t> </a:t>
            </a:r>
            <a:r>
              <a:rPr lang="en-US" sz="1800" dirty="0" smtClean="0">
                <a:solidFill>
                  <a:schemeClr val="bg1"/>
                </a:solidFill>
                <a:latin typeface="Tahoma" pitchFamily="34" charset="0"/>
              </a:rPr>
              <a:t>Warning Order</a:t>
            </a:r>
          </a:p>
          <a:p>
            <a:pPr eaLnBrk="0" hangingPunct="0">
              <a:buFont typeface="Arial" pitchFamily="34" charset="0"/>
              <a:buChar char="•"/>
            </a:pPr>
            <a:r>
              <a:rPr lang="en-US" dirty="0">
                <a:solidFill>
                  <a:schemeClr val="bg1"/>
                </a:solidFill>
                <a:latin typeface="Tahoma" pitchFamily="34" charset="0"/>
              </a:rPr>
              <a:t> </a:t>
            </a:r>
            <a:r>
              <a:rPr lang="en-US" sz="1800" dirty="0" smtClean="0">
                <a:solidFill>
                  <a:schemeClr val="bg1"/>
                </a:solidFill>
                <a:latin typeface="Tahoma" pitchFamily="34" charset="0"/>
              </a:rPr>
              <a:t>Updated Planning</a:t>
            </a:r>
          </a:p>
          <a:p>
            <a:pPr eaLnBrk="0" hangingPunct="0"/>
            <a:r>
              <a:rPr lang="en-US" sz="1800" dirty="0" smtClean="0">
                <a:solidFill>
                  <a:schemeClr val="bg1"/>
                </a:solidFill>
                <a:latin typeface="Tahoma" pitchFamily="34" charset="0"/>
              </a:rPr>
              <a:t>Products</a:t>
            </a:r>
            <a:endParaRPr lang="en-US" dirty="0" smtClean="0">
              <a:solidFill>
                <a:schemeClr val="bg1"/>
              </a:solidFill>
              <a:latin typeface="Tahoma" pitchFamily="34" charset="0"/>
            </a:endParaRPr>
          </a:p>
          <a:p>
            <a:pPr eaLnBrk="0" hangingPunct="0">
              <a:buFont typeface="Arial" pitchFamily="34" charset="0"/>
              <a:buChar char="•"/>
            </a:pPr>
            <a:r>
              <a:rPr lang="en-US" sz="1800" dirty="0">
                <a:solidFill>
                  <a:schemeClr val="bg1"/>
                </a:solidFill>
                <a:latin typeface="Tahoma" pitchFamily="34" charset="0"/>
              </a:rPr>
              <a:t> </a:t>
            </a:r>
            <a:r>
              <a:rPr lang="en-US" sz="1800" dirty="0" smtClean="0">
                <a:solidFill>
                  <a:schemeClr val="bg1"/>
                </a:solidFill>
                <a:latin typeface="Tahoma" pitchFamily="34" charset="0"/>
              </a:rPr>
              <a:t>Staff </a:t>
            </a:r>
            <a:r>
              <a:rPr lang="en-US" sz="1800" dirty="0">
                <a:solidFill>
                  <a:schemeClr val="bg1"/>
                </a:solidFill>
                <a:latin typeface="Tahoma" pitchFamily="34" charset="0"/>
              </a:rPr>
              <a:t>Estimates</a:t>
            </a:r>
          </a:p>
        </p:txBody>
      </p:sp>
      <p:sp>
        <p:nvSpPr>
          <p:cNvPr id="49159" name="Line 5"/>
          <p:cNvSpPr>
            <a:spLocks noChangeShapeType="1"/>
          </p:cNvSpPr>
          <p:nvPr/>
        </p:nvSpPr>
        <p:spPr bwMode="auto">
          <a:xfrm>
            <a:off x="2716213" y="2635250"/>
            <a:ext cx="1524000" cy="1143000"/>
          </a:xfrm>
          <a:prstGeom prst="line">
            <a:avLst/>
          </a:prstGeom>
          <a:noFill/>
          <a:ln w="9525">
            <a:noFill/>
            <a:round/>
            <a:headEnd/>
            <a:tailEnd/>
          </a:ln>
        </p:spPr>
        <p:txBody>
          <a:bodyPr wrap="none" lIns="66084" tIns="33041" rIns="66084" bIns="33041" anchor="ctr"/>
          <a:lstStyle/>
          <a:p>
            <a:endParaRPr lang="en-US"/>
          </a:p>
        </p:txBody>
      </p:sp>
      <p:sp>
        <p:nvSpPr>
          <p:cNvPr id="210954" name="Text Box 8"/>
          <p:cNvSpPr txBox="1">
            <a:spLocks noChangeArrowheads="1"/>
          </p:cNvSpPr>
          <p:nvPr/>
        </p:nvSpPr>
        <p:spPr bwMode="auto">
          <a:xfrm>
            <a:off x="3200400" y="2484834"/>
            <a:ext cx="2412840" cy="2862322"/>
          </a:xfrm>
          <a:prstGeom prst="rect">
            <a:avLst/>
          </a:prstGeom>
          <a:noFill/>
          <a:ln w="9525">
            <a:noFill/>
            <a:miter lim="800%"/>
            <a:headEnd/>
            <a:tailEnd/>
          </a:ln>
        </p:spPr>
        <p:txBody>
          <a:bodyPr wrap="none">
            <a:spAutoFit/>
          </a:bodyPr>
          <a:lstStyle/>
          <a:p>
            <a:pPr algn="ctr" eaLnBrk="0" hangingPunct="0">
              <a:defRPr/>
            </a:pPr>
            <a:r>
              <a:rPr lang="en-US" sz="2400" b="1" u="sng" dirty="0" smtClean="0">
                <a:latin typeface="Arial" charset="0"/>
              </a:rPr>
              <a:t>Process</a:t>
            </a:r>
            <a:endParaRPr lang="en-US" sz="1400" b="1" u="sng" dirty="0">
              <a:latin typeface="Arial" charset="0"/>
            </a:endParaRPr>
          </a:p>
          <a:p>
            <a:pPr algn="ctr" eaLnBrk="0" hangingPunct="0">
              <a:defRPr/>
            </a:pPr>
            <a:r>
              <a:rPr lang="en-US" sz="1400" b="1" dirty="0">
                <a:latin typeface="Arial" charset="0"/>
              </a:rPr>
              <a:t>Identify Tasks</a:t>
            </a:r>
          </a:p>
          <a:p>
            <a:pPr algn="ctr" eaLnBrk="0" hangingPunct="0">
              <a:defRPr/>
            </a:pPr>
            <a:r>
              <a:rPr lang="en-US" sz="1400" b="1" dirty="0">
                <a:latin typeface="Arial" charset="0"/>
              </a:rPr>
              <a:t>Assumptions</a:t>
            </a:r>
          </a:p>
          <a:p>
            <a:pPr algn="ctr" eaLnBrk="0" hangingPunct="0">
              <a:defRPr/>
            </a:pPr>
            <a:r>
              <a:rPr lang="en-US" sz="1400" b="1" dirty="0">
                <a:latin typeface="Arial" charset="0"/>
              </a:rPr>
              <a:t>Constraints / Restraints</a:t>
            </a:r>
          </a:p>
          <a:p>
            <a:pPr algn="ctr" eaLnBrk="0" hangingPunct="0">
              <a:defRPr/>
            </a:pPr>
            <a:r>
              <a:rPr lang="en-US" sz="1400" b="1" dirty="0">
                <a:latin typeface="Arial" charset="0"/>
              </a:rPr>
              <a:t>Draft Mission Statement</a:t>
            </a:r>
          </a:p>
          <a:p>
            <a:pPr algn="ctr" eaLnBrk="0" hangingPunct="0">
              <a:defRPr/>
            </a:pPr>
            <a:r>
              <a:rPr lang="en-US" sz="1400" b="1" dirty="0">
                <a:latin typeface="Arial" charset="0"/>
              </a:rPr>
              <a:t>Draft Warning Order</a:t>
            </a:r>
          </a:p>
          <a:p>
            <a:pPr algn="ctr" eaLnBrk="0" hangingPunct="0">
              <a:defRPr/>
            </a:pPr>
            <a:r>
              <a:rPr lang="en-US" sz="1400" b="1" dirty="0" smtClean="0">
                <a:latin typeface="Arial" charset="0"/>
              </a:rPr>
              <a:t>Information </a:t>
            </a:r>
            <a:r>
              <a:rPr lang="en-US" sz="1400" b="1" dirty="0">
                <a:latin typeface="Arial" charset="0"/>
              </a:rPr>
              <a:t>Requirements</a:t>
            </a:r>
          </a:p>
          <a:p>
            <a:pPr algn="ctr" eaLnBrk="0" hangingPunct="0">
              <a:defRPr/>
            </a:pPr>
            <a:endParaRPr lang="en-US" sz="1400" b="1" dirty="0">
              <a:latin typeface="Arial" charset="0"/>
            </a:endParaRPr>
          </a:p>
          <a:p>
            <a:pPr algn="ctr" eaLnBrk="0" hangingPunct="0">
              <a:defRPr/>
            </a:pPr>
            <a:endParaRPr lang="en-US" sz="1400" b="1" dirty="0">
              <a:latin typeface="Arial" charset="0"/>
            </a:endParaRPr>
          </a:p>
          <a:p>
            <a:pPr algn="ctr" eaLnBrk="0" hangingPunct="0">
              <a:defRPr/>
            </a:pPr>
            <a:endParaRPr lang="en-US" sz="1600" b="1" dirty="0">
              <a:latin typeface="Arial" charset="0"/>
            </a:endParaRPr>
          </a:p>
          <a:p>
            <a:pPr algn="ctr" eaLnBrk="0" hangingPunct="0">
              <a:defRPr/>
            </a:pPr>
            <a:endParaRPr lang="en-US" sz="1400" b="1" dirty="0">
              <a:latin typeface="Arial" charset="0"/>
            </a:endParaRPr>
          </a:p>
          <a:p>
            <a:pPr algn="ctr" eaLnBrk="0" hangingPunct="0">
              <a:defRPr/>
            </a:pPr>
            <a:endParaRPr lang="en-US" sz="1400" b="1" dirty="0">
              <a:latin typeface="Arial" charset="0"/>
            </a:endParaRPr>
          </a:p>
        </p:txBody>
      </p:sp>
      <p:sp>
        <p:nvSpPr>
          <p:cNvPr id="49168" name="Text Box 11"/>
          <p:cNvSpPr txBox="1">
            <a:spLocks noChangeArrowheads="1"/>
          </p:cNvSpPr>
          <p:nvPr/>
        </p:nvSpPr>
        <p:spPr bwMode="auto">
          <a:xfrm>
            <a:off x="124119" y="2209800"/>
            <a:ext cx="2864887" cy="3323987"/>
          </a:xfrm>
          <a:prstGeom prst="rect">
            <a:avLst/>
          </a:prstGeom>
          <a:noFill/>
          <a:ln w="9525">
            <a:noFill/>
            <a:miter lim="800%"/>
            <a:headEnd/>
            <a:tailEnd/>
          </a:ln>
        </p:spPr>
        <p:txBody>
          <a:bodyPr wrap="none">
            <a:spAutoFit/>
          </a:bodyPr>
          <a:lstStyle/>
          <a:p>
            <a:pPr eaLnBrk="0" hangingPunct="0"/>
            <a:r>
              <a:rPr lang="en-US" sz="1600" b="1" u="sng" dirty="0">
                <a:solidFill>
                  <a:schemeClr val="bg1"/>
                </a:solidFill>
                <a:latin typeface="Arial" pitchFamily="34" charset="0"/>
              </a:rPr>
              <a:t>Input:</a:t>
            </a:r>
          </a:p>
          <a:p>
            <a:pPr eaLnBrk="0" hangingPunct="0">
              <a:buFontTx/>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Higher Headquarters</a:t>
            </a:r>
            <a:endParaRPr lang="en-US" sz="1600" b="1" dirty="0">
              <a:solidFill>
                <a:schemeClr val="bg1"/>
              </a:solidFill>
              <a:latin typeface="Arial" pitchFamily="34" charset="0"/>
            </a:endParaRPr>
          </a:p>
          <a:p>
            <a:pPr lvl="1" eaLnBrk="0" hangingPunct="0">
              <a:buFontTx/>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Orders</a:t>
            </a:r>
            <a:endParaRPr lang="en-US" sz="1600" b="1" dirty="0">
              <a:solidFill>
                <a:schemeClr val="bg1"/>
              </a:solidFill>
              <a:latin typeface="Arial" pitchFamily="34" charset="0"/>
            </a:endParaRPr>
          </a:p>
          <a:p>
            <a:pPr lvl="1" eaLnBrk="0" hangingPunct="0">
              <a:buFontTx/>
              <a:buChar char="•"/>
            </a:pPr>
            <a:r>
              <a:rPr lang="en-US" sz="1600" b="1" dirty="0">
                <a:solidFill>
                  <a:schemeClr val="bg1"/>
                </a:solidFill>
                <a:latin typeface="Arial" pitchFamily="34" charset="0"/>
              </a:rPr>
              <a:t> Intel products</a:t>
            </a:r>
          </a:p>
          <a:p>
            <a:pPr lvl="1" eaLnBrk="0" hangingPunct="0">
              <a:buFontTx/>
              <a:buChar char="•"/>
            </a:pPr>
            <a:endParaRPr lang="en-US" sz="1600" b="1" dirty="0">
              <a:solidFill>
                <a:schemeClr val="bg1"/>
              </a:solidFill>
              <a:latin typeface="Arial" pitchFamily="34" charset="0"/>
            </a:endParaRPr>
          </a:p>
          <a:p>
            <a:pPr eaLnBrk="0" hangingPunct="0">
              <a:buFontTx/>
              <a:buChar char="•"/>
            </a:pPr>
            <a:r>
              <a:rPr lang="en-US" sz="1600" b="1" dirty="0">
                <a:solidFill>
                  <a:schemeClr val="bg1"/>
                </a:solidFill>
                <a:latin typeface="Arial" pitchFamily="34" charset="0"/>
              </a:rPr>
              <a:t> Commander’s Orientation</a:t>
            </a:r>
          </a:p>
          <a:p>
            <a:pPr lvl="1" eaLnBrk="0" hangingPunct="0">
              <a:buFontTx/>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Battlefield Evaluation</a:t>
            </a:r>
            <a:endParaRPr lang="en-US" sz="1600" b="1" dirty="0">
              <a:solidFill>
                <a:schemeClr val="bg1"/>
              </a:solidFill>
              <a:latin typeface="Arial" pitchFamily="34" charset="0"/>
            </a:endParaRPr>
          </a:p>
          <a:p>
            <a:pPr lvl="2" eaLnBrk="0" hangingPunct="0">
              <a:buFontTx/>
              <a:buChar char="•"/>
            </a:pPr>
            <a:r>
              <a:rPr lang="en-US" sz="1600" b="1" dirty="0">
                <a:solidFill>
                  <a:schemeClr val="bg1"/>
                </a:solidFill>
                <a:latin typeface="Arial" pitchFamily="34" charset="0"/>
              </a:rPr>
              <a:t> </a:t>
            </a:r>
            <a:r>
              <a:rPr lang="en-US" sz="1600" b="1" dirty="0" smtClean="0">
                <a:solidFill>
                  <a:schemeClr val="bg1"/>
                </a:solidFill>
                <a:latin typeface="Arial" pitchFamily="34" charset="0"/>
              </a:rPr>
              <a:t>Battlefield</a:t>
            </a:r>
            <a:endParaRPr lang="en-US" sz="1600" b="1" dirty="0">
              <a:solidFill>
                <a:schemeClr val="bg1"/>
              </a:solidFill>
              <a:latin typeface="Arial" pitchFamily="34" charset="0"/>
            </a:endParaRPr>
          </a:p>
          <a:p>
            <a:pPr lvl="2" eaLnBrk="0" hangingPunct="0">
              <a:buFontTx/>
              <a:buChar char="•"/>
            </a:pPr>
            <a:r>
              <a:rPr lang="en-US" sz="1600" b="1" dirty="0">
                <a:solidFill>
                  <a:schemeClr val="bg1"/>
                </a:solidFill>
                <a:latin typeface="Arial" pitchFamily="34" charset="0"/>
              </a:rPr>
              <a:t> Intent </a:t>
            </a:r>
          </a:p>
          <a:p>
            <a:pPr lvl="2" eaLnBrk="0" hangingPunct="0">
              <a:buFontTx/>
              <a:buChar char="•"/>
            </a:pPr>
            <a:r>
              <a:rPr lang="en-US" sz="1600" b="1" dirty="0">
                <a:solidFill>
                  <a:schemeClr val="bg1"/>
                </a:solidFill>
                <a:latin typeface="Arial" pitchFamily="34" charset="0"/>
              </a:rPr>
              <a:t> COG</a:t>
            </a:r>
          </a:p>
          <a:p>
            <a:pPr lvl="2" eaLnBrk="0" hangingPunct="0">
              <a:buFontTx/>
              <a:buChar char="•"/>
            </a:pPr>
            <a:r>
              <a:rPr lang="en-US" sz="1600" b="1" dirty="0">
                <a:solidFill>
                  <a:schemeClr val="bg1"/>
                </a:solidFill>
                <a:latin typeface="Arial" pitchFamily="34" charset="0"/>
              </a:rPr>
              <a:t> CCIR</a:t>
            </a:r>
          </a:p>
          <a:p>
            <a:pPr lvl="1" eaLnBrk="0" hangingPunct="0">
              <a:buFontTx/>
              <a:buChar char="•"/>
            </a:pPr>
            <a:r>
              <a:rPr lang="en-US" sz="1600" b="1" dirty="0">
                <a:solidFill>
                  <a:schemeClr val="bg1"/>
                </a:solidFill>
                <a:latin typeface="Arial" pitchFamily="34" charset="0"/>
              </a:rPr>
              <a:t> Initial Guidance</a:t>
            </a:r>
          </a:p>
          <a:p>
            <a:pPr lvl="2" eaLnBrk="0" hangingPunct="0">
              <a:buFontTx/>
              <a:buChar char="•"/>
            </a:pPr>
            <a:endParaRPr lang="en-US" sz="1800" b="1" dirty="0">
              <a:latin typeface="Arial" pitchFamily="34" charset="0"/>
            </a:endParaRPr>
          </a:p>
        </p:txBody>
      </p:sp>
      <p:sp>
        <p:nvSpPr>
          <p:cNvPr id="1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rPr>
              <a:t>MISSION</a:t>
            </a:r>
            <a:r>
              <a:rPr kumimoji="0" lang="en-US" sz="4400" b="0" i="0" u="none" strike="noStrike" kern="1200" cap="none" spc="0" normalizeH="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rPr>
              <a:t> ANALYSIS</a:t>
            </a:r>
            <a:endParaRPr kumimoji="0" lang="en-US" sz="4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1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16"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7"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18" name="Straight Connector 1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44367" y="67235"/>
            <a:ext cx="8229023" cy="1143000"/>
          </a:xfrm>
        </p:spPr>
        <p:txBody>
          <a:bodyPr rtlCol="0">
            <a:normAutofit/>
          </a:bodyPr>
          <a:lstStyle/>
          <a:p>
            <a:pPr defTabSz="913544">
              <a:defRPr/>
            </a:pPr>
            <a:r>
              <a:rPr lang="en-US" cap="all" dirty="0" smtClean="0">
                <a:solidFill>
                  <a:schemeClr val="tx1">
                    <a:lumMod val="85%"/>
                    <a:lumOff val="15%"/>
                  </a:schemeClr>
                </a:solidFill>
                <a:effectLst>
                  <a:outerShdw blurRad="38100" dist="38100" dir="2700000" algn="tl">
                    <a:srgbClr val="000000">
                      <a:alpha val="43.137%"/>
                    </a:srgbClr>
                  </a:outerShdw>
                </a:effectLst>
              </a:rPr>
              <a:t>Amphibious History</a:t>
            </a:r>
            <a:endParaRPr lang="en-US" cap="all" dirty="0">
              <a:solidFill>
                <a:schemeClr val="tx1">
                  <a:lumMod val="85%"/>
                  <a:lumOff val="15%"/>
                </a:schemeClr>
              </a:solidFill>
              <a:effectLst>
                <a:outerShdw blurRad="38100" dist="38100" dir="2700000" algn="tl">
                  <a:srgbClr val="000000">
                    <a:alpha val="43.137%"/>
                  </a:srgbClr>
                </a:outerShdw>
              </a:effectLst>
            </a:endParaRPr>
          </a:p>
        </p:txBody>
      </p:sp>
      <p:pic>
        <p:nvPicPr>
          <p:cNvPr id="5"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11" name="Straight Connector 1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5" descr="WWI map"/>
          <p:cNvPicPr>
            <a:picLocks noChangeAspect="1" noChangeArrowheads="1"/>
          </p:cNvPicPr>
          <p:nvPr/>
        </p:nvPicPr>
        <p:blipFill>
          <a:blip r:embed="rId4" cstate="print"/>
          <a:srcRect l="16.843%" t="10.733%"/>
          <a:stretch>
            <a:fillRect/>
          </a:stretch>
        </p:blipFill>
        <p:spPr>
          <a:xfrm>
            <a:off x="4203020" y="1447801"/>
            <a:ext cx="4644117" cy="4114800"/>
          </a:xfrm>
          <a:prstGeom prst="rect">
            <a:avLst/>
          </a:prstGeom>
          <a:ln>
            <a:noFill/>
          </a:ln>
          <a:effectLst>
            <a:outerShdw blurRad="292100" dist="139700" dir="2700000" algn="tl" rotWithShape="0">
              <a:srgbClr val="333333">
                <a:alpha val="65%"/>
              </a:srgbClr>
            </a:outerShdw>
          </a:effectLst>
        </p:spPr>
      </p:pic>
      <p:sp>
        <p:nvSpPr>
          <p:cNvPr id="9" name="Oval 8"/>
          <p:cNvSpPr/>
          <p:nvPr/>
        </p:nvSpPr>
        <p:spPr>
          <a:xfrm rot="19914624">
            <a:off x="7042508" y="3689952"/>
            <a:ext cx="421355" cy="161319"/>
          </a:xfrm>
          <a:prstGeom prst="ellipse">
            <a:avLst/>
          </a:prstGeom>
          <a:noFill/>
          <a:ln>
            <a:solidFill>
              <a:srgbClr val="FFFF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8"/>
          <p:cNvSpPr txBox="1">
            <a:spLocks noChangeArrowheads="1"/>
          </p:cNvSpPr>
          <p:nvPr/>
        </p:nvSpPr>
        <p:spPr>
          <a:xfrm>
            <a:off x="304800" y="1752600"/>
            <a:ext cx="3641725" cy="3429000"/>
          </a:xfrm>
          <a:prstGeom prst="rect">
            <a:avLst/>
          </a:prstGeom>
        </p:spPr>
        <p:txBody>
          <a:bodyPr vert="horz" lIns="91440" tIns="45720" rIns="91440" bIns="45720" rtlCol="0">
            <a:normAutofit lnSpcReduction="10%"/>
          </a:bodyPr>
          <a:lstStyle/>
          <a:p>
            <a:pPr marL="381746" marR="0" lvl="0" indent="-381746" algn="l" defTabSz="1017990" rtl="0" eaLnBrk="1" fontAlgn="auto" latinLnBrk="0" hangingPunct="1">
              <a:lnSpc>
                <a:spcPct val="100%"/>
              </a:lnSpc>
              <a:spcBef>
                <a:spcPct val="2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mn-cs"/>
              </a:rPr>
              <a:t>1915…</a:t>
            </a:r>
          </a:p>
          <a:p>
            <a:pPr marL="381746" marR="0" lvl="0" indent="-381746" algn="l" defTabSz="1017990" rtl="0" eaLnBrk="1" fontAlgn="auto" latinLnBrk="0" hangingPunct="1">
              <a:lnSpc>
                <a:spcPct val="100%"/>
              </a:lnSpc>
              <a:spcBef>
                <a:spcPct val="2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mn-cs"/>
              </a:rPr>
              <a:t>Russia was isolated from its allies</a:t>
            </a:r>
          </a:p>
          <a:p>
            <a:pPr marL="827116" marR="0" lvl="1" indent="-318121" algn="l" defTabSz="1017990" rtl="0" eaLnBrk="1" fontAlgn="auto" latinLnBrk="0" hangingPunct="1">
              <a:lnSpc>
                <a:spcPct val="100%"/>
              </a:lnSpc>
              <a:spcBef>
                <a:spcPct val="2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chemeClr val="tx1"/>
                </a:solidFill>
                <a:effectLst/>
                <a:uLnTx/>
                <a:uFillTx/>
                <a:latin typeface="+mj-lt"/>
                <a:ea typeface="+mn-ea"/>
                <a:cs typeface="+mn-cs"/>
              </a:rPr>
              <a:t>Baltic Sea locked by German Navy</a:t>
            </a:r>
          </a:p>
          <a:p>
            <a:pPr marL="827116" marR="0" lvl="1" indent="-318121" algn="l" defTabSz="1017990" rtl="0" eaLnBrk="1" fontAlgn="auto" latinLnBrk="0" hangingPunct="1">
              <a:lnSpc>
                <a:spcPct val="100%"/>
              </a:lnSpc>
              <a:spcBef>
                <a:spcPct val="2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chemeClr val="tx1"/>
                </a:solidFill>
                <a:effectLst/>
                <a:uLnTx/>
                <a:uFillTx/>
                <a:latin typeface="+mj-lt"/>
                <a:ea typeface="+mn-ea"/>
                <a:cs typeface="+mn-cs"/>
              </a:rPr>
              <a:t>Entrance to Black Sea controlled by Ottoman Empire</a:t>
            </a:r>
          </a:p>
          <a:p>
            <a:pPr marL="381746" marR="0" lvl="0" indent="-381746" algn="l" defTabSz="1017990" rtl="0" eaLnBrk="1" fontAlgn="auto" latinLnBrk="0" hangingPunct="1">
              <a:lnSpc>
                <a:spcPct val="100%"/>
              </a:lnSpc>
              <a:spcBef>
                <a:spcPct val="2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mn-cs"/>
              </a:rPr>
              <a:t>Western Front, in France and Belgium fixed</a:t>
            </a:r>
          </a:p>
          <a:p>
            <a:pPr marL="381746" marR="0" lvl="0" indent="-381746" algn="l" defTabSz="1017990" rtl="0" eaLnBrk="1" fontAlgn="auto" latinLnBrk="0" hangingPunct="1">
              <a:lnSpc>
                <a:spcPct val="100%"/>
              </a:lnSpc>
              <a:spcBef>
                <a:spcPct val="2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mn-cs"/>
              </a:rPr>
              <a:t>Eastern Front essentially the same</a:t>
            </a:r>
          </a:p>
          <a:p>
            <a:pPr marL="381746" marR="0" lvl="0" indent="-381746" algn="l" defTabSz="1017990" rtl="0" eaLnBrk="1" fontAlgn="auto" latinLnBrk="0" hangingPunct="1">
              <a:lnSpc>
                <a:spcPct val="100%"/>
              </a:lnSpc>
              <a:spcBef>
                <a:spcPct val="2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mn-cs"/>
              </a:rPr>
              <a:t>Political / Military advantages of new front</a:t>
            </a:r>
            <a:endParaRPr kumimoji="0" lang="en-US" b="0" i="0" u="none" strike="noStrike" kern="1200" cap="none" spc="0" normalizeH="0" baseline="0%" noProof="0" dirty="0">
              <a:ln>
                <a:noFill/>
              </a:ln>
              <a:solidFill>
                <a:schemeClr val="tx1"/>
              </a:solidFill>
              <a:effectLst/>
              <a:uLnTx/>
              <a:uFillTx/>
              <a:latin typeface="+mj-lt"/>
              <a:ea typeface="+mn-ea"/>
              <a:cs typeface="+mn-cs"/>
            </a:endParaRPr>
          </a:p>
        </p:txBody>
      </p:sp>
    </p:spTree>
  </p:cSld>
  <p:clrMapOvr>
    <a:masterClrMapping/>
  </p:clrMapOvr>
  <p:transition>
    <p:random/>
  </p:transition>
  <p:timing>
    <p:tnLst>
      <p:par>
        <p:cTn id="1" dur="indefinite" restart="never" nodeType="tmRoot"/>
      </p:par>
    </p:tnLst>
  </p:timing>
</p:sld>
</file>

<file path=ppt/slides/slide4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
                <a:alpha val="40%"/>
              </a:schemeClr>
            </a:glow>
            <a:innerShdw blurRad="63500" dist="50800" dir="10800000">
              <a:prstClr val="black">
                <a:alpha val="5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
                  <a:satMod val="155%"/>
                </a:schemeClr>
              </a:solidFill>
              <a:effectLst>
                <a:outerShdw blurRad="41275" dist="20320" dir="1800000" algn="tl" rotWithShape="0">
                  <a:srgbClr val="000000">
                    <a:alpha val="4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C00000"/>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
            <a:headEnd/>
            <a:tailEnd/>
          </a:ln>
        </p:spPr>
        <p:txBody>
          <a:bodyPr>
            <a:spAutoFit/>
          </a:bodyPr>
          <a:lstStyle/>
          <a:p>
            <a:pPr algn="ctr" eaLnBrk="0" hangingPunct="0">
              <a:lnSpc>
                <a:spcPct val="80%"/>
              </a:lnSpc>
              <a:spcBef>
                <a:spcPct val="50%"/>
              </a:spcBef>
            </a:pPr>
            <a:r>
              <a:rPr lang="en-US" sz="1800" b="1" dirty="0" smtClean="0">
                <a:solidFill>
                  <a:schemeClr val="bg1"/>
                </a:solidFill>
                <a:latin typeface="Tahoma" pitchFamily="34" charset="0"/>
              </a:rPr>
              <a:t>Course of Action Development</a:t>
            </a:r>
            <a:endParaRPr lang="en-US" sz="1800" b="1" dirty="0">
              <a:solidFill>
                <a:schemeClr val="bg1"/>
              </a:solidFill>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a:solidFill>
                  <a:srgbClr val="000000"/>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1" name="Text Box 9"/>
          <p:cNvSpPr txBox="1">
            <a:spLocks noChangeArrowheads="1"/>
          </p:cNvSpPr>
          <p:nvPr/>
        </p:nvSpPr>
        <p:spPr bwMode="auto">
          <a:xfrm>
            <a:off x="5334000" y="4568544"/>
            <a:ext cx="2514600" cy="58477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dirty="0" smtClean="0">
                <a:solidFill>
                  <a:srgbClr val="000000"/>
                </a:solidFill>
                <a:latin typeface="Tahoma" pitchFamily="34" charset="0"/>
              </a:rPr>
              <a:t>Course of Action </a:t>
            </a:r>
            <a:r>
              <a:rPr lang="en-US" sz="2000" b="1" dirty="0">
                <a:solidFill>
                  <a:srgbClr val="000000"/>
                </a:solidFill>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a:solidFill>
                  <a:srgbClr val="000000"/>
                </a:solidFill>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
            <a:headEnd/>
            <a:tailEnd/>
          </a:ln>
        </p:spPr>
        <p:txBody>
          <a:bodyPr>
            <a:spAutoFit/>
          </a:bodyPr>
          <a:lstStyle/>
          <a:p>
            <a:pPr algn="ctr" eaLnBrk="0" hangingPunct="0">
              <a:lnSpc>
                <a:spcPct val="80%"/>
              </a:lnSpc>
              <a:spcBef>
                <a:spcPct val="50%"/>
              </a:spcBef>
            </a:pPr>
            <a:r>
              <a:rPr lang="en-US" b="1" dirty="0" smtClean="0">
                <a:solidFill>
                  <a:srgbClr val="000000"/>
                </a:solidFill>
                <a:latin typeface="Tahoma" pitchFamily="34" charset="0"/>
              </a:rPr>
              <a:t>Course of Action </a:t>
            </a:r>
            <a:r>
              <a:rPr lang="en-US" b="1" dirty="0">
                <a:solidFill>
                  <a:srgbClr val="000000"/>
                </a:solidFill>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olidFill>
            <a:srgbClr val="FFFF99"/>
          </a:solidFill>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grpFill/>
            <a:ln w="28575">
              <a:noFill/>
              <a:round/>
              <a:headEnd/>
              <a:tailEnd/>
            </a:ln>
            <a:effectLst>
              <a:outerShdw blurRad="149987" dist="250190" dir="8460000" algn="ctr">
                <a:srgbClr val="000000">
                  <a:alpha val="28%"/>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grpFill/>
            <a:ln w="9525">
              <a:noFill/>
              <a:miter lim="800%"/>
              <a:headEnd/>
              <a:tailEnd/>
            </a:ln>
            <a:effectLst>
              <a:outerShdw blurRad="149987" dist="250190" dir="8460000" algn="ctr">
                <a:srgbClr val="000000">
                  <a:alpha val="28%"/>
                </a:srgbClr>
              </a:outerShdw>
            </a:effectLst>
            <a:sp3d prstMaterial="metal">
              <a:bevelT w="88900" h="88900"/>
            </a:sp3d>
          </p:spPr>
          <p:txBody>
            <a:bodyPr>
              <a:spAutoFit/>
            </a:bodyPr>
            <a:lstStyle/>
            <a:p>
              <a:pPr algn="ctr" eaLnBrk="0" hangingPunct="0">
                <a:lnSpc>
                  <a:spcPct val="80%"/>
                </a:lnSpc>
                <a:spcBef>
                  <a:spcPct val="50%"/>
                </a:spcBef>
                <a:defRPr/>
              </a:pPr>
              <a:r>
                <a:rPr lang="en-US" sz="2000" b="1" dirty="0">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
            <a:headEnd/>
            <a:tailEnd/>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noProof="0" dirty="0" smtClean="0">
                <a:solidFill>
                  <a:schemeClr val="tx1">
                    <a:lumMod val="85%"/>
                    <a:lumOff val="15%"/>
                  </a:schemeClr>
                </a:solidFill>
                <a:effectLst>
                  <a:outerShdw blurRad="38100" dist="38100" dir="2700000" algn="tl">
                    <a:srgbClr val="000000">
                      <a:alpha val="43.137%"/>
                    </a:srgbClr>
                  </a:outerShdw>
                </a:effectLst>
                <a:ea typeface="+mj-ea"/>
                <a:cs typeface="+mj-cs"/>
              </a:rPr>
              <a:t>COURSE OF ACTION DEVELOPMENT</a:t>
            </a:r>
            <a:endPar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6" name="Rounded Rectangle 15"/>
          <p:cNvSpPr/>
          <p:nvPr/>
        </p:nvSpPr>
        <p:spPr>
          <a:xfrm>
            <a:off x="6019800" y="1981200"/>
            <a:ext cx="2819400" cy="3657600"/>
          </a:xfrm>
          <a:prstGeom prst="roundRect">
            <a:avLst/>
          </a:prstGeom>
          <a:solidFill>
            <a:schemeClr val="accent3">
              <a:lumMod val="5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30" name="Text Box 6"/>
          <p:cNvSpPr txBox="1">
            <a:spLocks noChangeArrowheads="1"/>
          </p:cNvSpPr>
          <p:nvPr/>
        </p:nvSpPr>
        <p:spPr bwMode="auto">
          <a:xfrm>
            <a:off x="6128201" y="2133600"/>
            <a:ext cx="2710999" cy="2554545"/>
          </a:xfrm>
          <a:prstGeom prst="rect">
            <a:avLst/>
          </a:prstGeom>
          <a:noFill/>
          <a:ln w="9525">
            <a:noFill/>
            <a:miter lim="800%"/>
            <a:headEnd/>
            <a:tailEnd/>
          </a:ln>
        </p:spPr>
        <p:txBody>
          <a:bodyPr wrap="none">
            <a:spAutoFit/>
          </a:bodyPr>
          <a:lstStyle/>
          <a:p>
            <a:pPr eaLnBrk="0" hangingPunct="0"/>
            <a:r>
              <a:rPr lang="en-US" sz="1600" b="1" u="sng" dirty="0">
                <a:solidFill>
                  <a:schemeClr val="bg1"/>
                </a:solidFill>
                <a:latin typeface="Tahoma" pitchFamily="34" charset="0"/>
              </a:rPr>
              <a:t>Output</a:t>
            </a:r>
            <a:r>
              <a:rPr lang="en-US" sz="1600" b="1" dirty="0">
                <a:solidFill>
                  <a:schemeClr val="bg1"/>
                </a:solidFill>
                <a:latin typeface="Tahoma" pitchFamily="34" charset="0"/>
              </a:rPr>
              <a:t>:</a:t>
            </a:r>
            <a:endParaRPr lang="en-US" b="1" dirty="0">
              <a:solidFill>
                <a:schemeClr val="bg1"/>
              </a:solidFill>
              <a:latin typeface="Tahoma" pitchFamily="34" charset="0"/>
            </a:endParaRPr>
          </a:p>
          <a:p>
            <a:pPr eaLnBrk="0" hangingPunct="0">
              <a:buFontTx/>
              <a:buChar char="•"/>
            </a:pPr>
            <a:r>
              <a:rPr lang="en-US" b="1" dirty="0">
                <a:solidFill>
                  <a:schemeClr val="bg1"/>
                </a:solidFill>
                <a:latin typeface="Tahoma" pitchFamily="34" charset="0"/>
              </a:rPr>
              <a:t> Designated COAs </a:t>
            </a:r>
          </a:p>
          <a:p>
            <a:pPr eaLnBrk="0" hangingPunct="0"/>
            <a:r>
              <a:rPr lang="en-US" b="1" dirty="0">
                <a:solidFill>
                  <a:schemeClr val="bg1"/>
                </a:solidFill>
                <a:latin typeface="Tahoma" pitchFamily="34" charset="0"/>
              </a:rPr>
              <a:t>   for War Game</a:t>
            </a:r>
          </a:p>
          <a:p>
            <a:pPr eaLnBrk="0" hangingPunct="0">
              <a:buFontTx/>
              <a:buChar char="•"/>
            </a:pPr>
            <a:r>
              <a:rPr lang="en-US" b="1" dirty="0">
                <a:solidFill>
                  <a:schemeClr val="bg1"/>
                </a:solidFill>
                <a:latin typeface="Tahoma" pitchFamily="34" charset="0"/>
              </a:rPr>
              <a:t> War Game Guidance</a:t>
            </a:r>
          </a:p>
          <a:p>
            <a:pPr eaLnBrk="0" hangingPunct="0">
              <a:buFontTx/>
              <a:buChar char="•"/>
            </a:pPr>
            <a:r>
              <a:rPr lang="en-US" b="1" dirty="0">
                <a:solidFill>
                  <a:schemeClr val="bg1"/>
                </a:solidFill>
                <a:latin typeface="Tahoma" pitchFamily="34" charset="0"/>
              </a:rPr>
              <a:t> Evaluation Criteria</a:t>
            </a:r>
          </a:p>
          <a:p>
            <a:pPr eaLnBrk="0" hangingPunct="0">
              <a:buFontTx/>
              <a:buChar char="•"/>
            </a:pPr>
            <a:r>
              <a:rPr lang="en-US" dirty="0">
                <a:solidFill>
                  <a:schemeClr val="bg1"/>
                </a:solidFill>
                <a:latin typeface="Tahoma" pitchFamily="34" charset="0"/>
              </a:rPr>
              <a:t> Estimates of </a:t>
            </a:r>
          </a:p>
          <a:p>
            <a:pPr eaLnBrk="0" hangingPunct="0"/>
            <a:r>
              <a:rPr lang="en-US" dirty="0">
                <a:solidFill>
                  <a:schemeClr val="bg1"/>
                </a:solidFill>
                <a:latin typeface="Tahoma" pitchFamily="34" charset="0"/>
              </a:rPr>
              <a:t>   Supportability</a:t>
            </a:r>
          </a:p>
          <a:p>
            <a:pPr eaLnBrk="0" hangingPunct="0">
              <a:buFontTx/>
              <a:buChar char="•"/>
            </a:pPr>
            <a:r>
              <a:rPr lang="en-US" dirty="0">
                <a:solidFill>
                  <a:schemeClr val="bg1"/>
                </a:solidFill>
                <a:latin typeface="Tahoma" pitchFamily="34" charset="0"/>
              </a:rPr>
              <a:t> Planning Support</a:t>
            </a:r>
          </a:p>
          <a:p>
            <a:pPr eaLnBrk="0" hangingPunct="0"/>
            <a:r>
              <a:rPr lang="en-US" dirty="0">
                <a:solidFill>
                  <a:schemeClr val="bg1"/>
                </a:solidFill>
                <a:latin typeface="Tahoma" pitchFamily="34" charset="0"/>
              </a:rPr>
              <a:t>   Tools</a:t>
            </a:r>
          </a:p>
        </p:txBody>
      </p:sp>
      <p:sp>
        <p:nvSpPr>
          <p:cNvPr id="52231" name="Line 7"/>
          <p:cNvSpPr>
            <a:spLocks noChangeShapeType="1"/>
          </p:cNvSpPr>
          <p:nvPr/>
        </p:nvSpPr>
        <p:spPr bwMode="auto">
          <a:xfrm>
            <a:off x="2716213" y="1809750"/>
            <a:ext cx="1524000" cy="1143000"/>
          </a:xfrm>
          <a:prstGeom prst="line">
            <a:avLst/>
          </a:prstGeom>
          <a:noFill/>
          <a:ln w="9525">
            <a:noFill/>
            <a:round/>
            <a:headEnd/>
            <a:tailEnd/>
          </a:ln>
        </p:spPr>
        <p:txBody>
          <a:bodyPr wrap="none" lIns="66084" tIns="33041" rIns="66084" bIns="33041" anchor="ctr"/>
          <a:lstStyle/>
          <a:p>
            <a:endParaRPr lang="en-US"/>
          </a:p>
        </p:txBody>
      </p:sp>
      <p:sp>
        <p:nvSpPr>
          <p:cNvPr id="52232" name="Text Box 9"/>
          <p:cNvSpPr txBox="1">
            <a:spLocks noChangeArrowheads="1"/>
          </p:cNvSpPr>
          <p:nvPr/>
        </p:nvSpPr>
        <p:spPr bwMode="auto">
          <a:xfrm>
            <a:off x="3016155" y="2819400"/>
            <a:ext cx="2849754" cy="2769989"/>
          </a:xfrm>
          <a:prstGeom prst="rect">
            <a:avLst/>
          </a:prstGeom>
          <a:noFill/>
          <a:ln w="9525">
            <a:noFill/>
            <a:miter lim="800%"/>
            <a:headEnd/>
            <a:tailEnd/>
          </a:ln>
        </p:spPr>
        <p:txBody>
          <a:bodyPr wrap="none">
            <a:spAutoFit/>
          </a:bodyPr>
          <a:lstStyle/>
          <a:p>
            <a:pPr algn="ctr" eaLnBrk="0" hangingPunct="0"/>
            <a:r>
              <a:rPr lang="en-US" sz="2400" b="1" u="sng" dirty="0">
                <a:latin typeface="Tahoma" pitchFamily="34" charset="0"/>
              </a:rPr>
              <a:t>Process</a:t>
            </a:r>
          </a:p>
          <a:p>
            <a:pPr algn="ctr" eaLnBrk="0" hangingPunct="0"/>
            <a:r>
              <a:rPr lang="en-US" sz="1500" dirty="0" smtClean="0">
                <a:latin typeface="Tahoma" pitchFamily="34" charset="0"/>
              </a:rPr>
              <a:t>Analyze </a:t>
            </a:r>
            <a:r>
              <a:rPr lang="en-US" sz="1500" dirty="0">
                <a:latin typeface="Tahoma" pitchFamily="34" charset="0"/>
              </a:rPr>
              <a:t>Relative Combat Power</a:t>
            </a:r>
          </a:p>
          <a:p>
            <a:pPr algn="ctr" eaLnBrk="0" hangingPunct="0"/>
            <a:r>
              <a:rPr lang="en-US" sz="1500" dirty="0">
                <a:latin typeface="Tahoma" pitchFamily="34" charset="0"/>
              </a:rPr>
              <a:t>Develop Initial COAs</a:t>
            </a:r>
          </a:p>
          <a:p>
            <a:pPr algn="ctr" eaLnBrk="0" hangingPunct="0"/>
            <a:r>
              <a:rPr lang="en-US" sz="1500" u="sng" dirty="0">
                <a:latin typeface="Tahoma" pitchFamily="34" charset="0"/>
              </a:rPr>
              <a:t>Commander’s Input</a:t>
            </a:r>
          </a:p>
          <a:p>
            <a:pPr algn="ctr" eaLnBrk="0" hangingPunct="0"/>
            <a:r>
              <a:rPr lang="en-US" sz="1500" dirty="0">
                <a:latin typeface="Tahoma" pitchFamily="34" charset="0"/>
              </a:rPr>
              <a:t>COA Refinement</a:t>
            </a:r>
          </a:p>
          <a:p>
            <a:pPr algn="ctr" eaLnBrk="0" hangingPunct="0"/>
            <a:r>
              <a:rPr lang="en-US" sz="1500" dirty="0">
                <a:latin typeface="Tahoma" pitchFamily="34" charset="0"/>
              </a:rPr>
              <a:t>COA Criteria (Staff)</a:t>
            </a:r>
          </a:p>
          <a:p>
            <a:pPr algn="ctr" eaLnBrk="0" hangingPunct="0"/>
            <a:endParaRPr lang="en-US" sz="1500" dirty="0">
              <a:latin typeface="Tahoma" pitchFamily="34" charset="0"/>
            </a:endParaRPr>
          </a:p>
          <a:p>
            <a:pPr algn="ctr" eaLnBrk="0" hangingPunct="0"/>
            <a:endParaRPr lang="en-US" sz="1500" dirty="0">
              <a:latin typeface="Tahoma" pitchFamily="34" charset="0"/>
            </a:endParaRPr>
          </a:p>
          <a:p>
            <a:pPr algn="ctr" eaLnBrk="0" hangingPunct="0"/>
            <a:endParaRPr lang="en-US" sz="1500" dirty="0">
              <a:latin typeface="Tahoma" pitchFamily="34" charset="0"/>
            </a:endParaRPr>
          </a:p>
          <a:p>
            <a:pPr algn="ctr" eaLnBrk="0" hangingPunct="0"/>
            <a:endParaRPr lang="en-US" sz="1500" dirty="0">
              <a:latin typeface="Tahoma" pitchFamily="34" charset="0"/>
            </a:endParaRPr>
          </a:p>
          <a:p>
            <a:pPr algn="ctr" eaLnBrk="0" hangingPunct="0"/>
            <a:endParaRPr lang="en-US" sz="1500" b="1" u="sng" dirty="0">
              <a:solidFill>
                <a:schemeClr val="bg1"/>
              </a:solidFill>
              <a:latin typeface="Tahoma" pitchFamily="34" charset="0"/>
            </a:endParaRPr>
          </a:p>
        </p:txBody>
      </p:sp>
      <p:sp>
        <p:nvSpPr>
          <p:cNvPr id="52237" name="Text Box 11"/>
          <p:cNvSpPr txBox="1">
            <a:spLocks noChangeArrowheads="1"/>
          </p:cNvSpPr>
          <p:nvPr/>
        </p:nvSpPr>
        <p:spPr bwMode="auto">
          <a:xfrm>
            <a:off x="203200" y="2133600"/>
            <a:ext cx="2805113" cy="2616200"/>
          </a:xfrm>
          <a:prstGeom prst="rect">
            <a:avLst/>
          </a:prstGeom>
          <a:noFill/>
          <a:ln w="9525">
            <a:noFill/>
            <a:miter lim="800%"/>
            <a:headEnd/>
            <a:tailEnd/>
          </a:ln>
        </p:spPr>
        <p:txBody>
          <a:bodyPr wrap="none">
            <a:spAutoFit/>
          </a:bodyPr>
          <a:lstStyle/>
          <a:p>
            <a:pPr marL="228600" indent="-228600" eaLnBrk="0" hangingPunct="0"/>
            <a:r>
              <a:rPr lang="en-US" b="1" u="sng" dirty="0">
                <a:solidFill>
                  <a:schemeClr val="bg1"/>
                </a:solidFill>
                <a:latin typeface="Tahoma" pitchFamily="34" charset="0"/>
              </a:rPr>
              <a:t>Input</a:t>
            </a:r>
            <a:r>
              <a:rPr lang="en-US" b="1" dirty="0">
                <a:solidFill>
                  <a:schemeClr val="bg1"/>
                </a:solidFill>
                <a:latin typeface="Tahoma" pitchFamily="34" charset="0"/>
              </a:rPr>
              <a:t>:</a:t>
            </a:r>
            <a:endParaRPr lang="en-US" dirty="0">
              <a:solidFill>
                <a:schemeClr val="bg1"/>
              </a:solidFill>
              <a:latin typeface="Tahoma" pitchFamily="34" charset="0"/>
            </a:endParaRPr>
          </a:p>
          <a:p>
            <a:pPr marL="228600" indent="-228600" eaLnBrk="0" hangingPunct="0">
              <a:buFontTx/>
              <a:buChar char="•"/>
            </a:pPr>
            <a:r>
              <a:rPr lang="en-US" sz="2000" b="1" dirty="0">
                <a:solidFill>
                  <a:schemeClr val="bg1"/>
                </a:solidFill>
                <a:latin typeface="Tahoma" pitchFamily="34" charset="0"/>
              </a:rPr>
              <a:t>Mission Statement</a:t>
            </a:r>
          </a:p>
          <a:p>
            <a:pPr marL="228600" indent="-228600">
              <a:buFontTx/>
              <a:buChar char="•"/>
            </a:pPr>
            <a:r>
              <a:rPr lang="en-US" sz="2000" b="1" dirty="0">
                <a:solidFill>
                  <a:schemeClr val="bg1"/>
                </a:solidFill>
                <a:latin typeface="Tahoma" pitchFamily="34" charset="0"/>
              </a:rPr>
              <a:t>Cmdr’s Intent</a:t>
            </a:r>
          </a:p>
          <a:p>
            <a:pPr marL="228600" indent="-228600">
              <a:buFontTx/>
              <a:buChar char="•"/>
            </a:pPr>
            <a:r>
              <a:rPr lang="en-US" sz="2000" b="1" dirty="0">
                <a:solidFill>
                  <a:schemeClr val="bg1"/>
                </a:solidFill>
                <a:latin typeface="Tahoma" pitchFamily="34" charset="0"/>
              </a:rPr>
              <a:t>Cmdr’s Planning </a:t>
            </a:r>
          </a:p>
          <a:p>
            <a:pPr marL="228600" indent="-228600"/>
            <a:r>
              <a:rPr lang="en-US" sz="2000" b="1" dirty="0">
                <a:solidFill>
                  <a:schemeClr val="bg1"/>
                </a:solidFill>
                <a:latin typeface="Tahoma" pitchFamily="34" charset="0"/>
              </a:rPr>
              <a:t>   Guidance</a:t>
            </a:r>
          </a:p>
          <a:p>
            <a:pPr marL="228600" indent="-228600">
              <a:buFontTx/>
              <a:buChar char="•"/>
            </a:pPr>
            <a:r>
              <a:rPr lang="en-US" sz="2000" dirty="0">
                <a:solidFill>
                  <a:schemeClr val="bg1"/>
                </a:solidFill>
                <a:latin typeface="Tahoma" pitchFamily="34" charset="0"/>
              </a:rPr>
              <a:t>Updated Planning </a:t>
            </a:r>
          </a:p>
          <a:p>
            <a:pPr marL="228600" indent="-228600"/>
            <a:r>
              <a:rPr lang="en-US" sz="2000" dirty="0">
                <a:solidFill>
                  <a:schemeClr val="bg1"/>
                </a:solidFill>
                <a:latin typeface="Tahoma" pitchFamily="34" charset="0"/>
              </a:rPr>
              <a:t>   Products</a:t>
            </a:r>
          </a:p>
          <a:p>
            <a:pPr marL="228600" indent="-228600">
              <a:buFontTx/>
              <a:buChar char="•"/>
            </a:pPr>
            <a:r>
              <a:rPr lang="en-US" sz="2000" dirty="0">
                <a:solidFill>
                  <a:schemeClr val="bg1"/>
                </a:solidFill>
                <a:latin typeface="Tahoma" pitchFamily="34" charset="0"/>
              </a:rPr>
              <a:t>Staff Estimates</a:t>
            </a:r>
          </a:p>
        </p:txBody>
      </p:sp>
      <p:sp>
        <p:nvSpPr>
          <p:cNvPr id="18"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noProof="0" dirty="0" smtClean="0">
                <a:solidFill>
                  <a:schemeClr val="tx1">
                    <a:lumMod val="85%"/>
                    <a:lumOff val="15%"/>
                  </a:schemeClr>
                </a:solidFill>
                <a:effectLst>
                  <a:outerShdw blurRad="38100" dist="38100" dir="2700000" algn="tl">
                    <a:srgbClr val="000000">
                      <a:alpha val="43.137%"/>
                    </a:srgbClr>
                  </a:outerShdw>
                </a:effectLst>
                <a:ea typeface="+mj-ea"/>
                <a:cs typeface="+mj-cs"/>
              </a:rPr>
              <a:t>COURSE OF ACTION DEVELOPMENT</a:t>
            </a:r>
            <a:endPar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19"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20"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1"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2" name="Straight Connector 21"/>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
                <a:alpha val="40%"/>
              </a:schemeClr>
            </a:glow>
            <a:innerShdw blurRad="63500" dist="50800" dir="10800000">
              <a:prstClr val="black">
                <a:alpha val="5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
                  <a:satMod val="155%"/>
                </a:schemeClr>
              </a:solidFill>
              <a:effectLst>
                <a:outerShdw blurRad="41275" dist="20320" dir="1800000" algn="tl" rotWithShape="0">
                  <a:srgbClr val="000000">
                    <a:alpha val="4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
            <a:headEnd/>
            <a:tailEnd/>
          </a:ln>
        </p:spPr>
        <p:txBody>
          <a:bodyPr>
            <a:spAutoFit/>
          </a:bodyPr>
          <a:lstStyle/>
          <a:p>
            <a:pPr algn="ctr" eaLnBrk="0" hangingPunct="0">
              <a:lnSpc>
                <a:spcPct val="80%"/>
              </a:lnSpc>
              <a:spcBef>
                <a:spcPct val="50%"/>
              </a:spcBef>
            </a:pPr>
            <a:r>
              <a:rPr lang="en-US" sz="1800" b="1" dirty="0" smtClean="0">
                <a:latin typeface="Tahoma" pitchFamily="34" charset="0"/>
              </a:rPr>
              <a:t>Course of Action Development</a:t>
            </a:r>
            <a:endParaRPr lang="en-US" sz="1800" b="1" dirty="0">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a:solidFill>
                  <a:srgbClr val="000000"/>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C00000"/>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1" name="Text Box 9"/>
          <p:cNvSpPr txBox="1">
            <a:spLocks noChangeArrowheads="1"/>
          </p:cNvSpPr>
          <p:nvPr/>
        </p:nvSpPr>
        <p:spPr bwMode="auto">
          <a:xfrm>
            <a:off x="5334000" y="4568544"/>
            <a:ext cx="2514600" cy="58477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dirty="0" smtClean="0">
                <a:solidFill>
                  <a:schemeClr val="bg1"/>
                </a:solidFill>
                <a:latin typeface="Tahoma" pitchFamily="34" charset="0"/>
              </a:rPr>
              <a:t>Course of Action </a:t>
            </a:r>
            <a:r>
              <a:rPr lang="en-US" sz="2000" b="1" dirty="0">
                <a:solidFill>
                  <a:schemeClr val="bg1"/>
                </a:solidFill>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a:solidFill>
                  <a:srgbClr val="000000"/>
                </a:solidFill>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
            <a:headEnd/>
            <a:tailEnd/>
          </a:ln>
        </p:spPr>
        <p:txBody>
          <a:bodyPr>
            <a:spAutoFit/>
          </a:bodyPr>
          <a:lstStyle/>
          <a:p>
            <a:pPr algn="ctr" eaLnBrk="0" hangingPunct="0">
              <a:lnSpc>
                <a:spcPct val="80%"/>
              </a:lnSpc>
              <a:spcBef>
                <a:spcPct val="50%"/>
              </a:spcBef>
            </a:pPr>
            <a:r>
              <a:rPr lang="en-US" b="1" dirty="0" smtClean="0">
                <a:solidFill>
                  <a:srgbClr val="000000"/>
                </a:solidFill>
                <a:latin typeface="Tahoma" pitchFamily="34" charset="0"/>
              </a:rPr>
              <a:t>Course of Action </a:t>
            </a:r>
            <a:r>
              <a:rPr lang="en-US" b="1" dirty="0">
                <a:solidFill>
                  <a:srgbClr val="000000"/>
                </a:solidFill>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olidFill>
            <a:srgbClr val="FFFF99"/>
          </a:solidFill>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grpFill/>
            <a:ln w="28575">
              <a:noFill/>
              <a:round/>
              <a:headEnd/>
              <a:tailEnd/>
            </a:ln>
            <a:effectLst>
              <a:outerShdw blurRad="149987" dist="250190" dir="8460000" algn="ctr">
                <a:srgbClr val="000000">
                  <a:alpha val="28%"/>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grpFill/>
            <a:ln w="9525">
              <a:noFill/>
              <a:miter lim="800%"/>
              <a:headEnd/>
              <a:tailEnd/>
            </a:ln>
            <a:effectLst>
              <a:outerShdw blurRad="149987" dist="250190" dir="8460000" algn="ctr">
                <a:srgbClr val="000000">
                  <a:alpha val="28%"/>
                </a:srgbClr>
              </a:outerShdw>
            </a:effectLst>
            <a:sp3d prstMaterial="metal">
              <a:bevelT w="88900" h="88900"/>
            </a:sp3d>
          </p:spPr>
          <p:txBody>
            <a:bodyPr>
              <a:spAutoFit/>
            </a:bodyPr>
            <a:lstStyle/>
            <a:p>
              <a:pPr algn="ctr" eaLnBrk="0" hangingPunct="0">
                <a:lnSpc>
                  <a:spcPct val="80%"/>
                </a:lnSpc>
                <a:spcBef>
                  <a:spcPct val="50%"/>
                </a:spcBef>
                <a:defRPr/>
              </a:pPr>
              <a:r>
                <a:rPr lang="en-US" sz="2000" b="1" dirty="0">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
            <a:headEnd/>
            <a:tailEnd/>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noProof="0" dirty="0" smtClean="0">
                <a:solidFill>
                  <a:schemeClr val="tx1">
                    <a:lumMod val="85%"/>
                    <a:lumOff val="15%"/>
                  </a:schemeClr>
                </a:solidFill>
                <a:effectLst>
                  <a:outerShdw blurRad="38100" dist="38100" dir="2700000" algn="tl">
                    <a:srgbClr val="000000">
                      <a:alpha val="43.137%"/>
                    </a:srgbClr>
                  </a:outerShdw>
                </a:effectLst>
                <a:ea typeface="+mj-ea"/>
                <a:cs typeface="+mj-cs"/>
              </a:rPr>
              <a:t>COURSE OF ACTION WAR GAME</a:t>
            </a:r>
            <a:endPar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5" name="Rounded Rectangle 14"/>
          <p:cNvSpPr/>
          <p:nvPr/>
        </p:nvSpPr>
        <p:spPr>
          <a:xfrm>
            <a:off x="6019800" y="1981200"/>
            <a:ext cx="2819400" cy="3657600"/>
          </a:xfrm>
          <a:prstGeom prst="roundRect">
            <a:avLst/>
          </a:prstGeom>
          <a:solidFill>
            <a:schemeClr val="accent3">
              <a:lumMod val="5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01" name="Text Box 5"/>
          <p:cNvSpPr txBox="1">
            <a:spLocks noChangeArrowheads="1"/>
          </p:cNvSpPr>
          <p:nvPr/>
        </p:nvSpPr>
        <p:spPr bwMode="auto">
          <a:xfrm>
            <a:off x="6126163" y="2033588"/>
            <a:ext cx="3003550" cy="2924175"/>
          </a:xfrm>
          <a:prstGeom prst="rect">
            <a:avLst/>
          </a:prstGeom>
          <a:noFill/>
          <a:ln w="9525">
            <a:noFill/>
            <a:miter lim="800%"/>
            <a:headEnd/>
            <a:tailEnd/>
          </a:ln>
        </p:spPr>
        <p:txBody>
          <a:bodyPr>
            <a:spAutoFit/>
          </a:bodyPr>
          <a:lstStyle/>
          <a:p>
            <a:pPr marL="228600" indent="-228600" eaLnBrk="0" hangingPunct="0"/>
            <a:r>
              <a:rPr lang="en-US" b="1" u="sng" dirty="0">
                <a:solidFill>
                  <a:schemeClr val="bg1"/>
                </a:solidFill>
                <a:latin typeface="Tahoma" pitchFamily="34" charset="0"/>
              </a:rPr>
              <a:t>Output</a:t>
            </a:r>
            <a:r>
              <a:rPr lang="en-US" b="1" dirty="0">
                <a:solidFill>
                  <a:schemeClr val="bg1"/>
                </a:solidFill>
                <a:latin typeface="Tahoma" pitchFamily="34" charset="0"/>
              </a:rPr>
              <a:t>:</a:t>
            </a:r>
            <a:endParaRPr lang="en-US" sz="2000" b="1" dirty="0">
              <a:solidFill>
                <a:schemeClr val="bg1"/>
              </a:solidFill>
              <a:latin typeface="Tahoma" pitchFamily="34" charset="0"/>
            </a:endParaRPr>
          </a:p>
          <a:p>
            <a:pPr marL="228600" indent="-228600" eaLnBrk="0" hangingPunct="0">
              <a:buFontTx/>
              <a:buChar char="•"/>
            </a:pPr>
            <a:r>
              <a:rPr lang="en-US" sz="2000" b="1" dirty="0">
                <a:solidFill>
                  <a:schemeClr val="bg1"/>
                </a:solidFill>
                <a:latin typeface="Tahoma" pitchFamily="34" charset="0"/>
              </a:rPr>
              <a:t>War Gamed </a:t>
            </a:r>
          </a:p>
          <a:p>
            <a:pPr marL="228600" indent="-228600" eaLnBrk="0" hangingPunct="0"/>
            <a:r>
              <a:rPr lang="en-US" sz="2000" b="1" dirty="0">
                <a:solidFill>
                  <a:schemeClr val="bg1"/>
                </a:solidFill>
                <a:latin typeface="Tahoma" pitchFamily="34" charset="0"/>
              </a:rPr>
              <a:t>   COA’s  Graphic &amp; </a:t>
            </a:r>
          </a:p>
          <a:p>
            <a:pPr marL="228600" indent="-228600" eaLnBrk="0" hangingPunct="0"/>
            <a:r>
              <a:rPr lang="en-US" sz="2000" b="1" dirty="0">
                <a:solidFill>
                  <a:schemeClr val="bg1"/>
                </a:solidFill>
                <a:latin typeface="Tahoma" pitchFamily="34" charset="0"/>
              </a:rPr>
              <a:t>   Narrative</a:t>
            </a:r>
          </a:p>
          <a:p>
            <a:pPr marL="228600" indent="-228600" eaLnBrk="0" hangingPunct="0">
              <a:buFontTx/>
              <a:buChar char="•"/>
            </a:pPr>
            <a:r>
              <a:rPr lang="en-US" sz="2000" b="1" dirty="0">
                <a:solidFill>
                  <a:schemeClr val="bg1"/>
                </a:solidFill>
                <a:latin typeface="Tahoma" pitchFamily="34" charset="0"/>
              </a:rPr>
              <a:t>Information on   Cmdr’s Evaluation</a:t>
            </a:r>
            <a:br>
              <a:rPr lang="en-US" sz="2000" b="1" dirty="0">
                <a:solidFill>
                  <a:schemeClr val="bg1"/>
                </a:solidFill>
                <a:latin typeface="Tahoma" pitchFamily="34" charset="0"/>
              </a:rPr>
            </a:br>
            <a:r>
              <a:rPr lang="en-US" sz="2000" b="1" dirty="0">
                <a:solidFill>
                  <a:schemeClr val="bg1"/>
                </a:solidFill>
                <a:latin typeface="Tahoma" pitchFamily="34" charset="0"/>
              </a:rPr>
              <a:t>Criteria</a:t>
            </a:r>
          </a:p>
          <a:p>
            <a:pPr marL="228600" indent="-228600" eaLnBrk="0" hangingPunct="0">
              <a:buFontTx/>
              <a:buChar char="•"/>
            </a:pPr>
            <a:r>
              <a:rPr lang="en-US" sz="2000" dirty="0">
                <a:solidFill>
                  <a:schemeClr val="bg1"/>
                </a:solidFill>
                <a:latin typeface="Tahoma" pitchFamily="34" charset="0"/>
              </a:rPr>
              <a:t>Branches and </a:t>
            </a:r>
          </a:p>
          <a:p>
            <a:pPr marL="228600" indent="-228600" eaLnBrk="0" hangingPunct="0"/>
            <a:r>
              <a:rPr lang="en-US" sz="2000" dirty="0">
                <a:solidFill>
                  <a:schemeClr val="bg1"/>
                </a:solidFill>
                <a:latin typeface="Tahoma" pitchFamily="34" charset="0"/>
              </a:rPr>
              <a:t>   sequels</a:t>
            </a:r>
            <a:endParaRPr lang="en-US" sz="2000" b="1" dirty="0">
              <a:solidFill>
                <a:schemeClr val="bg1"/>
              </a:solidFill>
              <a:latin typeface="Tahoma" pitchFamily="34" charset="0"/>
            </a:endParaRPr>
          </a:p>
        </p:txBody>
      </p:sp>
      <p:sp>
        <p:nvSpPr>
          <p:cNvPr id="55302" name="Line 6"/>
          <p:cNvSpPr>
            <a:spLocks noChangeShapeType="1"/>
          </p:cNvSpPr>
          <p:nvPr/>
        </p:nvSpPr>
        <p:spPr bwMode="auto">
          <a:xfrm>
            <a:off x="2716213" y="1809750"/>
            <a:ext cx="1524000" cy="1143000"/>
          </a:xfrm>
          <a:prstGeom prst="line">
            <a:avLst/>
          </a:prstGeom>
          <a:noFill/>
          <a:ln w="9525">
            <a:noFill/>
            <a:round/>
            <a:headEnd/>
            <a:tailEnd/>
          </a:ln>
        </p:spPr>
        <p:txBody>
          <a:bodyPr wrap="none" lIns="66084" tIns="33041" rIns="66084" bIns="33041" anchor="ctr"/>
          <a:lstStyle/>
          <a:p>
            <a:endParaRPr lang="en-US"/>
          </a:p>
        </p:txBody>
      </p:sp>
      <p:sp>
        <p:nvSpPr>
          <p:cNvPr id="55303" name="Text Box 8"/>
          <p:cNvSpPr txBox="1">
            <a:spLocks noChangeArrowheads="1"/>
          </p:cNvSpPr>
          <p:nvPr/>
        </p:nvSpPr>
        <p:spPr bwMode="auto">
          <a:xfrm>
            <a:off x="2652713" y="2501900"/>
            <a:ext cx="3519487" cy="3363998"/>
          </a:xfrm>
          <a:prstGeom prst="rect">
            <a:avLst/>
          </a:prstGeom>
          <a:noFill/>
          <a:ln w="9525">
            <a:noFill/>
            <a:miter lim="800%"/>
            <a:headEnd/>
            <a:tailEnd/>
          </a:ln>
        </p:spPr>
        <p:txBody>
          <a:bodyPr>
            <a:spAutoFit/>
          </a:bodyPr>
          <a:lstStyle/>
          <a:p>
            <a:pPr marL="228600" indent="-228600" algn="ctr" eaLnBrk="0" hangingPunct="0"/>
            <a:r>
              <a:rPr lang="en-US" sz="2000" b="1" u="sng" dirty="0" smtClean="0">
                <a:latin typeface="Tahoma" pitchFamily="34" charset="0"/>
              </a:rPr>
              <a:t>Process</a:t>
            </a:r>
            <a:endParaRPr lang="en-US" sz="2000" b="1" u="sng" dirty="0">
              <a:latin typeface="Tahoma" pitchFamily="34" charset="0"/>
            </a:endParaRPr>
          </a:p>
          <a:p>
            <a:pPr marL="228600" indent="-228600" algn="ctr" eaLnBrk="0" hangingPunct="0"/>
            <a:r>
              <a:rPr lang="en-US" sz="1400" dirty="0">
                <a:latin typeface="Tahoma" pitchFamily="34" charset="0"/>
              </a:rPr>
              <a:t>Organize for </a:t>
            </a:r>
            <a:r>
              <a:rPr lang="en-US" sz="1400" dirty="0" err="1">
                <a:latin typeface="Tahoma" pitchFamily="34" charset="0"/>
              </a:rPr>
              <a:t>Wargame</a:t>
            </a:r>
            <a:endParaRPr lang="en-US" sz="1400" dirty="0">
              <a:latin typeface="Tahoma" pitchFamily="34" charset="0"/>
            </a:endParaRPr>
          </a:p>
          <a:p>
            <a:pPr marL="228600" indent="-228600" algn="ctr" eaLnBrk="0" hangingPunct="0"/>
            <a:r>
              <a:rPr lang="en-US" sz="1400" dirty="0">
                <a:latin typeface="Tahoma" pitchFamily="34" charset="0"/>
              </a:rPr>
              <a:t>List all Friendly Forces</a:t>
            </a:r>
          </a:p>
          <a:p>
            <a:pPr marL="228600" indent="-228600" algn="ctr" eaLnBrk="0" hangingPunct="0"/>
            <a:r>
              <a:rPr lang="en-US" sz="1400" dirty="0">
                <a:latin typeface="Tahoma" pitchFamily="34" charset="0"/>
              </a:rPr>
              <a:t>Select Method</a:t>
            </a:r>
          </a:p>
          <a:p>
            <a:pPr marL="228600" indent="-228600" algn="ctr" eaLnBrk="0" hangingPunct="0"/>
            <a:r>
              <a:rPr lang="en-US" sz="1400" dirty="0">
                <a:latin typeface="Tahoma" pitchFamily="34" charset="0"/>
              </a:rPr>
              <a:t>Conduct COA War Game </a:t>
            </a:r>
          </a:p>
          <a:p>
            <a:pPr marL="228600" indent="-228600" algn="ctr" eaLnBrk="0" hangingPunct="0">
              <a:lnSpc>
                <a:spcPct val="90%"/>
              </a:lnSpc>
            </a:pPr>
            <a:r>
              <a:rPr lang="en-US" sz="1400" dirty="0">
                <a:latin typeface="Tahoma" pitchFamily="34" charset="0"/>
              </a:rPr>
              <a:t>Record Results</a:t>
            </a:r>
          </a:p>
          <a:p>
            <a:pPr marL="228600" indent="-228600" algn="ctr" eaLnBrk="0" hangingPunct="0">
              <a:lnSpc>
                <a:spcPct val="90%"/>
              </a:lnSpc>
            </a:pPr>
            <a:r>
              <a:rPr lang="en-US" sz="1400" dirty="0">
                <a:latin typeface="Tahoma" pitchFamily="34" charset="0"/>
              </a:rPr>
              <a:t>Refine Estimates</a:t>
            </a:r>
          </a:p>
          <a:p>
            <a:pPr marL="228600" indent="-228600" algn="ctr" eaLnBrk="0" hangingPunct="0">
              <a:lnSpc>
                <a:spcPct val="90%"/>
              </a:lnSpc>
            </a:pPr>
            <a:r>
              <a:rPr lang="en-US" sz="1400" dirty="0">
                <a:latin typeface="Tahoma" pitchFamily="34" charset="0"/>
              </a:rPr>
              <a:t>Prepare COA War Game Brief</a:t>
            </a:r>
          </a:p>
          <a:p>
            <a:pPr marL="228600" indent="-228600" algn="ctr" eaLnBrk="0" hangingPunct="0">
              <a:lnSpc>
                <a:spcPct val="90%"/>
              </a:lnSpc>
            </a:pPr>
            <a:r>
              <a:rPr lang="en-US" sz="1400" dirty="0">
                <a:latin typeface="Tahoma" pitchFamily="34" charset="0"/>
              </a:rPr>
              <a:t>Refine IPB products</a:t>
            </a:r>
          </a:p>
          <a:p>
            <a:pPr marL="228600" indent="-228600" algn="ctr" eaLnBrk="0" hangingPunct="0">
              <a:lnSpc>
                <a:spcPct val="90%"/>
              </a:lnSpc>
            </a:pPr>
            <a:r>
              <a:rPr lang="en-US" sz="1400" dirty="0">
                <a:latin typeface="Tahoma" pitchFamily="34" charset="0"/>
              </a:rPr>
              <a:t>Red Cell</a:t>
            </a:r>
          </a:p>
          <a:p>
            <a:pPr marL="228600" indent="-228600" algn="ctr" eaLnBrk="0" hangingPunct="0">
              <a:lnSpc>
                <a:spcPct val="90%"/>
              </a:lnSpc>
            </a:pPr>
            <a:endParaRPr lang="en-US" sz="1400" dirty="0">
              <a:latin typeface="Tahoma" pitchFamily="34" charset="0"/>
            </a:endParaRPr>
          </a:p>
          <a:p>
            <a:pPr marL="228600" indent="-228600" algn="ctr" eaLnBrk="0" hangingPunct="0">
              <a:lnSpc>
                <a:spcPct val="90%"/>
              </a:lnSpc>
            </a:pPr>
            <a:endParaRPr lang="en-US" sz="1400" dirty="0">
              <a:latin typeface="Tahoma" pitchFamily="34" charset="0"/>
            </a:endParaRPr>
          </a:p>
          <a:p>
            <a:pPr marL="228600" indent="-228600" algn="ctr" eaLnBrk="0" hangingPunct="0">
              <a:lnSpc>
                <a:spcPct val="90%"/>
              </a:lnSpc>
            </a:pPr>
            <a:endParaRPr lang="en-US" sz="1400" dirty="0">
              <a:latin typeface="Tahoma" pitchFamily="34" charset="0"/>
            </a:endParaRPr>
          </a:p>
          <a:p>
            <a:pPr marL="228600" indent="-228600" algn="ctr" eaLnBrk="0" hangingPunct="0">
              <a:lnSpc>
                <a:spcPct val="90%"/>
              </a:lnSpc>
            </a:pPr>
            <a:endParaRPr lang="en-US" sz="1400" dirty="0">
              <a:latin typeface="Tahoma" pitchFamily="34" charset="0"/>
            </a:endParaRPr>
          </a:p>
          <a:p>
            <a:pPr marL="228600" indent="-228600" algn="ctr" eaLnBrk="0" hangingPunct="0">
              <a:lnSpc>
                <a:spcPct val="90%"/>
              </a:lnSpc>
            </a:pPr>
            <a:endParaRPr lang="en-US" sz="1400" dirty="0">
              <a:latin typeface="Tahoma" pitchFamily="34" charset="0"/>
            </a:endParaRPr>
          </a:p>
          <a:p>
            <a:pPr marL="228600" indent="-228600" algn="ctr" eaLnBrk="0" hangingPunct="0">
              <a:lnSpc>
                <a:spcPct val="90%"/>
              </a:lnSpc>
            </a:pPr>
            <a:endParaRPr lang="en-US" sz="1400" dirty="0">
              <a:latin typeface="Tahoma" pitchFamily="34" charset="0"/>
            </a:endParaRPr>
          </a:p>
        </p:txBody>
      </p:sp>
      <p:sp>
        <p:nvSpPr>
          <p:cNvPr id="55308" name="Text Box 10"/>
          <p:cNvSpPr txBox="1">
            <a:spLocks noChangeArrowheads="1"/>
          </p:cNvSpPr>
          <p:nvPr/>
        </p:nvSpPr>
        <p:spPr bwMode="auto">
          <a:xfrm>
            <a:off x="196243" y="2028335"/>
            <a:ext cx="3062287" cy="2568575"/>
          </a:xfrm>
          <a:prstGeom prst="rect">
            <a:avLst/>
          </a:prstGeom>
          <a:noFill/>
          <a:ln w="9525">
            <a:noFill/>
            <a:miter lim="800%"/>
            <a:headEnd/>
            <a:tailEnd/>
          </a:ln>
        </p:spPr>
        <p:txBody>
          <a:bodyPr/>
          <a:lstStyle/>
          <a:p>
            <a:pPr marL="228600" indent="-228600" eaLnBrk="0" hangingPunct="0"/>
            <a:r>
              <a:rPr lang="en-US" sz="1600" b="1" u="sng" dirty="0">
                <a:solidFill>
                  <a:schemeClr val="bg1"/>
                </a:solidFill>
                <a:latin typeface="Tahoma" pitchFamily="34" charset="0"/>
              </a:rPr>
              <a:t>Input:</a:t>
            </a:r>
          </a:p>
          <a:p>
            <a:pPr marL="228600" indent="-228600">
              <a:buFontTx/>
              <a:buChar char="•"/>
            </a:pPr>
            <a:r>
              <a:rPr lang="en-US" dirty="0">
                <a:solidFill>
                  <a:schemeClr val="bg1"/>
                </a:solidFill>
                <a:latin typeface="Tahoma" pitchFamily="34" charset="0"/>
              </a:rPr>
              <a:t> </a:t>
            </a:r>
            <a:r>
              <a:rPr lang="en-US" b="1" dirty="0">
                <a:solidFill>
                  <a:schemeClr val="bg1"/>
                </a:solidFill>
                <a:latin typeface="Tahoma" pitchFamily="34" charset="0"/>
              </a:rPr>
              <a:t>Designated COAs </a:t>
            </a:r>
          </a:p>
          <a:p>
            <a:pPr marL="228600" indent="-228600"/>
            <a:r>
              <a:rPr lang="en-US" b="1" dirty="0">
                <a:solidFill>
                  <a:schemeClr val="bg1"/>
                </a:solidFill>
                <a:latin typeface="Tahoma" pitchFamily="34" charset="0"/>
              </a:rPr>
              <a:t>   for War Game</a:t>
            </a:r>
          </a:p>
          <a:p>
            <a:pPr marL="228600" indent="-228600">
              <a:buFontTx/>
              <a:buChar char="•"/>
            </a:pPr>
            <a:r>
              <a:rPr lang="en-US" b="1" dirty="0">
                <a:solidFill>
                  <a:schemeClr val="bg1"/>
                </a:solidFill>
                <a:latin typeface="Tahoma" pitchFamily="34" charset="0"/>
              </a:rPr>
              <a:t> War Game Guidance</a:t>
            </a:r>
          </a:p>
          <a:p>
            <a:pPr marL="228600" indent="-228600">
              <a:buFontTx/>
              <a:buChar char="•"/>
            </a:pPr>
            <a:r>
              <a:rPr lang="en-US" b="1" dirty="0">
                <a:solidFill>
                  <a:schemeClr val="bg1"/>
                </a:solidFill>
                <a:latin typeface="Tahoma" pitchFamily="34" charset="0"/>
              </a:rPr>
              <a:t> Evaluation Criteria</a:t>
            </a:r>
          </a:p>
          <a:p>
            <a:pPr marL="228600" indent="-228600">
              <a:buFontTx/>
              <a:buChar char="•"/>
            </a:pPr>
            <a:r>
              <a:rPr lang="en-US" dirty="0">
                <a:solidFill>
                  <a:schemeClr val="bg1"/>
                </a:solidFill>
                <a:latin typeface="Tahoma" pitchFamily="34" charset="0"/>
              </a:rPr>
              <a:t> Estimates of </a:t>
            </a:r>
          </a:p>
          <a:p>
            <a:pPr marL="228600" indent="-228600"/>
            <a:r>
              <a:rPr lang="en-US" dirty="0">
                <a:solidFill>
                  <a:schemeClr val="bg1"/>
                </a:solidFill>
                <a:latin typeface="Tahoma" pitchFamily="34" charset="0"/>
              </a:rPr>
              <a:t>   Supportability</a:t>
            </a:r>
          </a:p>
          <a:p>
            <a:pPr marL="228600" indent="-228600">
              <a:buFontTx/>
              <a:buChar char="•"/>
            </a:pPr>
            <a:r>
              <a:rPr lang="en-US" dirty="0">
                <a:solidFill>
                  <a:schemeClr val="bg1"/>
                </a:solidFill>
                <a:latin typeface="Tahoma" pitchFamily="34" charset="0"/>
              </a:rPr>
              <a:t> Planning Support</a:t>
            </a:r>
          </a:p>
          <a:p>
            <a:pPr marL="228600" indent="-228600"/>
            <a:r>
              <a:rPr lang="en-US" dirty="0">
                <a:solidFill>
                  <a:schemeClr val="bg1"/>
                </a:solidFill>
                <a:latin typeface="Tahoma" pitchFamily="34" charset="0"/>
              </a:rPr>
              <a:t>   Tools</a:t>
            </a:r>
          </a:p>
        </p:txBody>
      </p:sp>
      <p:sp>
        <p:nvSpPr>
          <p:cNvPr id="17"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noProof="0" dirty="0" smtClean="0">
                <a:solidFill>
                  <a:schemeClr val="tx1">
                    <a:lumMod val="85%"/>
                    <a:lumOff val="15%"/>
                  </a:schemeClr>
                </a:solidFill>
                <a:effectLst>
                  <a:outerShdw blurRad="38100" dist="38100" dir="2700000" algn="tl">
                    <a:srgbClr val="000000">
                      <a:alpha val="43.137%"/>
                    </a:srgbClr>
                  </a:outerShdw>
                </a:effectLst>
                <a:ea typeface="+mj-ea"/>
                <a:cs typeface="+mj-cs"/>
              </a:rPr>
              <a:t>COURSE OF ACTION WAR GAME</a:t>
            </a:r>
            <a:endPar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1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19"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0"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1" name="Straight Connector 2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
                <a:alpha val="40%"/>
              </a:schemeClr>
            </a:glow>
            <a:innerShdw blurRad="63500" dist="50800" dir="10800000">
              <a:prstClr val="black">
                <a:alpha val="5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
                  <a:satMod val="155%"/>
                </a:schemeClr>
              </a:solidFill>
              <a:effectLst>
                <a:outerShdw blurRad="41275" dist="20320" dir="1800000" algn="tl" rotWithShape="0">
                  <a:srgbClr val="000000">
                    <a:alpha val="4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
            <a:headEnd/>
            <a:tailEnd/>
          </a:ln>
        </p:spPr>
        <p:txBody>
          <a:bodyPr>
            <a:spAutoFit/>
          </a:bodyPr>
          <a:lstStyle/>
          <a:p>
            <a:pPr algn="ctr" eaLnBrk="0" hangingPunct="0">
              <a:lnSpc>
                <a:spcPct val="80%"/>
              </a:lnSpc>
              <a:spcBef>
                <a:spcPct val="50%"/>
              </a:spcBef>
            </a:pPr>
            <a:r>
              <a:rPr lang="en-US" sz="1800" b="1" dirty="0" smtClean="0">
                <a:latin typeface="Tahoma" pitchFamily="34" charset="0"/>
              </a:rPr>
              <a:t>Course of Action Development</a:t>
            </a:r>
            <a:endParaRPr lang="en-US" sz="1800" b="1" dirty="0">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a:solidFill>
                  <a:srgbClr val="000000"/>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dirty="0">
              <a:solidFill>
                <a:srgbClr val="FFFF99"/>
              </a:solidFill>
            </a:endParaRPr>
          </a:p>
        </p:txBody>
      </p:sp>
      <p:sp>
        <p:nvSpPr>
          <p:cNvPr id="47121" name="Text Box 9"/>
          <p:cNvSpPr txBox="1">
            <a:spLocks noChangeArrowheads="1"/>
          </p:cNvSpPr>
          <p:nvPr/>
        </p:nvSpPr>
        <p:spPr bwMode="auto">
          <a:xfrm>
            <a:off x="5334000" y="4568544"/>
            <a:ext cx="2514600" cy="58477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dirty="0" smtClean="0">
                <a:latin typeface="Tahoma" pitchFamily="34" charset="0"/>
              </a:rPr>
              <a:t>Course of Action </a:t>
            </a:r>
            <a:r>
              <a:rPr lang="en-US" sz="2000" b="1" dirty="0">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a:solidFill>
                  <a:srgbClr val="000000"/>
                </a:solidFill>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C00000"/>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
            <a:headEnd/>
            <a:tailEnd/>
          </a:ln>
        </p:spPr>
        <p:txBody>
          <a:bodyPr>
            <a:spAutoFit/>
          </a:bodyPr>
          <a:lstStyle/>
          <a:p>
            <a:pPr algn="ctr" eaLnBrk="0" hangingPunct="0">
              <a:lnSpc>
                <a:spcPct val="80%"/>
              </a:lnSpc>
              <a:spcBef>
                <a:spcPct val="50%"/>
              </a:spcBef>
            </a:pPr>
            <a:r>
              <a:rPr lang="en-US" b="1" dirty="0" smtClean="0">
                <a:solidFill>
                  <a:schemeClr val="bg1"/>
                </a:solidFill>
                <a:latin typeface="Tahoma" pitchFamily="34" charset="0"/>
              </a:rPr>
              <a:t>Course of Action </a:t>
            </a:r>
            <a:r>
              <a:rPr lang="en-US" b="1" dirty="0">
                <a:solidFill>
                  <a:schemeClr val="bg1"/>
                </a:solidFill>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olidFill>
            <a:srgbClr val="FFFF99"/>
          </a:solidFill>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grpFill/>
            <a:ln w="28575">
              <a:noFill/>
              <a:round/>
              <a:headEnd/>
              <a:tailEnd/>
            </a:ln>
            <a:effectLst>
              <a:outerShdw blurRad="149987" dist="250190" dir="8460000" algn="ctr">
                <a:srgbClr val="000000">
                  <a:alpha val="28%"/>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grpFill/>
            <a:ln w="9525">
              <a:noFill/>
              <a:miter lim="800%"/>
              <a:headEnd/>
              <a:tailEnd/>
            </a:ln>
            <a:effectLst>
              <a:outerShdw blurRad="149987" dist="250190" dir="8460000" algn="ctr">
                <a:srgbClr val="000000">
                  <a:alpha val="28%"/>
                </a:srgbClr>
              </a:outerShdw>
            </a:effectLst>
            <a:sp3d prstMaterial="metal">
              <a:bevelT w="88900" h="88900"/>
            </a:sp3d>
          </p:spPr>
          <p:txBody>
            <a:bodyPr>
              <a:spAutoFit/>
            </a:bodyPr>
            <a:lstStyle/>
            <a:p>
              <a:pPr algn="ctr" eaLnBrk="0" hangingPunct="0">
                <a:lnSpc>
                  <a:spcPct val="80%"/>
                </a:lnSpc>
                <a:spcBef>
                  <a:spcPct val="50%"/>
                </a:spcBef>
                <a:defRPr/>
              </a:pPr>
              <a:r>
                <a:rPr lang="en-US" sz="2000" b="1" dirty="0">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
            <a:headEnd/>
            <a:tailEnd/>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noProof="0" dirty="0" smtClean="0">
                <a:solidFill>
                  <a:schemeClr val="tx1">
                    <a:lumMod val="85%"/>
                    <a:lumOff val="15%"/>
                  </a:schemeClr>
                </a:solidFill>
                <a:effectLst>
                  <a:outerShdw blurRad="38100" dist="38100" dir="2700000" algn="tl">
                    <a:srgbClr val="000000">
                      <a:alpha val="43.137%"/>
                    </a:srgbClr>
                  </a:outerShdw>
                </a:effectLst>
                <a:ea typeface="+mj-ea"/>
                <a:cs typeface="+mj-cs"/>
              </a:rPr>
              <a:t>COURSE OF ACTION</a:t>
            </a:r>
          </a:p>
          <a:p>
            <a:pPr marL="0" marR="0" lvl="0" indent="0" algn="ctr" defTabSz="914400" rtl="0" eaLnBrk="1" fontAlgn="auto" latinLnBrk="0" hangingPunct="1">
              <a:lnSpc>
                <a:spcPct val="100%"/>
              </a:lnSpc>
              <a:spcBef>
                <a:spcPct val="0%"/>
              </a:spcBef>
              <a:spcAft>
                <a:spcPts val="0"/>
              </a:spcAft>
              <a:buClrTx/>
              <a:buSzTx/>
              <a:buFontTx/>
              <a:buNone/>
              <a:tabLst/>
              <a:defRPr/>
            </a:pPr>
            <a:r>
              <a:rPr kumimoji="0" lang="en-US" sz="2800" b="0" i="0" u="none" strike="noStrike" kern="1200" cap="none" spc="0" normalizeH="0" baseline="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rPr>
              <a:t>COMPARISON</a:t>
            </a:r>
            <a:r>
              <a:rPr kumimoji="0" lang="en-US" sz="2800" b="0" i="0" u="none" strike="noStrike" kern="1200" cap="none" spc="0" normalizeH="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rPr>
              <a:t> AND DECISION</a:t>
            </a:r>
            <a:endPar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8" name="Rounded Rectangle 17"/>
          <p:cNvSpPr/>
          <p:nvPr/>
        </p:nvSpPr>
        <p:spPr>
          <a:xfrm>
            <a:off x="6019800" y="1981200"/>
            <a:ext cx="2819400" cy="3657600"/>
          </a:xfrm>
          <a:prstGeom prst="roundRect">
            <a:avLst/>
          </a:prstGeom>
          <a:solidFill>
            <a:schemeClr val="accent3">
              <a:lumMod val="5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74" name="Text Box 5"/>
          <p:cNvSpPr txBox="1">
            <a:spLocks noChangeArrowheads="1"/>
          </p:cNvSpPr>
          <p:nvPr/>
        </p:nvSpPr>
        <p:spPr bwMode="auto">
          <a:xfrm>
            <a:off x="6096000" y="2286000"/>
            <a:ext cx="2586414" cy="1723549"/>
          </a:xfrm>
          <a:prstGeom prst="rect">
            <a:avLst/>
          </a:prstGeom>
          <a:noFill/>
          <a:ln w="9525">
            <a:noFill/>
            <a:miter lim="800%"/>
            <a:headEnd/>
            <a:tailEnd/>
          </a:ln>
        </p:spPr>
        <p:txBody>
          <a:bodyPr wrap="none">
            <a:spAutoFit/>
          </a:bodyPr>
          <a:lstStyle/>
          <a:p>
            <a:pPr eaLnBrk="0" hangingPunct="0"/>
            <a:r>
              <a:rPr lang="en-US" sz="1600" b="1" u="sng" dirty="0">
                <a:solidFill>
                  <a:schemeClr val="bg1"/>
                </a:solidFill>
                <a:latin typeface="Tahoma" pitchFamily="34" charset="0"/>
              </a:rPr>
              <a:t>Output</a:t>
            </a:r>
            <a:r>
              <a:rPr lang="en-US" sz="1600" b="1" dirty="0">
                <a:solidFill>
                  <a:schemeClr val="bg1"/>
                </a:solidFill>
                <a:latin typeface="Tahoma" pitchFamily="34" charset="0"/>
              </a:rPr>
              <a:t>:</a:t>
            </a:r>
            <a:endParaRPr lang="en-US" b="1" dirty="0">
              <a:solidFill>
                <a:schemeClr val="bg1"/>
              </a:solidFill>
              <a:latin typeface="Tahoma" pitchFamily="34" charset="0"/>
            </a:endParaRPr>
          </a:p>
          <a:p>
            <a:pPr eaLnBrk="0" hangingPunct="0">
              <a:buFontTx/>
              <a:buChar char="•"/>
            </a:pPr>
            <a:r>
              <a:rPr lang="en-US" dirty="0">
                <a:solidFill>
                  <a:schemeClr val="bg1"/>
                </a:solidFill>
                <a:latin typeface="Tahoma" pitchFamily="34" charset="0"/>
              </a:rPr>
              <a:t> </a:t>
            </a:r>
            <a:r>
              <a:rPr lang="en-US" b="1" dirty="0">
                <a:solidFill>
                  <a:schemeClr val="bg1"/>
                </a:solidFill>
                <a:latin typeface="Tahoma" pitchFamily="34" charset="0"/>
              </a:rPr>
              <a:t>CONOPs</a:t>
            </a:r>
          </a:p>
          <a:p>
            <a:pPr eaLnBrk="0" hangingPunct="0">
              <a:buFontTx/>
              <a:buChar char="•"/>
            </a:pPr>
            <a:r>
              <a:rPr lang="en-US" i="1" dirty="0">
                <a:solidFill>
                  <a:schemeClr val="bg1"/>
                </a:solidFill>
                <a:latin typeface="Tahoma" pitchFamily="34" charset="0"/>
              </a:rPr>
              <a:t> </a:t>
            </a:r>
            <a:r>
              <a:rPr lang="en-US" dirty="0">
                <a:solidFill>
                  <a:schemeClr val="bg1"/>
                </a:solidFill>
                <a:latin typeface="Tahoma" pitchFamily="34" charset="0"/>
              </a:rPr>
              <a:t>Warning Order</a:t>
            </a:r>
          </a:p>
          <a:p>
            <a:pPr eaLnBrk="0" hangingPunct="0">
              <a:buFontTx/>
              <a:buChar char="•"/>
            </a:pPr>
            <a:r>
              <a:rPr lang="en-US" dirty="0">
                <a:solidFill>
                  <a:schemeClr val="bg1"/>
                </a:solidFill>
                <a:latin typeface="Tahoma" pitchFamily="34" charset="0"/>
              </a:rPr>
              <a:t> Updated IPB Products</a:t>
            </a:r>
          </a:p>
          <a:p>
            <a:pPr eaLnBrk="0" hangingPunct="0">
              <a:buFontTx/>
              <a:buChar char="•"/>
            </a:pPr>
            <a:r>
              <a:rPr lang="en-US" dirty="0">
                <a:solidFill>
                  <a:schemeClr val="bg1"/>
                </a:solidFill>
                <a:latin typeface="Tahoma" pitchFamily="34" charset="0"/>
              </a:rPr>
              <a:t> Staff Estimates</a:t>
            </a:r>
          </a:p>
          <a:p>
            <a:pPr eaLnBrk="0" hangingPunct="0">
              <a:buFontTx/>
              <a:buChar char="•"/>
            </a:pPr>
            <a:r>
              <a:rPr lang="en-US" dirty="0">
                <a:solidFill>
                  <a:schemeClr val="bg1"/>
                </a:solidFill>
                <a:latin typeface="Tahoma" pitchFamily="34" charset="0"/>
              </a:rPr>
              <a:t> Branches</a:t>
            </a:r>
          </a:p>
        </p:txBody>
      </p:sp>
      <p:sp>
        <p:nvSpPr>
          <p:cNvPr id="58375" name="Line 6"/>
          <p:cNvSpPr>
            <a:spLocks noChangeShapeType="1"/>
          </p:cNvSpPr>
          <p:nvPr/>
        </p:nvSpPr>
        <p:spPr bwMode="auto">
          <a:xfrm>
            <a:off x="2716213" y="1871663"/>
            <a:ext cx="1524000" cy="1143000"/>
          </a:xfrm>
          <a:prstGeom prst="line">
            <a:avLst/>
          </a:prstGeom>
          <a:noFill/>
          <a:ln w="9525">
            <a:noFill/>
            <a:round/>
            <a:headEnd/>
            <a:tailEnd/>
          </a:ln>
        </p:spPr>
        <p:txBody>
          <a:bodyPr wrap="none" lIns="66084" tIns="33041" rIns="66084" bIns="33041" anchor="ctr"/>
          <a:lstStyle/>
          <a:p>
            <a:endParaRPr lang="en-US"/>
          </a:p>
        </p:txBody>
      </p:sp>
      <p:sp>
        <p:nvSpPr>
          <p:cNvPr id="58376" name="Text Box 8"/>
          <p:cNvSpPr txBox="1">
            <a:spLocks noChangeArrowheads="1"/>
          </p:cNvSpPr>
          <p:nvPr/>
        </p:nvSpPr>
        <p:spPr bwMode="auto">
          <a:xfrm>
            <a:off x="3200252" y="2803029"/>
            <a:ext cx="2486322" cy="1692771"/>
          </a:xfrm>
          <a:prstGeom prst="rect">
            <a:avLst/>
          </a:prstGeom>
          <a:noFill/>
          <a:ln w="9525">
            <a:noFill/>
            <a:miter lim="800%"/>
            <a:headEnd/>
            <a:tailEnd/>
          </a:ln>
        </p:spPr>
        <p:txBody>
          <a:bodyPr wrap="none">
            <a:spAutoFit/>
          </a:bodyPr>
          <a:lstStyle/>
          <a:p>
            <a:pPr algn="ctr" eaLnBrk="0" hangingPunct="0"/>
            <a:r>
              <a:rPr lang="en-US" sz="2400" b="1" u="sng" dirty="0">
                <a:latin typeface="Tahoma" pitchFamily="34" charset="0"/>
              </a:rPr>
              <a:t>Process</a:t>
            </a:r>
          </a:p>
          <a:p>
            <a:pPr algn="ctr" eaLnBrk="0" hangingPunct="0">
              <a:buClr>
                <a:schemeClr val="bg1"/>
              </a:buClr>
            </a:pPr>
            <a:r>
              <a:rPr lang="en-US" sz="1600" dirty="0" smtClean="0">
                <a:latin typeface="Tahoma" pitchFamily="34" charset="0"/>
              </a:rPr>
              <a:t>Perform </a:t>
            </a:r>
            <a:r>
              <a:rPr lang="en-US" sz="1600" dirty="0">
                <a:latin typeface="Tahoma" pitchFamily="34" charset="0"/>
              </a:rPr>
              <a:t>COA Evaluation</a:t>
            </a:r>
          </a:p>
          <a:p>
            <a:pPr algn="ctr" eaLnBrk="0" hangingPunct="0">
              <a:buClr>
                <a:schemeClr val="bg1"/>
              </a:buClr>
            </a:pPr>
            <a:r>
              <a:rPr lang="en-US" sz="1600" dirty="0">
                <a:latin typeface="Tahoma" pitchFamily="34" charset="0"/>
              </a:rPr>
              <a:t>Perform COA Comparison</a:t>
            </a:r>
          </a:p>
          <a:p>
            <a:pPr algn="ctr" eaLnBrk="0" hangingPunct="0"/>
            <a:r>
              <a:rPr lang="en-US" sz="1600" dirty="0">
                <a:latin typeface="Tahoma" pitchFamily="34" charset="0"/>
              </a:rPr>
              <a:t>Commander’s Decision</a:t>
            </a:r>
          </a:p>
          <a:p>
            <a:pPr algn="ctr" eaLnBrk="0" hangingPunct="0"/>
            <a:r>
              <a:rPr lang="en-US" sz="1600" dirty="0">
                <a:latin typeface="Tahoma" pitchFamily="34" charset="0"/>
              </a:rPr>
              <a:t>Prepare CONOPs</a:t>
            </a:r>
          </a:p>
          <a:p>
            <a:pPr algn="ctr" eaLnBrk="0" hangingPunct="0"/>
            <a:r>
              <a:rPr lang="en-US" sz="1600" dirty="0">
                <a:latin typeface="Tahoma" pitchFamily="34" charset="0"/>
              </a:rPr>
              <a:t>Refine IPB Products</a:t>
            </a:r>
          </a:p>
        </p:txBody>
      </p:sp>
      <p:sp>
        <p:nvSpPr>
          <p:cNvPr id="58377" name="Text Box 11"/>
          <p:cNvSpPr txBox="1">
            <a:spLocks noChangeArrowheads="1"/>
          </p:cNvSpPr>
          <p:nvPr/>
        </p:nvSpPr>
        <p:spPr bwMode="auto">
          <a:xfrm>
            <a:off x="8215313" y="1328738"/>
            <a:ext cx="184150" cy="457200"/>
          </a:xfrm>
          <a:prstGeom prst="rect">
            <a:avLst/>
          </a:prstGeom>
          <a:noFill/>
          <a:ln w="9525">
            <a:noFill/>
            <a:miter lim="800%"/>
            <a:headEnd/>
            <a:tailEnd/>
          </a:ln>
        </p:spPr>
        <p:txBody>
          <a:bodyPr wrap="none">
            <a:spAutoFit/>
          </a:bodyPr>
          <a:lstStyle/>
          <a:p>
            <a:pPr eaLnBrk="0" hangingPunct="0"/>
            <a:endParaRPr lang="en-US" b="1">
              <a:latin typeface="Tahoma" pitchFamily="34" charset="0"/>
            </a:endParaRPr>
          </a:p>
        </p:txBody>
      </p:sp>
      <p:sp>
        <p:nvSpPr>
          <p:cNvPr id="58382" name="Text Box 10"/>
          <p:cNvSpPr txBox="1">
            <a:spLocks noChangeArrowheads="1"/>
          </p:cNvSpPr>
          <p:nvPr/>
        </p:nvSpPr>
        <p:spPr bwMode="auto">
          <a:xfrm>
            <a:off x="152400" y="2286000"/>
            <a:ext cx="3098800" cy="1723549"/>
          </a:xfrm>
          <a:prstGeom prst="rect">
            <a:avLst/>
          </a:prstGeom>
          <a:noFill/>
          <a:ln w="9525">
            <a:noFill/>
            <a:miter lim="800%"/>
            <a:headEnd/>
            <a:tailEnd/>
          </a:ln>
        </p:spPr>
        <p:txBody>
          <a:bodyPr>
            <a:spAutoFit/>
          </a:bodyPr>
          <a:lstStyle/>
          <a:p>
            <a:pPr marL="228600" indent="-228600" eaLnBrk="0" hangingPunct="0"/>
            <a:r>
              <a:rPr lang="en-US" sz="1600" b="1" u="sng" dirty="0">
                <a:solidFill>
                  <a:schemeClr val="bg1"/>
                </a:solidFill>
                <a:latin typeface="Tahoma" pitchFamily="34" charset="0"/>
              </a:rPr>
              <a:t>Input</a:t>
            </a:r>
            <a:r>
              <a:rPr lang="en-US" sz="1600" b="1" dirty="0">
                <a:solidFill>
                  <a:schemeClr val="bg1"/>
                </a:solidFill>
                <a:latin typeface="Tahoma" pitchFamily="34" charset="0"/>
              </a:rPr>
              <a:t>:</a:t>
            </a:r>
            <a:endParaRPr lang="en-US" b="1" dirty="0">
              <a:solidFill>
                <a:schemeClr val="bg1"/>
              </a:solidFill>
              <a:latin typeface="Tahoma" pitchFamily="34" charset="0"/>
            </a:endParaRPr>
          </a:p>
          <a:p>
            <a:pPr marL="228600" indent="-228600" eaLnBrk="0" hangingPunct="0">
              <a:buFontTx/>
              <a:buChar char="•"/>
            </a:pPr>
            <a:r>
              <a:rPr lang="en-US" b="1" dirty="0">
                <a:solidFill>
                  <a:schemeClr val="bg1"/>
                </a:solidFill>
                <a:latin typeface="Tahoma" pitchFamily="34" charset="0"/>
              </a:rPr>
              <a:t>War Gamed COAs Graphic &amp; Narrative</a:t>
            </a:r>
          </a:p>
          <a:p>
            <a:pPr marL="228600" indent="-228600" eaLnBrk="0" hangingPunct="0">
              <a:buFontTx/>
              <a:buChar char="•"/>
            </a:pPr>
            <a:r>
              <a:rPr lang="en-US" b="1" dirty="0">
                <a:solidFill>
                  <a:schemeClr val="bg1"/>
                </a:solidFill>
                <a:latin typeface="Tahoma" pitchFamily="34" charset="0"/>
              </a:rPr>
              <a:t>Information on   Cmdr’s Evaluation Criteria</a:t>
            </a:r>
          </a:p>
        </p:txBody>
      </p:sp>
      <p:sp>
        <p:nvSpPr>
          <p:cNvPr id="20"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noProof="0" dirty="0" smtClean="0">
                <a:solidFill>
                  <a:schemeClr val="tx1">
                    <a:lumMod val="85%"/>
                    <a:lumOff val="15%"/>
                  </a:schemeClr>
                </a:solidFill>
                <a:effectLst>
                  <a:outerShdw blurRad="38100" dist="38100" dir="2700000" algn="tl">
                    <a:srgbClr val="000000">
                      <a:alpha val="43.137%"/>
                    </a:srgbClr>
                  </a:outerShdw>
                </a:effectLst>
                <a:ea typeface="+mj-ea"/>
                <a:cs typeface="+mj-cs"/>
              </a:rPr>
              <a:t>COURSE OF ACTION</a:t>
            </a:r>
          </a:p>
          <a:p>
            <a:pPr marL="0" marR="0" lvl="0" indent="0" algn="ctr" defTabSz="914400" rtl="0" eaLnBrk="1" fontAlgn="auto" latinLnBrk="0" hangingPunct="1">
              <a:lnSpc>
                <a:spcPct val="100%"/>
              </a:lnSpc>
              <a:spcBef>
                <a:spcPct val="0%"/>
              </a:spcBef>
              <a:spcAft>
                <a:spcPts val="0"/>
              </a:spcAft>
              <a:buClrTx/>
              <a:buSzTx/>
              <a:buFontTx/>
              <a:buNone/>
              <a:tabLst/>
              <a:defRPr/>
            </a:pPr>
            <a:r>
              <a:rPr kumimoji="0" lang="en-US" sz="2800" b="0" i="0" u="none" strike="noStrike" kern="1200" cap="none" spc="0" normalizeH="0" baseline="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rPr>
              <a:t>COMPARISON</a:t>
            </a:r>
            <a:r>
              <a:rPr kumimoji="0" lang="en-US" sz="2800" b="0" i="0" u="none" strike="noStrike" kern="1200" cap="none" spc="0" normalizeH="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rPr>
              <a:t> AND DECISION</a:t>
            </a:r>
            <a:endPar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21"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22"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3"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4" name="Straight Connector 23"/>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
                <a:alpha val="40%"/>
              </a:schemeClr>
            </a:glow>
            <a:innerShdw blurRad="63500" dist="50800" dir="10800000">
              <a:prstClr val="black">
                <a:alpha val="5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
                  <a:satMod val="155%"/>
                </a:schemeClr>
              </a:solidFill>
              <a:effectLst>
                <a:outerShdw blurRad="41275" dist="20320" dir="1800000" algn="tl" rotWithShape="0">
                  <a:srgbClr val="000000">
                    <a:alpha val="4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
            <a:headEnd/>
            <a:tailEnd/>
          </a:ln>
        </p:spPr>
        <p:txBody>
          <a:bodyPr>
            <a:spAutoFit/>
          </a:bodyPr>
          <a:lstStyle/>
          <a:p>
            <a:pPr algn="ctr" eaLnBrk="0" hangingPunct="0">
              <a:lnSpc>
                <a:spcPct val="80%"/>
              </a:lnSpc>
              <a:spcBef>
                <a:spcPct val="50%"/>
              </a:spcBef>
            </a:pPr>
            <a:r>
              <a:rPr lang="en-US" sz="1800" b="1" dirty="0" smtClean="0">
                <a:latin typeface="Tahoma" pitchFamily="34" charset="0"/>
              </a:rPr>
              <a:t>Course of Action Development</a:t>
            </a:r>
            <a:endParaRPr lang="en-US" sz="1800" b="1" dirty="0">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a:solidFill>
                  <a:srgbClr val="000000"/>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dirty="0">
              <a:solidFill>
                <a:srgbClr val="FFFF99"/>
              </a:solidFill>
            </a:endParaRPr>
          </a:p>
        </p:txBody>
      </p:sp>
      <p:sp>
        <p:nvSpPr>
          <p:cNvPr id="47121" name="Text Box 9"/>
          <p:cNvSpPr txBox="1">
            <a:spLocks noChangeArrowheads="1"/>
          </p:cNvSpPr>
          <p:nvPr/>
        </p:nvSpPr>
        <p:spPr bwMode="auto">
          <a:xfrm>
            <a:off x="5334000" y="4568544"/>
            <a:ext cx="2514600" cy="58477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dirty="0" smtClean="0">
                <a:latin typeface="Tahoma" pitchFamily="34" charset="0"/>
              </a:rPr>
              <a:t>Course of Action </a:t>
            </a:r>
            <a:r>
              <a:rPr lang="en-US" sz="2000" b="1" dirty="0">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C00000"/>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dirty="0">
                <a:solidFill>
                  <a:schemeClr val="bg1"/>
                </a:solidFill>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
            <a:headEnd/>
            <a:tailEnd/>
          </a:ln>
        </p:spPr>
        <p:txBody>
          <a:bodyPr>
            <a:spAutoFit/>
          </a:bodyPr>
          <a:lstStyle/>
          <a:p>
            <a:pPr algn="ctr" eaLnBrk="0" hangingPunct="0">
              <a:lnSpc>
                <a:spcPct val="80%"/>
              </a:lnSpc>
              <a:spcBef>
                <a:spcPct val="50%"/>
              </a:spcBef>
            </a:pPr>
            <a:r>
              <a:rPr lang="en-US" b="1" dirty="0" smtClean="0">
                <a:latin typeface="Tahoma" pitchFamily="34" charset="0"/>
              </a:rPr>
              <a:t>Course of Action </a:t>
            </a:r>
            <a:r>
              <a:rPr lang="en-US" b="1" dirty="0">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olidFill>
            <a:srgbClr val="FFFF99"/>
          </a:solidFill>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grpFill/>
            <a:ln w="28575">
              <a:noFill/>
              <a:round/>
              <a:headEnd/>
              <a:tailEnd/>
            </a:ln>
            <a:effectLst>
              <a:outerShdw blurRad="149987" dist="250190" dir="8460000" algn="ctr">
                <a:srgbClr val="000000">
                  <a:alpha val="28%"/>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grpFill/>
            <a:ln w="9525">
              <a:noFill/>
              <a:miter lim="800%"/>
              <a:headEnd/>
              <a:tailEnd/>
            </a:ln>
            <a:effectLst>
              <a:outerShdw blurRad="149987" dist="250190" dir="8460000" algn="ctr">
                <a:srgbClr val="000000">
                  <a:alpha val="28%"/>
                </a:srgbClr>
              </a:outerShdw>
            </a:effectLst>
            <a:sp3d prstMaterial="metal">
              <a:bevelT w="88900" h="88900"/>
            </a:sp3d>
          </p:spPr>
          <p:txBody>
            <a:bodyPr>
              <a:spAutoFit/>
            </a:bodyPr>
            <a:lstStyle/>
            <a:p>
              <a:pPr algn="ctr" eaLnBrk="0" hangingPunct="0">
                <a:lnSpc>
                  <a:spcPct val="80%"/>
                </a:lnSpc>
                <a:spcBef>
                  <a:spcPct val="50%"/>
                </a:spcBef>
                <a:defRPr/>
              </a:pPr>
              <a:r>
                <a:rPr lang="en-US" sz="2000" b="1" dirty="0">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
            <a:headEnd/>
            <a:tailEnd/>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ORDERS DEVELOPMENT</a:t>
            </a:r>
            <a:endPar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5" name="Rounded Rectangle 14"/>
          <p:cNvSpPr/>
          <p:nvPr/>
        </p:nvSpPr>
        <p:spPr>
          <a:xfrm>
            <a:off x="6019800" y="1981200"/>
            <a:ext cx="2819400" cy="3657600"/>
          </a:xfrm>
          <a:prstGeom prst="roundRect">
            <a:avLst/>
          </a:prstGeom>
          <a:solidFill>
            <a:schemeClr val="accent3">
              <a:lumMod val="5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46" name="Text Box 5"/>
          <p:cNvSpPr txBox="1">
            <a:spLocks noChangeArrowheads="1"/>
          </p:cNvSpPr>
          <p:nvPr/>
        </p:nvSpPr>
        <p:spPr bwMode="auto">
          <a:xfrm>
            <a:off x="6096000" y="2286000"/>
            <a:ext cx="2573140" cy="892552"/>
          </a:xfrm>
          <a:prstGeom prst="rect">
            <a:avLst/>
          </a:prstGeom>
          <a:noFill/>
          <a:ln w="9525">
            <a:noFill/>
            <a:miter lim="800%"/>
            <a:headEnd/>
            <a:tailEnd/>
          </a:ln>
        </p:spPr>
        <p:txBody>
          <a:bodyPr wrap="none">
            <a:spAutoFit/>
          </a:bodyPr>
          <a:lstStyle/>
          <a:p>
            <a:pPr eaLnBrk="0" hangingPunct="0"/>
            <a:r>
              <a:rPr lang="en-US" sz="1600" b="1" u="sng" dirty="0">
                <a:solidFill>
                  <a:schemeClr val="bg1"/>
                </a:solidFill>
                <a:latin typeface="Tahoma" pitchFamily="34" charset="0"/>
              </a:rPr>
              <a:t>Output</a:t>
            </a:r>
            <a:r>
              <a:rPr lang="en-US" sz="1600" b="1" dirty="0">
                <a:solidFill>
                  <a:schemeClr val="bg1"/>
                </a:solidFill>
                <a:latin typeface="Tahoma" pitchFamily="34" charset="0"/>
              </a:rPr>
              <a:t>:</a:t>
            </a:r>
            <a:endParaRPr lang="en-US" b="1" dirty="0">
              <a:solidFill>
                <a:schemeClr val="bg1"/>
              </a:solidFill>
              <a:latin typeface="Tahoma" pitchFamily="34" charset="0"/>
            </a:endParaRPr>
          </a:p>
          <a:p>
            <a:pPr eaLnBrk="0" hangingPunct="0">
              <a:buFontTx/>
              <a:buChar char="•"/>
            </a:pPr>
            <a:r>
              <a:rPr lang="en-US" b="1" dirty="0">
                <a:solidFill>
                  <a:schemeClr val="bg1"/>
                </a:solidFill>
                <a:latin typeface="Tahoma" pitchFamily="34" charset="0"/>
              </a:rPr>
              <a:t> </a:t>
            </a:r>
            <a:r>
              <a:rPr lang="en-US" b="1" dirty="0" smtClean="0">
                <a:solidFill>
                  <a:schemeClr val="bg1"/>
                </a:solidFill>
                <a:latin typeface="Tahoma" pitchFamily="34" charset="0"/>
              </a:rPr>
              <a:t>Operations Order</a:t>
            </a:r>
          </a:p>
          <a:p>
            <a:pPr eaLnBrk="0" hangingPunct="0">
              <a:buFontTx/>
              <a:buChar char="•"/>
            </a:pPr>
            <a:r>
              <a:rPr lang="en-US" b="1" dirty="0">
                <a:solidFill>
                  <a:schemeClr val="bg1"/>
                </a:solidFill>
                <a:latin typeface="Tahoma" pitchFamily="34" charset="0"/>
              </a:rPr>
              <a:t> </a:t>
            </a:r>
            <a:r>
              <a:rPr lang="en-US" b="1" dirty="0" smtClean="0">
                <a:solidFill>
                  <a:schemeClr val="bg1"/>
                </a:solidFill>
                <a:latin typeface="Tahoma" pitchFamily="34" charset="0"/>
              </a:rPr>
              <a:t>Fragmentary Order</a:t>
            </a:r>
            <a:endParaRPr lang="en-US" b="1" dirty="0">
              <a:solidFill>
                <a:schemeClr val="bg1"/>
              </a:solidFill>
              <a:latin typeface="Tahoma" pitchFamily="34" charset="0"/>
            </a:endParaRPr>
          </a:p>
        </p:txBody>
      </p:sp>
      <p:sp>
        <p:nvSpPr>
          <p:cNvPr id="61447" name="Line 6"/>
          <p:cNvSpPr>
            <a:spLocks noChangeShapeType="1"/>
          </p:cNvSpPr>
          <p:nvPr/>
        </p:nvSpPr>
        <p:spPr bwMode="auto">
          <a:xfrm>
            <a:off x="2716213" y="1797050"/>
            <a:ext cx="1524000" cy="1143000"/>
          </a:xfrm>
          <a:prstGeom prst="line">
            <a:avLst/>
          </a:prstGeom>
          <a:noFill/>
          <a:ln w="9525">
            <a:noFill/>
            <a:round/>
            <a:headEnd/>
            <a:tailEnd/>
          </a:ln>
        </p:spPr>
        <p:txBody>
          <a:bodyPr wrap="none" lIns="66084" tIns="33041" rIns="66084" bIns="33041" anchor="ctr"/>
          <a:lstStyle/>
          <a:p>
            <a:endParaRPr lang="en-US"/>
          </a:p>
        </p:txBody>
      </p:sp>
      <p:sp>
        <p:nvSpPr>
          <p:cNvPr id="61448" name="Text Box 8"/>
          <p:cNvSpPr txBox="1">
            <a:spLocks noChangeArrowheads="1"/>
          </p:cNvSpPr>
          <p:nvPr/>
        </p:nvSpPr>
        <p:spPr bwMode="auto">
          <a:xfrm>
            <a:off x="3169201" y="2971800"/>
            <a:ext cx="2499210" cy="1384995"/>
          </a:xfrm>
          <a:prstGeom prst="rect">
            <a:avLst/>
          </a:prstGeom>
          <a:noFill/>
          <a:ln w="9525">
            <a:noFill/>
            <a:miter lim="800%"/>
            <a:headEnd/>
            <a:tailEnd/>
          </a:ln>
        </p:spPr>
        <p:txBody>
          <a:bodyPr wrap="none">
            <a:spAutoFit/>
          </a:bodyPr>
          <a:lstStyle/>
          <a:p>
            <a:pPr algn="ctr" eaLnBrk="0" hangingPunct="0"/>
            <a:r>
              <a:rPr lang="en-US" sz="2000" b="1" u="sng" dirty="0" smtClean="0">
                <a:latin typeface="Tahoma" pitchFamily="34" charset="0"/>
              </a:rPr>
              <a:t>Process</a:t>
            </a:r>
            <a:endParaRPr lang="en-US" sz="2000" b="1" u="sng" dirty="0">
              <a:latin typeface="Tahoma" pitchFamily="34" charset="0"/>
            </a:endParaRPr>
          </a:p>
          <a:p>
            <a:pPr algn="ctr" eaLnBrk="0" hangingPunct="0"/>
            <a:r>
              <a:rPr lang="en-US" sz="1600" dirty="0">
                <a:latin typeface="Tahoma" pitchFamily="34" charset="0"/>
              </a:rPr>
              <a:t>Prepare </a:t>
            </a:r>
            <a:r>
              <a:rPr lang="en-US" sz="1600" dirty="0" smtClean="0">
                <a:latin typeface="Tahoma" pitchFamily="34" charset="0"/>
              </a:rPr>
              <a:t>Operations Order</a:t>
            </a:r>
            <a:endParaRPr lang="en-US" sz="1600" dirty="0">
              <a:latin typeface="Tahoma" pitchFamily="34" charset="0"/>
            </a:endParaRPr>
          </a:p>
          <a:p>
            <a:pPr algn="ctr" eaLnBrk="0" hangingPunct="0"/>
            <a:r>
              <a:rPr lang="en-US" sz="1600" dirty="0">
                <a:latin typeface="Tahoma" pitchFamily="34" charset="0"/>
              </a:rPr>
              <a:t>Orders reconciliation</a:t>
            </a:r>
          </a:p>
          <a:p>
            <a:pPr algn="ctr" eaLnBrk="0" hangingPunct="0"/>
            <a:r>
              <a:rPr lang="en-US" sz="1600" dirty="0">
                <a:latin typeface="Tahoma" pitchFamily="34" charset="0"/>
              </a:rPr>
              <a:t>Orders crosswalk</a:t>
            </a:r>
          </a:p>
          <a:p>
            <a:pPr algn="ctr" eaLnBrk="0" hangingPunct="0"/>
            <a:r>
              <a:rPr lang="en-US" sz="1600" dirty="0">
                <a:latin typeface="Tahoma" pitchFamily="34" charset="0"/>
              </a:rPr>
              <a:t>Commander’s approval</a:t>
            </a:r>
          </a:p>
        </p:txBody>
      </p:sp>
      <p:sp>
        <p:nvSpPr>
          <p:cNvPr id="61453" name="Text Box 10"/>
          <p:cNvSpPr txBox="1">
            <a:spLocks noChangeArrowheads="1"/>
          </p:cNvSpPr>
          <p:nvPr/>
        </p:nvSpPr>
        <p:spPr bwMode="auto">
          <a:xfrm>
            <a:off x="171646" y="2209800"/>
            <a:ext cx="3314700" cy="2585323"/>
          </a:xfrm>
          <a:prstGeom prst="rect">
            <a:avLst/>
          </a:prstGeom>
          <a:noFill/>
          <a:ln w="9525">
            <a:noFill/>
            <a:miter lim="800%"/>
            <a:headEnd/>
            <a:tailEnd/>
          </a:ln>
        </p:spPr>
        <p:txBody>
          <a:bodyPr>
            <a:spAutoFit/>
          </a:bodyPr>
          <a:lstStyle/>
          <a:p>
            <a:pPr marL="228600" indent="-228600" eaLnBrk="0" hangingPunct="0"/>
            <a:r>
              <a:rPr lang="en-US" sz="1600" b="1" u="sng" dirty="0">
                <a:solidFill>
                  <a:schemeClr val="bg1"/>
                </a:solidFill>
                <a:latin typeface="Tahoma" pitchFamily="34" charset="0"/>
              </a:rPr>
              <a:t>Input</a:t>
            </a:r>
            <a:r>
              <a:rPr lang="en-US" sz="1600" b="1" dirty="0">
                <a:solidFill>
                  <a:schemeClr val="bg1"/>
                </a:solidFill>
                <a:latin typeface="Tahoma" pitchFamily="34" charset="0"/>
              </a:rPr>
              <a:t>:</a:t>
            </a:r>
            <a:endParaRPr lang="en-US" b="1" dirty="0">
              <a:solidFill>
                <a:schemeClr val="bg1"/>
              </a:solidFill>
              <a:latin typeface="Tahoma" pitchFamily="34" charset="0"/>
            </a:endParaRPr>
          </a:p>
          <a:p>
            <a:pPr marL="228600" indent="-228600" eaLnBrk="0" hangingPunct="0">
              <a:buFontTx/>
              <a:buChar char="•"/>
            </a:pPr>
            <a:r>
              <a:rPr lang="en-US" b="1" dirty="0">
                <a:solidFill>
                  <a:schemeClr val="bg1"/>
                </a:solidFill>
                <a:latin typeface="Tahoma" pitchFamily="34" charset="0"/>
              </a:rPr>
              <a:t>Mission Statement</a:t>
            </a:r>
          </a:p>
          <a:p>
            <a:pPr marL="228600" indent="-228600" eaLnBrk="0" hangingPunct="0">
              <a:buFontTx/>
              <a:buChar char="•"/>
            </a:pPr>
            <a:r>
              <a:rPr lang="en-US" b="1" dirty="0">
                <a:solidFill>
                  <a:schemeClr val="bg1"/>
                </a:solidFill>
                <a:latin typeface="Tahoma" pitchFamily="34" charset="0"/>
              </a:rPr>
              <a:t>Refined</a:t>
            </a:r>
          </a:p>
          <a:p>
            <a:pPr marL="228600" indent="-228600" eaLnBrk="0" hangingPunct="0"/>
            <a:r>
              <a:rPr lang="en-US" b="1" dirty="0">
                <a:solidFill>
                  <a:schemeClr val="bg1"/>
                </a:solidFill>
                <a:latin typeface="Tahoma" pitchFamily="34" charset="0"/>
              </a:rPr>
              <a:t>   Commander’s Intent</a:t>
            </a:r>
          </a:p>
          <a:p>
            <a:pPr marL="228600" indent="-228600" eaLnBrk="0" hangingPunct="0">
              <a:buFontTx/>
              <a:buChar char="•"/>
            </a:pPr>
            <a:r>
              <a:rPr lang="en-US" b="1" dirty="0">
                <a:solidFill>
                  <a:schemeClr val="bg1"/>
                </a:solidFill>
                <a:latin typeface="Tahoma" pitchFamily="34" charset="0"/>
              </a:rPr>
              <a:t>Task Organization</a:t>
            </a:r>
          </a:p>
          <a:p>
            <a:pPr marL="228600" indent="-228600" eaLnBrk="0" hangingPunct="0">
              <a:buFontTx/>
              <a:buChar char="•"/>
            </a:pPr>
            <a:r>
              <a:rPr lang="en-US" b="1" dirty="0" smtClean="0">
                <a:solidFill>
                  <a:schemeClr val="bg1"/>
                </a:solidFill>
                <a:latin typeface="Tahoma" pitchFamily="34" charset="0"/>
              </a:rPr>
              <a:t>Concept of Operation</a:t>
            </a:r>
            <a:endParaRPr lang="en-US" b="1" dirty="0">
              <a:solidFill>
                <a:schemeClr val="bg1"/>
              </a:solidFill>
              <a:latin typeface="Tahoma" pitchFamily="34" charset="0"/>
            </a:endParaRPr>
          </a:p>
          <a:p>
            <a:pPr marL="228600" indent="-228600" eaLnBrk="0" hangingPunct="0">
              <a:buFontTx/>
              <a:buChar char="•"/>
            </a:pPr>
            <a:r>
              <a:rPr lang="en-US" b="1" dirty="0">
                <a:solidFill>
                  <a:schemeClr val="bg1"/>
                </a:solidFill>
                <a:latin typeface="Tahoma" pitchFamily="34" charset="0"/>
              </a:rPr>
              <a:t>Tasks</a:t>
            </a:r>
          </a:p>
          <a:p>
            <a:pPr marL="228600" indent="-228600" eaLnBrk="0" hangingPunct="0">
              <a:buFontTx/>
              <a:buChar char="•"/>
            </a:pPr>
            <a:r>
              <a:rPr lang="en-US" dirty="0">
                <a:solidFill>
                  <a:schemeClr val="bg1"/>
                </a:solidFill>
                <a:latin typeface="Tahoma" pitchFamily="34" charset="0"/>
              </a:rPr>
              <a:t>Staff Estimates</a:t>
            </a:r>
          </a:p>
          <a:p>
            <a:pPr marL="228600" indent="-228600" eaLnBrk="0" hangingPunct="0">
              <a:buFontTx/>
              <a:buChar char="•"/>
            </a:pPr>
            <a:endParaRPr lang="en-US" sz="2000" i="1" dirty="0">
              <a:solidFill>
                <a:schemeClr val="bg1"/>
              </a:solidFill>
              <a:latin typeface="Tahoma" pitchFamily="34" charset="0"/>
            </a:endParaRPr>
          </a:p>
        </p:txBody>
      </p:sp>
      <p:sp>
        <p:nvSpPr>
          <p:cNvPr id="17"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ORDERS DEVELOPMENT</a:t>
            </a:r>
            <a:endPar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18"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19"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0"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1" name="Straight Connector 20"/>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4" name="Arc 23"/>
          <p:cNvSpPr/>
          <p:nvPr/>
        </p:nvSpPr>
        <p:spPr>
          <a:xfrm>
            <a:off x="2438400" y="1828800"/>
            <a:ext cx="4343400" cy="4359444"/>
          </a:xfrm>
          <a:prstGeom prst="arc">
            <a:avLst>
              <a:gd name="adj1" fmla="val 16419575"/>
              <a:gd name="adj2" fmla="val 11662882"/>
            </a:avLst>
          </a:prstGeom>
          <a:effectLst>
            <a:glow rad="139700">
              <a:schemeClr val="accent4">
                <a:satMod val="175%"/>
                <a:alpha val="40%"/>
              </a:schemeClr>
            </a:glow>
            <a:innerShdw blurRad="63500" dist="50800" dir="10800000">
              <a:prstClr val="black">
                <a:alpha val="50%"/>
              </a:prstClr>
            </a:innerShdw>
          </a:effectLst>
          <a:scene3d>
            <a:camera prst="orthographicFront"/>
            <a:lightRig rig="threePt" dir="t"/>
          </a:scene3d>
          <a:sp3d>
            <a:bevelT prst="angle"/>
          </a:sp3d>
        </p:spPr>
        <p:style>
          <a:lnRef idx="3">
            <a:schemeClr val="accent3"/>
          </a:lnRef>
          <a:fillRef idx="0">
            <a:schemeClr val="accent3"/>
          </a:fillRef>
          <a:effectRef idx="2">
            <a:schemeClr val="accent3"/>
          </a:effectRef>
          <a:fontRef idx="minor">
            <a:schemeClr val="tx1"/>
          </a:fontRef>
        </p:style>
        <p:txBody>
          <a:bodyPr anchor="ctr"/>
          <a:lstStyle/>
          <a:p>
            <a:pPr algn="ctr">
              <a:defRPr/>
            </a:pPr>
            <a:endParaRPr lang="en-US" b="1" dirty="0">
              <a:ln w="12700">
                <a:solidFill>
                  <a:srgbClr val="CC3300"/>
                </a:solidFill>
                <a:prstDash val="solid"/>
              </a:ln>
              <a:solidFill>
                <a:schemeClr val="bg2">
                  <a:tint val="85%"/>
                  <a:satMod val="155%"/>
                </a:schemeClr>
              </a:solidFill>
              <a:effectLst>
                <a:outerShdw blurRad="41275" dist="20320" dir="1800000" algn="tl" rotWithShape="0">
                  <a:srgbClr val="000000">
                    <a:alpha val="40%"/>
                  </a:srgbClr>
                </a:outerShdw>
              </a:effectLst>
            </a:endParaRPr>
          </a:p>
        </p:txBody>
      </p:sp>
      <p:sp>
        <p:nvSpPr>
          <p:cNvPr id="14339" name="Oval 4"/>
          <p:cNvSpPr>
            <a:spLocks noChangeArrowheads="1"/>
          </p:cNvSpPr>
          <p:nvPr/>
        </p:nvSpPr>
        <p:spPr bwMode="auto">
          <a:xfrm>
            <a:off x="5410200" y="2598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3" name="Text Box 5"/>
          <p:cNvSpPr txBox="1">
            <a:spLocks noChangeArrowheads="1"/>
          </p:cNvSpPr>
          <p:nvPr/>
        </p:nvSpPr>
        <p:spPr bwMode="auto">
          <a:xfrm>
            <a:off x="5334000" y="2971800"/>
            <a:ext cx="2514600" cy="535531"/>
          </a:xfrm>
          <a:prstGeom prst="rect">
            <a:avLst/>
          </a:prstGeom>
          <a:noFill/>
          <a:ln w="9525">
            <a:noFill/>
            <a:miter lim="800%"/>
            <a:headEnd/>
            <a:tailEnd/>
          </a:ln>
        </p:spPr>
        <p:txBody>
          <a:bodyPr>
            <a:spAutoFit/>
          </a:bodyPr>
          <a:lstStyle/>
          <a:p>
            <a:pPr algn="ctr" eaLnBrk="0" hangingPunct="0">
              <a:lnSpc>
                <a:spcPct val="80%"/>
              </a:lnSpc>
              <a:spcBef>
                <a:spcPct val="50%"/>
              </a:spcBef>
            </a:pPr>
            <a:r>
              <a:rPr lang="en-US" sz="1800" b="1" dirty="0" smtClean="0">
                <a:latin typeface="Tahoma" pitchFamily="34" charset="0"/>
              </a:rPr>
              <a:t>Course of Action Development</a:t>
            </a:r>
            <a:endParaRPr lang="en-US" sz="1800" b="1" dirty="0">
              <a:latin typeface="Tahoma" pitchFamily="34" charset="0"/>
            </a:endParaRPr>
          </a:p>
        </p:txBody>
      </p:sp>
      <p:sp>
        <p:nvSpPr>
          <p:cNvPr id="14341" name="Oval 6"/>
          <p:cNvSpPr>
            <a:spLocks noChangeArrowheads="1"/>
          </p:cNvSpPr>
          <p:nvPr/>
        </p:nvSpPr>
        <p:spPr bwMode="auto">
          <a:xfrm>
            <a:off x="1371600" y="2598738"/>
            <a:ext cx="2362200" cy="1219200"/>
          </a:xfrm>
          <a:prstGeom prst="ellipse">
            <a:avLst/>
          </a:prstGeom>
          <a:solidFill>
            <a:srgbClr val="C00000"/>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17" name="Text Box 7"/>
          <p:cNvSpPr txBox="1">
            <a:spLocks noChangeArrowheads="1"/>
          </p:cNvSpPr>
          <p:nvPr/>
        </p:nvSpPr>
        <p:spPr bwMode="auto">
          <a:xfrm>
            <a:off x="1295400" y="3024188"/>
            <a:ext cx="2514600" cy="336550"/>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dirty="0">
                <a:solidFill>
                  <a:schemeClr val="bg1"/>
                </a:solidFill>
                <a:latin typeface="Tahoma" pitchFamily="34" charset="0"/>
              </a:rPr>
              <a:t>Transition</a:t>
            </a:r>
          </a:p>
        </p:txBody>
      </p:sp>
      <p:sp>
        <p:nvSpPr>
          <p:cNvPr id="14343" name="Oval 8"/>
          <p:cNvSpPr>
            <a:spLocks noChangeArrowheads="1"/>
          </p:cNvSpPr>
          <p:nvPr/>
        </p:nvSpPr>
        <p:spPr bwMode="auto">
          <a:xfrm>
            <a:off x="5410200" y="41989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dirty="0">
              <a:solidFill>
                <a:srgbClr val="FFFF99"/>
              </a:solidFill>
            </a:endParaRPr>
          </a:p>
        </p:txBody>
      </p:sp>
      <p:sp>
        <p:nvSpPr>
          <p:cNvPr id="47121" name="Text Box 9"/>
          <p:cNvSpPr txBox="1">
            <a:spLocks noChangeArrowheads="1"/>
          </p:cNvSpPr>
          <p:nvPr/>
        </p:nvSpPr>
        <p:spPr bwMode="auto">
          <a:xfrm>
            <a:off x="5334000" y="4568544"/>
            <a:ext cx="2514600" cy="58477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dirty="0" smtClean="0">
                <a:latin typeface="Tahoma" pitchFamily="34" charset="0"/>
              </a:rPr>
              <a:t>Course of Action </a:t>
            </a:r>
            <a:r>
              <a:rPr lang="en-US" sz="2000" b="1" dirty="0">
                <a:latin typeface="Tahoma" pitchFamily="34" charset="0"/>
              </a:rPr>
              <a:t>War Game</a:t>
            </a:r>
          </a:p>
        </p:txBody>
      </p:sp>
      <p:sp>
        <p:nvSpPr>
          <p:cNvPr id="14345" name="Oval 10"/>
          <p:cNvSpPr>
            <a:spLocks noChangeArrowheads="1"/>
          </p:cNvSpPr>
          <p:nvPr/>
        </p:nvSpPr>
        <p:spPr bwMode="auto">
          <a:xfrm>
            <a:off x="1371600" y="41989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5" name="Text Box 11"/>
          <p:cNvSpPr txBox="1">
            <a:spLocks noChangeArrowheads="1"/>
          </p:cNvSpPr>
          <p:nvPr/>
        </p:nvSpPr>
        <p:spPr bwMode="auto">
          <a:xfrm>
            <a:off x="1295400" y="4503738"/>
            <a:ext cx="2514600" cy="581025"/>
          </a:xfrm>
          <a:prstGeom prst="rect">
            <a:avLst/>
          </a:prstGeom>
          <a:noFill/>
          <a:ln w="9525">
            <a:noFill/>
            <a:miter lim="800%"/>
            <a:headEnd/>
            <a:tailEnd/>
          </a:ln>
        </p:spPr>
        <p:txBody>
          <a:bodyPr>
            <a:spAutoFit/>
          </a:bodyPr>
          <a:lstStyle/>
          <a:p>
            <a:pPr algn="ctr" eaLnBrk="0" hangingPunct="0">
              <a:lnSpc>
                <a:spcPct val="80%"/>
              </a:lnSpc>
              <a:spcBef>
                <a:spcPct val="50%"/>
              </a:spcBef>
            </a:pPr>
            <a:r>
              <a:rPr lang="en-US" sz="2000" b="1" dirty="0">
                <a:latin typeface="Tahoma" pitchFamily="34" charset="0"/>
              </a:rPr>
              <a:t>Orders Development</a:t>
            </a:r>
          </a:p>
        </p:txBody>
      </p:sp>
      <p:sp>
        <p:nvSpPr>
          <p:cNvPr id="14351" name="Oval 16"/>
          <p:cNvSpPr>
            <a:spLocks noChangeArrowheads="1"/>
          </p:cNvSpPr>
          <p:nvPr/>
        </p:nvSpPr>
        <p:spPr bwMode="auto">
          <a:xfrm>
            <a:off x="3352800" y="5265738"/>
            <a:ext cx="2362200" cy="1219200"/>
          </a:xfrm>
          <a:prstGeom prst="ellipse">
            <a:avLst/>
          </a:prstGeom>
          <a:solidFill>
            <a:srgbClr val="FFFF99"/>
          </a:solidFill>
          <a:ln w="28575">
            <a:noFill/>
            <a:round/>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defRPr/>
            </a:pPr>
            <a:endParaRPr lang="en-US"/>
          </a:p>
        </p:txBody>
      </p:sp>
      <p:sp>
        <p:nvSpPr>
          <p:cNvPr id="47129" name="Text Box 17"/>
          <p:cNvSpPr txBox="1">
            <a:spLocks noChangeArrowheads="1"/>
          </p:cNvSpPr>
          <p:nvPr/>
        </p:nvSpPr>
        <p:spPr bwMode="auto">
          <a:xfrm>
            <a:off x="3381865" y="5556956"/>
            <a:ext cx="2286000" cy="757130"/>
          </a:xfrm>
          <a:prstGeom prst="rect">
            <a:avLst/>
          </a:prstGeom>
          <a:noFill/>
          <a:ln w="9525">
            <a:noFill/>
            <a:miter lim="800%"/>
            <a:headEnd/>
            <a:tailEnd/>
          </a:ln>
        </p:spPr>
        <p:txBody>
          <a:bodyPr>
            <a:spAutoFit/>
          </a:bodyPr>
          <a:lstStyle/>
          <a:p>
            <a:pPr algn="ctr" eaLnBrk="0" hangingPunct="0">
              <a:lnSpc>
                <a:spcPct val="80%"/>
              </a:lnSpc>
              <a:spcBef>
                <a:spcPct val="50%"/>
              </a:spcBef>
            </a:pPr>
            <a:r>
              <a:rPr lang="en-US" b="1" dirty="0" smtClean="0">
                <a:latin typeface="Tahoma" pitchFamily="34" charset="0"/>
              </a:rPr>
              <a:t>Course of Action </a:t>
            </a:r>
            <a:r>
              <a:rPr lang="en-US" b="1" dirty="0">
                <a:latin typeface="Tahoma" pitchFamily="34" charset="0"/>
              </a:rPr>
              <a:t>Comparison &amp; Decision</a:t>
            </a:r>
          </a:p>
        </p:txBody>
      </p:sp>
      <p:grpSp>
        <p:nvGrpSpPr>
          <p:cNvPr id="2" name="Group 19"/>
          <p:cNvGrpSpPr>
            <a:grpSpLocks/>
          </p:cNvGrpSpPr>
          <p:nvPr/>
        </p:nvGrpSpPr>
        <p:grpSpPr bwMode="auto">
          <a:xfrm>
            <a:off x="3352800" y="1524000"/>
            <a:ext cx="2362200" cy="1219200"/>
            <a:chOff x="2160" y="1131"/>
            <a:chExt cx="1488" cy="768"/>
          </a:xfrm>
          <a:solidFill>
            <a:srgbClr val="FFFF99"/>
          </a:solidFill>
          <a:scene3d>
            <a:camera prst="orthographicFront">
              <a:rot lat="0" lon="0" rev="0"/>
            </a:camera>
            <a:lightRig rig="contrasting" dir="t">
              <a:rot lat="0" lon="0" rev="1500000"/>
            </a:lightRig>
          </a:scene3d>
        </p:grpSpPr>
        <p:sp>
          <p:nvSpPr>
            <p:cNvPr id="14357" name="Oval 20"/>
            <p:cNvSpPr>
              <a:spLocks noChangeArrowheads="1"/>
            </p:cNvSpPr>
            <p:nvPr/>
          </p:nvSpPr>
          <p:spPr bwMode="auto">
            <a:xfrm>
              <a:off x="2160" y="1131"/>
              <a:ext cx="1488" cy="768"/>
            </a:xfrm>
            <a:prstGeom prst="ellipse">
              <a:avLst/>
            </a:prstGeom>
            <a:grpFill/>
            <a:ln w="28575">
              <a:noFill/>
              <a:round/>
              <a:headEnd/>
              <a:tailEnd/>
            </a:ln>
            <a:effectLst>
              <a:outerShdw blurRad="149987" dist="250190" dir="8460000" algn="ctr">
                <a:srgbClr val="000000">
                  <a:alpha val="28%"/>
                </a:srgbClr>
              </a:outerShdw>
            </a:effectLst>
            <a:sp3d prstMaterial="metal">
              <a:bevelT w="88900" h="88900"/>
            </a:sp3d>
          </p:spPr>
          <p:txBody>
            <a:bodyPr wrap="none" anchor="ctr"/>
            <a:lstStyle/>
            <a:p>
              <a:pPr>
                <a:defRPr/>
              </a:pPr>
              <a:endParaRPr lang="en-US"/>
            </a:p>
          </p:txBody>
        </p:sp>
        <p:sp>
          <p:nvSpPr>
            <p:cNvPr id="14358" name="Text Box 21"/>
            <p:cNvSpPr txBox="1">
              <a:spLocks noChangeArrowheads="1"/>
            </p:cNvSpPr>
            <p:nvPr/>
          </p:nvSpPr>
          <p:spPr bwMode="auto">
            <a:xfrm>
              <a:off x="2352" y="1341"/>
              <a:ext cx="1104" cy="366"/>
            </a:xfrm>
            <a:prstGeom prst="rect">
              <a:avLst/>
            </a:prstGeom>
            <a:grpFill/>
            <a:ln w="9525">
              <a:noFill/>
              <a:miter lim="800%"/>
              <a:headEnd/>
              <a:tailEnd/>
            </a:ln>
            <a:effectLst>
              <a:outerShdw blurRad="149987" dist="250190" dir="8460000" algn="ctr">
                <a:srgbClr val="000000">
                  <a:alpha val="28%"/>
                </a:srgbClr>
              </a:outerShdw>
            </a:effectLst>
            <a:sp3d prstMaterial="metal">
              <a:bevelT w="88900" h="88900"/>
            </a:sp3d>
          </p:spPr>
          <p:txBody>
            <a:bodyPr>
              <a:spAutoFit/>
            </a:bodyPr>
            <a:lstStyle/>
            <a:p>
              <a:pPr algn="ctr" eaLnBrk="0" hangingPunct="0">
                <a:lnSpc>
                  <a:spcPct val="80%"/>
                </a:lnSpc>
                <a:spcBef>
                  <a:spcPct val="50%"/>
                </a:spcBef>
                <a:defRPr/>
              </a:pPr>
              <a:r>
                <a:rPr lang="en-US" sz="2000" b="1" dirty="0">
                  <a:latin typeface="Tahoma" pitchFamily="34" charset="0"/>
                </a:rPr>
                <a:t>Mission Analysis</a:t>
              </a:r>
            </a:p>
          </p:txBody>
        </p:sp>
      </p:grpSp>
      <p:sp>
        <p:nvSpPr>
          <p:cNvPr id="14356" name="AutoShape 23"/>
          <p:cNvSpPr>
            <a:spLocks noChangeArrowheads="1"/>
          </p:cNvSpPr>
          <p:nvPr/>
        </p:nvSpPr>
        <p:spPr bwMode="auto">
          <a:xfrm>
            <a:off x="1341438" y="1641475"/>
            <a:ext cx="1935162" cy="704850"/>
          </a:xfrm>
          <a:custGeom>
            <a:avLst/>
            <a:gdLst>
              <a:gd name="T0" fmla="*/ 1451371 w 21600"/>
              <a:gd name="T1" fmla="*/ 0 h 21600"/>
              <a:gd name="T2" fmla="*/ 0 w 21600"/>
              <a:gd name="T3" fmla="*/ 352425 h 21600"/>
              <a:gd name="T4" fmla="*/ 1451371 w 21600"/>
              <a:gd name="T5" fmla="*/ 704850 h 21600"/>
              <a:gd name="T6" fmla="*/ 1935162 w 21600"/>
              <a:gd name="T7" fmla="*/ 35242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3175">
            <a:noFill/>
            <a:miter lim="800%"/>
            <a:headEnd/>
            <a:tailEnd/>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txBody>
          <a:bodyPr wrap="none" anchor="ctr">
            <a:spAutoFit/>
          </a:bodyPr>
          <a:lstStyle/>
          <a:p>
            <a:pPr algn="ctr">
              <a:defRPr/>
            </a:pPr>
            <a:r>
              <a:rPr lang="en-US" sz="2000" b="1" dirty="0">
                <a:solidFill>
                  <a:schemeClr val="bg1"/>
                </a:solidFill>
                <a:latin typeface="Tahoma" pitchFamily="34" charset="0"/>
              </a:rPr>
              <a:t>Execution</a:t>
            </a:r>
          </a:p>
        </p:txBody>
      </p:sp>
      <p:sp>
        <p:nvSpPr>
          <p:cNvPr id="21"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noProof="0" dirty="0" smtClean="0">
                <a:solidFill>
                  <a:schemeClr val="tx1">
                    <a:lumMod val="85%"/>
                    <a:lumOff val="15%"/>
                  </a:schemeClr>
                </a:solidFill>
                <a:effectLst>
                  <a:outerShdw blurRad="38100" dist="38100" dir="2700000" algn="tl">
                    <a:srgbClr val="000000">
                      <a:alpha val="43.137%"/>
                    </a:srgbClr>
                  </a:outerShdw>
                </a:effectLst>
                <a:ea typeface="+mj-ea"/>
                <a:cs typeface="+mj-cs"/>
              </a:rPr>
              <a:t>TRANSITION</a:t>
            </a:r>
            <a:endPar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22"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23"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5"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6" name="Straight Connector 25"/>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8" name="Rounded Rectangle 17"/>
          <p:cNvSpPr/>
          <p:nvPr/>
        </p:nvSpPr>
        <p:spPr>
          <a:xfrm>
            <a:off x="6019800" y="1981200"/>
            <a:ext cx="2819400" cy="3657600"/>
          </a:xfrm>
          <a:prstGeom prst="roundRect">
            <a:avLst/>
          </a:prstGeom>
          <a:solidFill>
            <a:schemeClr val="accent3">
              <a:lumMod val="5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52400" y="1905000"/>
            <a:ext cx="2819400" cy="3657600"/>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17" name="Line 5"/>
          <p:cNvSpPr>
            <a:spLocks noChangeShapeType="1"/>
          </p:cNvSpPr>
          <p:nvPr/>
        </p:nvSpPr>
        <p:spPr bwMode="auto">
          <a:xfrm>
            <a:off x="2716213" y="1863725"/>
            <a:ext cx="1524000" cy="1143000"/>
          </a:xfrm>
          <a:prstGeom prst="line">
            <a:avLst/>
          </a:prstGeom>
          <a:noFill/>
          <a:ln w="9525">
            <a:noFill/>
            <a:round/>
            <a:headEnd/>
            <a:tailEnd/>
          </a:ln>
        </p:spPr>
        <p:txBody>
          <a:bodyPr wrap="none" lIns="66084" tIns="33041" rIns="66084" bIns="33041" anchor="ctr"/>
          <a:lstStyle/>
          <a:p>
            <a:endParaRPr lang="en-US"/>
          </a:p>
        </p:txBody>
      </p:sp>
      <p:sp>
        <p:nvSpPr>
          <p:cNvPr id="64518" name="Text Box 8"/>
          <p:cNvSpPr txBox="1">
            <a:spLocks noChangeArrowheads="1"/>
          </p:cNvSpPr>
          <p:nvPr/>
        </p:nvSpPr>
        <p:spPr bwMode="auto">
          <a:xfrm>
            <a:off x="3352800" y="2667000"/>
            <a:ext cx="2026067" cy="1292662"/>
          </a:xfrm>
          <a:prstGeom prst="rect">
            <a:avLst/>
          </a:prstGeom>
          <a:noFill/>
          <a:ln w="9525">
            <a:noFill/>
            <a:miter lim="800%"/>
            <a:headEnd/>
            <a:tailEnd/>
          </a:ln>
        </p:spPr>
        <p:txBody>
          <a:bodyPr wrap="none">
            <a:spAutoFit/>
          </a:bodyPr>
          <a:lstStyle/>
          <a:p>
            <a:pPr marL="228600" indent="-228600" algn="ctr" eaLnBrk="0" hangingPunct="0"/>
            <a:r>
              <a:rPr lang="en-US" sz="2400" b="1" u="sng" dirty="0">
                <a:latin typeface="Tahoma" pitchFamily="34" charset="0"/>
              </a:rPr>
              <a:t>Process</a:t>
            </a:r>
          </a:p>
          <a:p>
            <a:pPr marL="228600" indent="-228600" algn="ctr" eaLnBrk="0" hangingPunct="0"/>
            <a:r>
              <a:rPr lang="en-US" sz="1800" dirty="0" smtClean="0">
                <a:latin typeface="Tahoma" pitchFamily="34" charset="0"/>
              </a:rPr>
              <a:t>Transition </a:t>
            </a:r>
            <a:r>
              <a:rPr lang="en-US" sz="1800" dirty="0">
                <a:latin typeface="Tahoma" pitchFamily="34" charset="0"/>
              </a:rPr>
              <a:t>Brief</a:t>
            </a:r>
          </a:p>
          <a:p>
            <a:pPr marL="228600" indent="-228600" algn="ctr" eaLnBrk="0" hangingPunct="0"/>
            <a:r>
              <a:rPr lang="en-US" sz="1800" dirty="0">
                <a:latin typeface="Tahoma" pitchFamily="34" charset="0"/>
              </a:rPr>
              <a:t>Drills</a:t>
            </a:r>
            <a:endParaRPr lang="en-US" sz="1800" i="1" dirty="0">
              <a:latin typeface="Tahoma" pitchFamily="34" charset="0"/>
            </a:endParaRPr>
          </a:p>
          <a:p>
            <a:pPr marL="228600" indent="-228600" algn="ctr" eaLnBrk="0" hangingPunct="0"/>
            <a:r>
              <a:rPr lang="en-US" sz="1800" dirty="0">
                <a:latin typeface="Tahoma" pitchFamily="34" charset="0"/>
              </a:rPr>
              <a:t>Confirmation Brief</a:t>
            </a:r>
          </a:p>
        </p:txBody>
      </p:sp>
      <p:sp>
        <p:nvSpPr>
          <p:cNvPr id="64519" name="Text Box 11"/>
          <p:cNvSpPr txBox="1">
            <a:spLocks noChangeArrowheads="1"/>
          </p:cNvSpPr>
          <p:nvPr/>
        </p:nvSpPr>
        <p:spPr bwMode="auto">
          <a:xfrm>
            <a:off x="6124281" y="2315751"/>
            <a:ext cx="2819400" cy="2169825"/>
          </a:xfrm>
          <a:prstGeom prst="rect">
            <a:avLst/>
          </a:prstGeom>
          <a:noFill/>
          <a:ln w="3175">
            <a:noFill/>
            <a:miter lim="800%"/>
            <a:headEnd/>
            <a:tailEnd/>
          </a:ln>
        </p:spPr>
        <p:txBody>
          <a:bodyPr>
            <a:spAutoFit/>
          </a:bodyPr>
          <a:lstStyle/>
          <a:p>
            <a:r>
              <a:rPr lang="en-US" b="1" u="sng">
                <a:solidFill>
                  <a:schemeClr val="bg1"/>
                </a:solidFill>
                <a:latin typeface="Tahoma" pitchFamily="34" charset="0"/>
              </a:rPr>
              <a:t>Output</a:t>
            </a:r>
            <a:r>
              <a:rPr lang="en-US" b="1">
                <a:solidFill>
                  <a:schemeClr val="bg1"/>
                </a:solidFill>
                <a:latin typeface="Tahoma" pitchFamily="34" charset="0"/>
              </a:rPr>
              <a:t>:</a:t>
            </a:r>
          </a:p>
          <a:p>
            <a:r>
              <a:rPr lang="en-US" sz="2000" b="1">
                <a:solidFill>
                  <a:schemeClr val="bg1"/>
                </a:solidFill>
                <a:latin typeface="Tahoma" pitchFamily="34" charset="0"/>
              </a:rPr>
              <a:t>Subordinate Cmdrs and staff that are prepared to:</a:t>
            </a:r>
          </a:p>
          <a:p>
            <a:pPr>
              <a:spcBef>
                <a:spcPct val="50%"/>
              </a:spcBef>
            </a:pPr>
            <a:endParaRPr lang="en-US" sz="2000" b="1">
              <a:solidFill>
                <a:schemeClr val="bg1"/>
              </a:solidFill>
              <a:latin typeface="Tahoma" pitchFamily="34" charset="0"/>
            </a:endParaRPr>
          </a:p>
          <a:p>
            <a:pPr>
              <a:spcBef>
                <a:spcPct val="50%"/>
              </a:spcBef>
            </a:pPr>
            <a:endParaRPr lang="en-US" b="1" u="sng">
              <a:solidFill>
                <a:schemeClr val="bg1"/>
              </a:solidFill>
              <a:latin typeface="Tahoma" pitchFamily="34" charset="0"/>
            </a:endParaRPr>
          </a:p>
        </p:txBody>
      </p:sp>
      <p:sp>
        <p:nvSpPr>
          <p:cNvPr id="64520" name="Text Box 12"/>
          <p:cNvSpPr txBox="1">
            <a:spLocks noChangeArrowheads="1"/>
          </p:cNvSpPr>
          <p:nvPr/>
        </p:nvSpPr>
        <p:spPr bwMode="auto">
          <a:xfrm>
            <a:off x="6238581" y="3595276"/>
            <a:ext cx="2281238" cy="1616075"/>
          </a:xfrm>
          <a:prstGeom prst="rect">
            <a:avLst/>
          </a:prstGeom>
          <a:noFill/>
          <a:ln w="3175">
            <a:noFill/>
            <a:miter lim="800%"/>
            <a:headEnd/>
            <a:tailEnd/>
          </a:ln>
        </p:spPr>
        <p:txBody>
          <a:bodyPr>
            <a:spAutoFit/>
          </a:bodyPr>
          <a:lstStyle/>
          <a:p>
            <a:pPr marL="228600" indent="-228600">
              <a:buFontTx/>
              <a:buChar char="•"/>
            </a:pPr>
            <a:r>
              <a:rPr lang="en-US" sz="2000" dirty="0">
                <a:solidFill>
                  <a:schemeClr val="bg1"/>
                </a:solidFill>
                <a:latin typeface="Tahoma" pitchFamily="34" charset="0"/>
              </a:rPr>
              <a:t>Execute the order and possible branches</a:t>
            </a:r>
          </a:p>
          <a:p>
            <a:pPr marL="228600" indent="-228600">
              <a:buFontTx/>
              <a:buChar char="•"/>
            </a:pPr>
            <a:r>
              <a:rPr lang="en-US" sz="2000" dirty="0">
                <a:solidFill>
                  <a:schemeClr val="bg1"/>
                </a:solidFill>
                <a:latin typeface="Tahoma" pitchFamily="34" charset="0"/>
              </a:rPr>
              <a:t>Plan for sequels</a:t>
            </a:r>
          </a:p>
        </p:txBody>
      </p:sp>
      <p:sp>
        <p:nvSpPr>
          <p:cNvPr id="64528" name="Rectangle 16"/>
          <p:cNvSpPr>
            <a:spLocks noChangeArrowheads="1"/>
          </p:cNvSpPr>
          <p:nvPr/>
        </p:nvSpPr>
        <p:spPr bwMode="auto">
          <a:xfrm>
            <a:off x="228600" y="2351088"/>
            <a:ext cx="4572000" cy="2031325"/>
          </a:xfrm>
          <a:prstGeom prst="rect">
            <a:avLst/>
          </a:prstGeom>
          <a:noFill/>
          <a:ln w="9525">
            <a:noFill/>
            <a:miter lim="800%"/>
            <a:headEnd/>
            <a:tailEnd/>
          </a:ln>
        </p:spPr>
        <p:txBody>
          <a:bodyPr>
            <a:spAutoFit/>
          </a:bodyPr>
          <a:lstStyle/>
          <a:p>
            <a:pPr marL="228600" indent="-228600" eaLnBrk="0" hangingPunct="0"/>
            <a:r>
              <a:rPr lang="en-US" b="1" u="sng" dirty="0">
                <a:solidFill>
                  <a:schemeClr val="bg1"/>
                </a:solidFill>
                <a:latin typeface="Tahoma" pitchFamily="34" charset="0"/>
              </a:rPr>
              <a:t>Input</a:t>
            </a:r>
            <a:r>
              <a:rPr lang="en-US" b="1" dirty="0">
                <a:solidFill>
                  <a:schemeClr val="bg1"/>
                </a:solidFill>
                <a:latin typeface="Tahoma" pitchFamily="34" charset="0"/>
              </a:rPr>
              <a:t>:</a:t>
            </a:r>
          </a:p>
          <a:p>
            <a:pPr marL="228600" indent="-228600" eaLnBrk="0" hangingPunct="0">
              <a:buFontTx/>
              <a:buChar char="•"/>
            </a:pPr>
            <a:r>
              <a:rPr lang="en-US" b="1" dirty="0" smtClean="0">
                <a:solidFill>
                  <a:schemeClr val="bg1"/>
                </a:solidFill>
                <a:latin typeface="Tahoma" pitchFamily="34" charset="0"/>
              </a:rPr>
              <a:t>Operations Order</a:t>
            </a:r>
            <a:endParaRPr lang="en-US" b="1" dirty="0">
              <a:solidFill>
                <a:schemeClr val="bg1"/>
              </a:solidFill>
              <a:latin typeface="Tahoma" pitchFamily="34" charset="0"/>
            </a:endParaRPr>
          </a:p>
          <a:p>
            <a:pPr marL="228600" indent="-228600" eaLnBrk="0" hangingPunct="0">
              <a:buFontTx/>
              <a:buChar char="•"/>
            </a:pPr>
            <a:r>
              <a:rPr lang="en-US" b="1" dirty="0" smtClean="0">
                <a:solidFill>
                  <a:schemeClr val="bg1"/>
                </a:solidFill>
                <a:latin typeface="Tahoma" pitchFamily="34" charset="0"/>
              </a:rPr>
              <a:t>Fragmentary Order</a:t>
            </a:r>
            <a:endParaRPr lang="en-US" b="1" dirty="0">
              <a:solidFill>
                <a:schemeClr val="bg1"/>
              </a:solidFill>
              <a:latin typeface="Tahoma" pitchFamily="34" charset="0"/>
            </a:endParaRPr>
          </a:p>
          <a:p>
            <a:pPr marL="228600" indent="-228600" eaLnBrk="0" hangingPunct="0">
              <a:buFontTx/>
              <a:buChar char="•"/>
            </a:pPr>
            <a:r>
              <a:rPr lang="en-US" dirty="0">
                <a:solidFill>
                  <a:schemeClr val="bg1"/>
                </a:solidFill>
                <a:latin typeface="Tahoma" pitchFamily="34" charset="0"/>
              </a:rPr>
              <a:t>Refined IPB Products</a:t>
            </a:r>
          </a:p>
          <a:p>
            <a:pPr marL="228600" indent="-228600" eaLnBrk="0" hangingPunct="0">
              <a:buFontTx/>
              <a:buChar char="•"/>
            </a:pPr>
            <a:r>
              <a:rPr lang="en-US" dirty="0">
                <a:solidFill>
                  <a:schemeClr val="bg1"/>
                </a:solidFill>
                <a:latin typeface="Tahoma" pitchFamily="34" charset="0"/>
              </a:rPr>
              <a:t>Planning </a:t>
            </a:r>
            <a:r>
              <a:rPr lang="en-US" dirty="0" err="1">
                <a:solidFill>
                  <a:schemeClr val="bg1"/>
                </a:solidFill>
                <a:latin typeface="Tahoma" pitchFamily="34" charset="0"/>
              </a:rPr>
              <a:t>Spt</a:t>
            </a:r>
            <a:r>
              <a:rPr lang="en-US" dirty="0">
                <a:solidFill>
                  <a:schemeClr val="bg1"/>
                </a:solidFill>
                <a:latin typeface="Tahoma" pitchFamily="34" charset="0"/>
              </a:rPr>
              <a:t> Tools</a:t>
            </a:r>
          </a:p>
          <a:p>
            <a:pPr marL="228600" indent="-228600" eaLnBrk="0" hangingPunct="0">
              <a:buFontTx/>
              <a:buChar char="•"/>
            </a:pPr>
            <a:r>
              <a:rPr lang="en-US" dirty="0">
                <a:solidFill>
                  <a:schemeClr val="bg1"/>
                </a:solidFill>
                <a:latin typeface="Tahoma" pitchFamily="34" charset="0"/>
              </a:rPr>
              <a:t>Outline </a:t>
            </a:r>
            <a:r>
              <a:rPr lang="en-US" dirty="0" smtClean="0">
                <a:solidFill>
                  <a:schemeClr val="bg1"/>
                </a:solidFill>
                <a:latin typeface="Tahoma" pitchFamily="34" charset="0"/>
              </a:rPr>
              <a:t>Fragmentary</a:t>
            </a:r>
          </a:p>
          <a:p>
            <a:pPr marL="228600" indent="-228600" eaLnBrk="0" hangingPunct="0"/>
            <a:r>
              <a:rPr lang="en-US" dirty="0" smtClean="0">
                <a:solidFill>
                  <a:schemeClr val="bg1"/>
                </a:solidFill>
                <a:latin typeface="Tahoma" pitchFamily="34" charset="0"/>
              </a:rPr>
              <a:t>Orders for </a:t>
            </a:r>
            <a:r>
              <a:rPr lang="en-US" dirty="0">
                <a:solidFill>
                  <a:schemeClr val="bg1"/>
                </a:solidFill>
                <a:latin typeface="Tahoma" pitchFamily="34" charset="0"/>
              </a:rPr>
              <a:t>branches</a:t>
            </a:r>
          </a:p>
        </p:txBody>
      </p:sp>
      <p:sp>
        <p:nvSpPr>
          <p:cNvPr id="19"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noProof="0" dirty="0" smtClean="0">
                <a:solidFill>
                  <a:schemeClr val="tx1">
                    <a:lumMod val="85%"/>
                    <a:lumOff val="15%"/>
                  </a:schemeClr>
                </a:solidFill>
                <a:effectLst>
                  <a:outerShdw blurRad="38100" dist="38100" dir="2700000" algn="tl">
                    <a:srgbClr val="000000">
                      <a:alpha val="43.137%"/>
                    </a:srgbClr>
                  </a:outerShdw>
                </a:effectLst>
                <a:ea typeface="+mj-ea"/>
                <a:cs typeface="+mj-cs"/>
              </a:rPr>
              <a:t>TRANSITION</a:t>
            </a:r>
            <a:endPar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20"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21"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2"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23" name="Straight Connector 22"/>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65" name="Rectangle 6"/>
          <p:cNvSpPr>
            <a:spLocks noGrp="1" noChangeArrowheads="1"/>
          </p:cNvSpPr>
          <p:nvPr>
            <p:ph type="title"/>
          </p:nvPr>
        </p:nvSpPr>
        <p:spPr>
          <a:xfrm>
            <a:off x="1219200" y="142775"/>
            <a:ext cx="6650182" cy="1143000"/>
          </a:xfrm>
        </p:spPr>
        <p:txBody>
          <a:bodyPr rtlCol="0">
            <a:normAutofit/>
          </a:bodyPr>
          <a:lstStyle/>
          <a:p>
            <a:pPr defTabSz="913437">
              <a:defRPr/>
            </a:pPr>
            <a:r>
              <a:rPr lang="en-US" sz="4300" cap="all" dirty="0">
                <a:solidFill>
                  <a:schemeClr val="tx1">
                    <a:lumMod val="85%"/>
                    <a:lumOff val="15%"/>
                  </a:schemeClr>
                </a:solidFill>
                <a:effectLst>
                  <a:outerShdw blurRad="38100" dist="38100" dir="2700000" algn="tl">
                    <a:srgbClr val="000000">
                      <a:alpha val="43.137%"/>
                    </a:srgbClr>
                  </a:outerShdw>
                </a:effectLst>
                <a:cs typeface="Arial" charset="0"/>
              </a:rPr>
              <a:t>Campaign Overview</a:t>
            </a:r>
            <a:r>
              <a:rPr lang="en-US" sz="4300" dirty="0">
                <a:solidFill>
                  <a:srgbClr val="FFFF00"/>
                </a:solidFill>
                <a:cs typeface="Arial" charset="0"/>
              </a:rPr>
              <a:t/>
            </a:r>
            <a:br>
              <a:rPr lang="en-US" sz="4300" dirty="0">
                <a:solidFill>
                  <a:srgbClr val="FFFF00"/>
                </a:solidFill>
                <a:cs typeface="Arial" charset="0"/>
              </a:rPr>
            </a:br>
            <a:r>
              <a:rPr lang="en-US" sz="1400" dirty="0">
                <a:solidFill>
                  <a:srgbClr val="FFFF00"/>
                </a:solidFill>
                <a:cs typeface="Arial" charset="0"/>
              </a:rPr>
              <a:t> </a:t>
            </a:r>
            <a:endParaRPr lang="en-US" sz="4300" dirty="0">
              <a:cs typeface="Arial" charset="0"/>
            </a:endParaRPr>
          </a:p>
        </p:txBody>
      </p:sp>
      <p:pic>
        <p:nvPicPr>
          <p:cNvPr id="17412" name="Picture 10" descr="Map of Gallipoli"/>
          <p:cNvPicPr>
            <a:picLocks noGrp="1" noChangeAspect="1" noChangeArrowheads="1"/>
          </p:cNvPicPr>
          <p:nvPr>
            <p:ph sz="half" idx="2"/>
          </p:nvPr>
        </p:nvPicPr>
        <p:blipFill>
          <a:blip r:embed="rId3" cstate="print"/>
          <a:srcRect r="16.382%"/>
          <a:stretch>
            <a:fillRect/>
          </a:stretch>
        </p:blipFill>
        <p:spPr>
          <a:xfrm>
            <a:off x="2199986" y="1581433"/>
            <a:ext cx="4647045" cy="4628029"/>
          </a:xfrm>
          <a:ln w="28575">
            <a:solidFill>
              <a:schemeClr val="tx1"/>
            </a:solidFill>
          </a:ln>
        </p:spPr>
      </p:pic>
      <p:sp>
        <p:nvSpPr>
          <p:cNvPr id="17414" name="Freeform 14"/>
          <p:cNvSpPr>
            <a:spLocks/>
          </p:cNvSpPr>
          <p:nvPr/>
        </p:nvSpPr>
        <p:spPr bwMode="auto">
          <a:xfrm>
            <a:off x="2938897" y="3780585"/>
            <a:ext cx="850034" cy="1305485"/>
          </a:xfrm>
          <a:custGeom>
            <a:avLst/>
            <a:gdLst>
              <a:gd name="T0" fmla="*/ 2147483647 w 536"/>
              <a:gd name="T1" fmla="*/ 2147483647 h 823"/>
              <a:gd name="T2" fmla="*/ 2147483647 w 536"/>
              <a:gd name="T3" fmla="*/ 2147483647 h 823"/>
              <a:gd name="T4" fmla="*/ 2147483647 w 536"/>
              <a:gd name="T5" fmla="*/ 2147483647 h 823"/>
              <a:gd name="T6" fmla="*/ 2147483647 w 536"/>
              <a:gd name="T7" fmla="*/ 2147483647 h 823"/>
              <a:gd name="T8" fmla="*/ 2147483647 w 536"/>
              <a:gd name="T9" fmla="*/ 2147483647 h 823"/>
              <a:gd name="T10" fmla="*/ 2147483647 w 536"/>
              <a:gd name="T11" fmla="*/ 2147483647 h 823"/>
              <a:gd name="T12" fmla="*/ 2147483647 w 536"/>
              <a:gd name="T13" fmla="*/ 2147483647 h 823"/>
              <a:gd name="T14" fmla="*/ 2147483647 w 536"/>
              <a:gd name="T15" fmla="*/ 2147483647 h 823"/>
              <a:gd name="T16" fmla="*/ 2147483647 w 536"/>
              <a:gd name="T17" fmla="*/ 2147483647 h 823"/>
              <a:gd name="T18" fmla="*/ 2147483647 w 536"/>
              <a:gd name="T19" fmla="*/ 2147483647 h 823"/>
              <a:gd name="T20" fmla="*/ 2147483647 w 536"/>
              <a:gd name="T21" fmla="*/ 2147483647 h 823"/>
              <a:gd name="T22" fmla="*/ 2147483647 w 536"/>
              <a:gd name="T23" fmla="*/ 2147483647 h 823"/>
              <a:gd name="T24" fmla="*/ 2147483647 w 536"/>
              <a:gd name="T25" fmla="*/ 2147483647 h 823"/>
              <a:gd name="T26" fmla="*/ 2147483647 w 536"/>
              <a:gd name="T27" fmla="*/ 2147483647 h 8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6"/>
              <a:gd name="T43" fmla="*/ 0 h 823"/>
              <a:gd name="T44" fmla="*/ 536 w 536"/>
              <a:gd name="T45" fmla="*/ 823 h 8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6" h="823">
                <a:moveTo>
                  <a:pt x="186" y="596"/>
                </a:moveTo>
                <a:cubicBezTo>
                  <a:pt x="207" y="568"/>
                  <a:pt x="245" y="518"/>
                  <a:pt x="256" y="500"/>
                </a:cubicBezTo>
                <a:cubicBezTo>
                  <a:pt x="285" y="439"/>
                  <a:pt x="344" y="298"/>
                  <a:pt x="359" y="228"/>
                </a:cubicBezTo>
                <a:cubicBezTo>
                  <a:pt x="364" y="198"/>
                  <a:pt x="343" y="107"/>
                  <a:pt x="346" y="77"/>
                </a:cubicBezTo>
                <a:cubicBezTo>
                  <a:pt x="348" y="4"/>
                  <a:pt x="359" y="36"/>
                  <a:pt x="388" y="4"/>
                </a:cubicBezTo>
                <a:cubicBezTo>
                  <a:pt x="414" y="0"/>
                  <a:pt x="478" y="13"/>
                  <a:pt x="503" y="52"/>
                </a:cubicBezTo>
                <a:cubicBezTo>
                  <a:pt x="516" y="89"/>
                  <a:pt x="536" y="171"/>
                  <a:pt x="535" y="237"/>
                </a:cubicBezTo>
                <a:cubicBezTo>
                  <a:pt x="529" y="280"/>
                  <a:pt x="518" y="396"/>
                  <a:pt x="500" y="448"/>
                </a:cubicBezTo>
                <a:cubicBezTo>
                  <a:pt x="496" y="466"/>
                  <a:pt x="435" y="533"/>
                  <a:pt x="426" y="551"/>
                </a:cubicBezTo>
                <a:cubicBezTo>
                  <a:pt x="398" y="572"/>
                  <a:pt x="346" y="653"/>
                  <a:pt x="311" y="663"/>
                </a:cubicBezTo>
                <a:cubicBezTo>
                  <a:pt x="288" y="701"/>
                  <a:pt x="254" y="700"/>
                  <a:pt x="202" y="756"/>
                </a:cubicBezTo>
                <a:cubicBezTo>
                  <a:pt x="198" y="742"/>
                  <a:pt x="112" y="823"/>
                  <a:pt x="39" y="778"/>
                </a:cubicBezTo>
                <a:cubicBezTo>
                  <a:pt x="0" y="743"/>
                  <a:pt x="63" y="707"/>
                  <a:pt x="90" y="666"/>
                </a:cubicBezTo>
                <a:lnTo>
                  <a:pt x="186" y="596"/>
                </a:lnTo>
                <a:close/>
              </a:path>
            </a:pathLst>
          </a:custGeom>
          <a:noFill/>
          <a:ln w="19050">
            <a:solidFill>
              <a:srgbClr val="FF0000"/>
            </a:solidFill>
            <a:round/>
            <a:headEnd/>
            <a:tailEnd/>
          </a:ln>
        </p:spPr>
        <p:txBody>
          <a:bodyPr lIns="91397" tIns="45698" rIns="91397" bIns="45698"/>
          <a:lstStyle/>
          <a:p>
            <a:endParaRPr lang="en-US" dirty="0"/>
          </a:p>
        </p:txBody>
      </p:sp>
      <p:grpSp>
        <p:nvGrpSpPr>
          <p:cNvPr id="2" name="Group 82"/>
          <p:cNvGrpSpPr>
            <a:grpSpLocks/>
          </p:cNvGrpSpPr>
          <p:nvPr/>
        </p:nvGrpSpPr>
        <p:grpSpPr bwMode="auto">
          <a:xfrm>
            <a:off x="4233429" y="2399010"/>
            <a:ext cx="685512" cy="342215"/>
            <a:chOff x="1536" y="1667"/>
            <a:chExt cx="432" cy="216"/>
          </a:xfrm>
        </p:grpSpPr>
        <p:sp>
          <p:nvSpPr>
            <p:cNvPr id="17474" name="Rectangle 15"/>
            <p:cNvSpPr>
              <a:spLocks noChangeArrowheads="1"/>
            </p:cNvSpPr>
            <p:nvPr/>
          </p:nvSpPr>
          <p:spPr bwMode="auto">
            <a:xfrm rot="-1901596">
              <a:off x="1594" y="1816"/>
              <a:ext cx="96" cy="67"/>
            </a:xfrm>
            <a:prstGeom prst="rect">
              <a:avLst/>
            </a:prstGeom>
            <a:noFill/>
            <a:ln w="9525">
              <a:solidFill>
                <a:srgbClr val="FF0000"/>
              </a:solidFill>
              <a:miter lim="800%"/>
              <a:headEnd/>
              <a:tailEnd/>
            </a:ln>
          </p:spPr>
          <p:txBody>
            <a:bodyPr wrap="none" anchor="ctr"/>
            <a:lstStyle/>
            <a:p>
              <a:endParaRPr lang="en-US" dirty="0"/>
            </a:p>
          </p:txBody>
        </p:sp>
        <p:sp>
          <p:nvSpPr>
            <p:cNvPr id="73" name="Text Box 18"/>
            <p:cNvSpPr txBox="1">
              <a:spLocks noChangeArrowheads="1"/>
            </p:cNvSpPr>
            <p:nvPr/>
          </p:nvSpPr>
          <p:spPr bwMode="auto">
            <a:xfrm rot="19698404">
              <a:off x="1536" y="1667"/>
              <a:ext cx="432" cy="175"/>
            </a:xfrm>
            <a:prstGeom prst="rect">
              <a:avLst/>
            </a:prstGeom>
            <a:noFill/>
            <a:ln w="9525">
              <a:noFill/>
              <a:miter lim="8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l </a:t>
              </a:r>
              <a:r>
                <a:rPr lang="en-US" sz="400" i="1" dirty="0" err="1">
                  <a:solidFill>
                    <a:srgbClr val="FF0000"/>
                  </a:solidFill>
                  <a:effectLst>
                    <a:outerShdw blurRad="38100" dist="38100" dir="2700000" algn="tl">
                      <a:srgbClr val="C0C0C0"/>
                    </a:outerShdw>
                  </a:effectLst>
                </a:rPr>
                <a:t>l</a:t>
              </a:r>
              <a:endParaRPr lang="en-US" sz="400" i="1" dirty="0">
                <a:solidFill>
                  <a:srgbClr val="FF0000"/>
                </a:solidFill>
                <a:effectLst>
                  <a:outerShdw blurRad="38100" dist="38100" dir="2700000" algn="tl">
                    <a:srgbClr val="C0C0C0"/>
                  </a:outerShdw>
                </a:effectLst>
              </a:endParaRP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Gendarmerie</a:t>
              </a:r>
            </a:p>
          </p:txBody>
        </p:sp>
      </p:grpSp>
      <p:sp>
        <p:nvSpPr>
          <p:cNvPr id="17416" name="Oval 20"/>
          <p:cNvSpPr>
            <a:spLocks noChangeArrowheads="1"/>
          </p:cNvSpPr>
          <p:nvPr/>
        </p:nvSpPr>
        <p:spPr bwMode="auto">
          <a:xfrm>
            <a:off x="3471431" y="3029791"/>
            <a:ext cx="229466" cy="381000"/>
          </a:xfrm>
          <a:prstGeom prst="ellipse">
            <a:avLst/>
          </a:prstGeom>
          <a:noFill/>
          <a:ln w="19050">
            <a:solidFill>
              <a:srgbClr val="FF0000"/>
            </a:solidFill>
            <a:round/>
            <a:headEnd/>
            <a:tailEnd/>
          </a:ln>
        </p:spPr>
        <p:txBody>
          <a:bodyPr wrap="none" lIns="91397" tIns="45698" rIns="91397" bIns="45698" anchor="ctr"/>
          <a:lstStyle/>
          <a:p>
            <a:endParaRPr lang="en-US"/>
          </a:p>
        </p:txBody>
      </p:sp>
      <p:sp>
        <p:nvSpPr>
          <p:cNvPr id="17417" name="Oval 21"/>
          <p:cNvSpPr>
            <a:spLocks noChangeArrowheads="1"/>
          </p:cNvSpPr>
          <p:nvPr/>
        </p:nvSpPr>
        <p:spPr bwMode="auto">
          <a:xfrm>
            <a:off x="3709554" y="3363169"/>
            <a:ext cx="381000" cy="428625"/>
          </a:xfrm>
          <a:prstGeom prst="ellipse">
            <a:avLst/>
          </a:prstGeom>
          <a:noFill/>
          <a:ln w="19050">
            <a:solidFill>
              <a:srgbClr val="FF0000"/>
            </a:solidFill>
            <a:round/>
            <a:headEnd/>
            <a:tailEnd/>
          </a:ln>
        </p:spPr>
        <p:txBody>
          <a:bodyPr wrap="none" lIns="91397" tIns="45698" rIns="91397" bIns="45698" anchor="ctr"/>
          <a:lstStyle/>
          <a:p>
            <a:endParaRPr lang="en-US"/>
          </a:p>
        </p:txBody>
      </p:sp>
      <p:grpSp>
        <p:nvGrpSpPr>
          <p:cNvPr id="3" name="Group 80"/>
          <p:cNvGrpSpPr>
            <a:grpSpLocks/>
          </p:cNvGrpSpPr>
          <p:nvPr/>
        </p:nvGrpSpPr>
        <p:grpSpPr bwMode="auto">
          <a:xfrm>
            <a:off x="3775941" y="3410810"/>
            <a:ext cx="457488" cy="276967"/>
            <a:chOff x="1248" y="2304"/>
            <a:chExt cx="288" cy="175"/>
          </a:xfrm>
        </p:grpSpPr>
        <p:sp>
          <p:nvSpPr>
            <p:cNvPr id="17470" name="Rectangle 35"/>
            <p:cNvSpPr>
              <a:spLocks noChangeArrowheads="1"/>
            </p:cNvSpPr>
            <p:nvPr/>
          </p:nvSpPr>
          <p:spPr bwMode="auto">
            <a:xfrm>
              <a:off x="1272" y="2381"/>
              <a:ext cx="96" cy="67"/>
            </a:xfrm>
            <a:prstGeom prst="rect">
              <a:avLst/>
            </a:prstGeom>
            <a:noFill/>
            <a:ln w="9525">
              <a:solidFill>
                <a:srgbClr val="FF0000"/>
              </a:solidFill>
              <a:miter lim="800%"/>
              <a:headEnd/>
              <a:tailEnd/>
            </a:ln>
          </p:spPr>
          <p:txBody>
            <a:bodyPr wrap="none" anchor="ctr"/>
            <a:lstStyle/>
            <a:p>
              <a:endParaRPr lang="en-US"/>
            </a:p>
          </p:txBody>
        </p:sp>
        <p:sp>
          <p:nvSpPr>
            <p:cNvPr id="17471" name="Line 36"/>
            <p:cNvSpPr>
              <a:spLocks noChangeShapeType="1"/>
            </p:cNvSpPr>
            <p:nvPr/>
          </p:nvSpPr>
          <p:spPr bwMode="auto">
            <a:xfrm>
              <a:off x="1272" y="2381"/>
              <a:ext cx="96" cy="67"/>
            </a:xfrm>
            <a:prstGeom prst="line">
              <a:avLst/>
            </a:prstGeom>
            <a:noFill/>
            <a:ln w="9525">
              <a:solidFill>
                <a:srgbClr val="FF0000"/>
              </a:solidFill>
              <a:round/>
              <a:headEnd/>
              <a:tailEnd/>
            </a:ln>
          </p:spPr>
          <p:txBody>
            <a:bodyPr/>
            <a:lstStyle/>
            <a:p>
              <a:endParaRPr lang="en-US"/>
            </a:p>
          </p:txBody>
        </p:sp>
        <p:sp>
          <p:nvSpPr>
            <p:cNvPr id="17472" name="Line 37"/>
            <p:cNvSpPr>
              <a:spLocks noChangeShapeType="1"/>
            </p:cNvSpPr>
            <p:nvPr/>
          </p:nvSpPr>
          <p:spPr bwMode="auto">
            <a:xfrm flipV="1">
              <a:off x="1272" y="2381"/>
              <a:ext cx="96" cy="67"/>
            </a:xfrm>
            <a:prstGeom prst="line">
              <a:avLst/>
            </a:prstGeom>
            <a:noFill/>
            <a:ln w="9525">
              <a:solidFill>
                <a:srgbClr val="FF0000"/>
              </a:solidFill>
              <a:round/>
              <a:headEnd/>
              <a:tailEnd/>
            </a:ln>
          </p:spPr>
          <p:txBody>
            <a:bodyPr/>
            <a:lstStyle/>
            <a:p>
              <a:endParaRPr lang="en-US"/>
            </a:p>
          </p:txBody>
        </p:sp>
        <p:sp>
          <p:nvSpPr>
            <p:cNvPr id="80" name="Text Box 38"/>
            <p:cNvSpPr txBox="1">
              <a:spLocks noChangeArrowheads="1"/>
            </p:cNvSpPr>
            <p:nvPr/>
          </p:nvSpPr>
          <p:spPr bwMode="auto">
            <a:xfrm>
              <a:off x="1248" y="2304"/>
              <a:ext cx="288" cy="175"/>
            </a:xfrm>
            <a:prstGeom prst="rect">
              <a:avLst/>
            </a:prstGeom>
            <a:noFill/>
            <a:ln w="9525">
              <a:noFill/>
              <a:miter lim="8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19</a:t>
              </a:r>
            </a:p>
          </p:txBody>
        </p:sp>
      </p:grpSp>
      <p:grpSp>
        <p:nvGrpSpPr>
          <p:cNvPr id="4" name="Group 77"/>
          <p:cNvGrpSpPr>
            <a:grpSpLocks/>
          </p:cNvGrpSpPr>
          <p:nvPr/>
        </p:nvGrpSpPr>
        <p:grpSpPr bwMode="auto">
          <a:xfrm>
            <a:off x="3394941" y="4356276"/>
            <a:ext cx="457488" cy="276964"/>
            <a:chOff x="1008" y="2900"/>
            <a:chExt cx="288" cy="174"/>
          </a:xfrm>
        </p:grpSpPr>
        <p:sp>
          <p:nvSpPr>
            <p:cNvPr id="17466" name="Rectangle 41"/>
            <p:cNvSpPr>
              <a:spLocks noChangeArrowheads="1"/>
            </p:cNvSpPr>
            <p:nvPr/>
          </p:nvSpPr>
          <p:spPr bwMode="auto">
            <a:xfrm>
              <a:off x="1032" y="2977"/>
              <a:ext cx="96" cy="67"/>
            </a:xfrm>
            <a:prstGeom prst="rect">
              <a:avLst/>
            </a:prstGeom>
            <a:noFill/>
            <a:ln w="9525">
              <a:solidFill>
                <a:srgbClr val="FF0000"/>
              </a:solidFill>
              <a:miter lim="800%"/>
              <a:headEnd/>
              <a:tailEnd/>
            </a:ln>
          </p:spPr>
          <p:txBody>
            <a:bodyPr wrap="none" anchor="ctr"/>
            <a:lstStyle/>
            <a:p>
              <a:endParaRPr lang="en-US"/>
            </a:p>
          </p:txBody>
        </p:sp>
        <p:sp>
          <p:nvSpPr>
            <p:cNvPr id="17467" name="Line 42"/>
            <p:cNvSpPr>
              <a:spLocks noChangeShapeType="1"/>
            </p:cNvSpPr>
            <p:nvPr/>
          </p:nvSpPr>
          <p:spPr bwMode="auto">
            <a:xfrm>
              <a:off x="1032" y="2977"/>
              <a:ext cx="96" cy="67"/>
            </a:xfrm>
            <a:prstGeom prst="line">
              <a:avLst/>
            </a:prstGeom>
            <a:noFill/>
            <a:ln w="9525">
              <a:solidFill>
                <a:srgbClr val="FF0000"/>
              </a:solidFill>
              <a:round/>
              <a:headEnd/>
              <a:tailEnd/>
            </a:ln>
          </p:spPr>
          <p:txBody>
            <a:bodyPr/>
            <a:lstStyle/>
            <a:p>
              <a:endParaRPr lang="en-US"/>
            </a:p>
          </p:txBody>
        </p:sp>
        <p:sp>
          <p:nvSpPr>
            <p:cNvPr id="17468" name="Line 43"/>
            <p:cNvSpPr>
              <a:spLocks noChangeShapeType="1"/>
            </p:cNvSpPr>
            <p:nvPr/>
          </p:nvSpPr>
          <p:spPr bwMode="auto">
            <a:xfrm flipV="1">
              <a:off x="1032" y="2977"/>
              <a:ext cx="96" cy="67"/>
            </a:xfrm>
            <a:prstGeom prst="line">
              <a:avLst/>
            </a:prstGeom>
            <a:noFill/>
            <a:ln w="9525">
              <a:solidFill>
                <a:srgbClr val="FF0000"/>
              </a:solidFill>
              <a:round/>
              <a:headEnd/>
              <a:tailEnd/>
            </a:ln>
          </p:spPr>
          <p:txBody>
            <a:bodyPr/>
            <a:lstStyle/>
            <a:p>
              <a:endParaRPr lang="en-US"/>
            </a:p>
          </p:txBody>
        </p:sp>
        <p:sp>
          <p:nvSpPr>
            <p:cNvPr id="85" name="Text Box 44"/>
            <p:cNvSpPr txBox="1">
              <a:spLocks noChangeArrowheads="1"/>
            </p:cNvSpPr>
            <p:nvPr/>
          </p:nvSpPr>
          <p:spPr bwMode="auto">
            <a:xfrm>
              <a:off x="1008" y="2900"/>
              <a:ext cx="288" cy="174"/>
            </a:xfrm>
            <a:prstGeom prst="rect">
              <a:avLst/>
            </a:prstGeom>
            <a:noFill/>
            <a:ln w="9525">
              <a:noFill/>
              <a:miter lim="8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9</a:t>
              </a:r>
            </a:p>
          </p:txBody>
        </p:sp>
      </p:grpSp>
      <p:grpSp>
        <p:nvGrpSpPr>
          <p:cNvPr id="5" name="Group 81"/>
          <p:cNvGrpSpPr>
            <a:grpSpLocks/>
          </p:cNvGrpSpPr>
          <p:nvPr/>
        </p:nvGrpSpPr>
        <p:grpSpPr bwMode="auto">
          <a:xfrm>
            <a:off x="3471429" y="3029808"/>
            <a:ext cx="685512" cy="276967"/>
            <a:chOff x="1056" y="2064"/>
            <a:chExt cx="432" cy="175"/>
          </a:xfrm>
        </p:grpSpPr>
        <p:sp>
          <p:nvSpPr>
            <p:cNvPr id="17464" name="Rectangle 46"/>
            <p:cNvSpPr>
              <a:spLocks noChangeArrowheads="1"/>
            </p:cNvSpPr>
            <p:nvPr/>
          </p:nvSpPr>
          <p:spPr bwMode="auto">
            <a:xfrm>
              <a:off x="1080" y="2141"/>
              <a:ext cx="96" cy="67"/>
            </a:xfrm>
            <a:prstGeom prst="rect">
              <a:avLst/>
            </a:prstGeom>
            <a:noFill/>
            <a:ln w="9525">
              <a:solidFill>
                <a:srgbClr val="FF0000"/>
              </a:solidFill>
              <a:miter lim="800%"/>
              <a:headEnd/>
              <a:tailEnd/>
            </a:ln>
          </p:spPr>
          <p:txBody>
            <a:bodyPr wrap="none" anchor="ctr"/>
            <a:lstStyle/>
            <a:p>
              <a:endParaRPr lang="en-US"/>
            </a:p>
          </p:txBody>
        </p:sp>
        <p:sp>
          <p:nvSpPr>
            <p:cNvPr id="88" name="Text Box 47"/>
            <p:cNvSpPr txBox="1">
              <a:spLocks noChangeArrowheads="1"/>
            </p:cNvSpPr>
            <p:nvPr/>
          </p:nvSpPr>
          <p:spPr bwMode="auto">
            <a:xfrm>
              <a:off x="1056" y="2064"/>
              <a:ext cx="432" cy="175"/>
            </a:xfrm>
            <a:prstGeom prst="rect">
              <a:avLst/>
            </a:prstGeom>
            <a:noFill/>
            <a:ln w="9525">
              <a:noFill/>
              <a:miter lim="8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l </a:t>
              </a:r>
              <a:r>
                <a:rPr lang="en-US" sz="400" i="1" dirty="0" err="1">
                  <a:solidFill>
                    <a:srgbClr val="FF0000"/>
                  </a:solidFill>
                  <a:effectLst>
                    <a:outerShdw blurRad="38100" dist="38100" dir="2700000" algn="tl">
                      <a:srgbClr val="C0C0C0"/>
                    </a:outerShdw>
                  </a:effectLst>
                </a:rPr>
                <a:t>l</a:t>
              </a:r>
              <a:endParaRPr lang="en-US" sz="400" i="1" dirty="0">
                <a:solidFill>
                  <a:srgbClr val="FF0000"/>
                </a:solidFill>
                <a:effectLst>
                  <a:outerShdw blurRad="38100" dist="38100" dir="2700000" algn="tl">
                    <a:srgbClr val="C0C0C0"/>
                  </a:outerShdw>
                </a:effectLst>
              </a:endParaRP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Gendarmerie</a:t>
              </a:r>
            </a:p>
          </p:txBody>
        </p:sp>
      </p:grpSp>
      <p:sp>
        <p:nvSpPr>
          <p:cNvPr id="17421" name="Oval 49"/>
          <p:cNvSpPr>
            <a:spLocks noChangeArrowheads="1"/>
          </p:cNvSpPr>
          <p:nvPr/>
        </p:nvSpPr>
        <p:spPr bwMode="auto">
          <a:xfrm rot="19841851">
            <a:off x="3852430" y="2496114"/>
            <a:ext cx="1295977" cy="228320"/>
          </a:xfrm>
          <a:prstGeom prst="ellipse">
            <a:avLst/>
          </a:prstGeom>
          <a:noFill/>
          <a:ln w="19050">
            <a:solidFill>
              <a:srgbClr val="FF0000"/>
            </a:solidFill>
            <a:round/>
            <a:headEnd/>
            <a:tailEnd/>
          </a:ln>
        </p:spPr>
        <p:txBody>
          <a:bodyPr wrap="none" lIns="91397" tIns="45698" rIns="91397" bIns="45698" anchor="ctr"/>
          <a:lstStyle/>
          <a:p>
            <a:endParaRPr lang="en-US"/>
          </a:p>
        </p:txBody>
      </p:sp>
      <p:sp>
        <p:nvSpPr>
          <p:cNvPr id="17422" name="Freeform 51"/>
          <p:cNvSpPr>
            <a:spLocks/>
          </p:cNvSpPr>
          <p:nvPr/>
        </p:nvSpPr>
        <p:spPr bwMode="auto">
          <a:xfrm>
            <a:off x="5204694" y="1687890"/>
            <a:ext cx="1210829" cy="613522"/>
          </a:xfrm>
          <a:custGeom>
            <a:avLst/>
            <a:gdLst>
              <a:gd name="T0" fmla="*/ 2147483647 w 762"/>
              <a:gd name="T1" fmla="*/ 2147483647 h 387"/>
              <a:gd name="T2" fmla="*/ 2147483647 w 762"/>
              <a:gd name="T3" fmla="*/ 2147483647 h 387"/>
              <a:gd name="T4" fmla="*/ 2147483647 w 762"/>
              <a:gd name="T5" fmla="*/ 2147483647 h 387"/>
              <a:gd name="T6" fmla="*/ 2147483647 w 762"/>
              <a:gd name="T7" fmla="*/ 2147483647 h 387"/>
              <a:gd name="T8" fmla="*/ 2147483647 w 762"/>
              <a:gd name="T9" fmla="*/ 2147483647 h 387"/>
              <a:gd name="T10" fmla="*/ 2147483647 w 762"/>
              <a:gd name="T11" fmla="*/ 2147483647 h 387"/>
              <a:gd name="T12" fmla="*/ 2147483647 w 762"/>
              <a:gd name="T13" fmla="*/ 2147483647 h 387"/>
              <a:gd name="T14" fmla="*/ 2147483647 w 762"/>
              <a:gd name="T15" fmla="*/ 2147483647 h 387"/>
              <a:gd name="T16" fmla="*/ 2147483647 w 762"/>
              <a:gd name="T17" fmla="*/ 2147483647 h 387"/>
              <a:gd name="T18" fmla="*/ 2147483647 w 762"/>
              <a:gd name="T19" fmla="*/ 2147483647 h 387"/>
              <a:gd name="T20" fmla="*/ 2147483647 w 762"/>
              <a:gd name="T21" fmla="*/ 2147483647 h 387"/>
              <a:gd name="T22" fmla="*/ 2147483647 w 762"/>
              <a:gd name="T23" fmla="*/ 2147483647 h 387"/>
              <a:gd name="T24" fmla="*/ 2147483647 w 762"/>
              <a:gd name="T25" fmla="*/ 2147483647 h 387"/>
              <a:gd name="T26" fmla="*/ 2147483647 w 762"/>
              <a:gd name="T27" fmla="*/ 2147483647 h 387"/>
              <a:gd name="T28" fmla="*/ 2147483647 w 762"/>
              <a:gd name="T29" fmla="*/ 0 h 387"/>
              <a:gd name="T30" fmla="*/ 2147483647 w 762"/>
              <a:gd name="T31" fmla="*/ 2147483647 h 387"/>
              <a:gd name="T32" fmla="*/ 2147483647 w 762"/>
              <a:gd name="T33" fmla="*/ 2147483647 h 387"/>
              <a:gd name="T34" fmla="*/ 2147483647 w 762"/>
              <a:gd name="T35" fmla="*/ 2147483647 h 3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62"/>
              <a:gd name="T55" fmla="*/ 0 h 387"/>
              <a:gd name="T56" fmla="*/ 762 w 762"/>
              <a:gd name="T57" fmla="*/ 387 h 3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62" h="387">
                <a:moveTo>
                  <a:pt x="457" y="93"/>
                </a:moveTo>
                <a:cubicBezTo>
                  <a:pt x="412" y="107"/>
                  <a:pt x="366" y="116"/>
                  <a:pt x="319" y="122"/>
                </a:cubicBezTo>
                <a:cubicBezTo>
                  <a:pt x="282" y="128"/>
                  <a:pt x="270" y="125"/>
                  <a:pt x="236" y="131"/>
                </a:cubicBezTo>
                <a:cubicBezTo>
                  <a:pt x="195" y="141"/>
                  <a:pt x="155" y="154"/>
                  <a:pt x="114" y="160"/>
                </a:cubicBezTo>
                <a:cubicBezTo>
                  <a:pt x="81" y="170"/>
                  <a:pt x="63" y="196"/>
                  <a:pt x="44" y="208"/>
                </a:cubicBezTo>
                <a:cubicBezTo>
                  <a:pt x="26" y="231"/>
                  <a:pt x="0" y="271"/>
                  <a:pt x="6" y="301"/>
                </a:cubicBezTo>
                <a:cubicBezTo>
                  <a:pt x="9" y="336"/>
                  <a:pt x="49" y="362"/>
                  <a:pt x="76" y="368"/>
                </a:cubicBezTo>
                <a:cubicBezTo>
                  <a:pt x="146" y="387"/>
                  <a:pt x="157" y="335"/>
                  <a:pt x="191" y="327"/>
                </a:cubicBezTo>
                <a:cubicBezTo>
                  <a:pt x="287" y="298"/>
                  <a:pt x="273" y="361"/>
                  <a:pt x="303" y="359"/>
                </a:cubicBezTo>
                <a:cubicBezTo>
                  <a:pt x="347" y="350"/>
                  <a:pt x="341" y="337"/>
                  <a:pt x="374" y="317"/>
                </a:cubicBezTo>
                <a:cubicBezTo>
                  <a:pt x="419" y="293"/>
                  <a:pt x="429" y="221"/>
                  <a:pt x="550" y="205"/>
                </a:cubicBezTo>
                <a:cubicBezTo>
                  <a:pt x="591" y="189"/>
                  <a:pt x="646" y="173"/>
                  <a:pt x="665" y="167"/>
                </a:cubicBezTo>
                <a:cubicBezTo>
                  <a:pt x="690" y="150"/>
                  <a:pt x="700" y="139"/>
                  <a:pt x="726" y="115"/>
                </a:cubicBezTo>
                <a:cubicBezTo>
                  <a:pt x="746" y="94"/>
                  <a:pt x="762" y="61"/>
                  <a:pt x="754" y="42"/>
                </a:cubicBezTo>
                <a:cubicBezTo>
                  <a:pt x="739" y="30"/>
                  <a:pt x="717" y="5"/>
                  <a:pt x="681" y="0"/>
                </a:cubicBezTo>
                <a:cubicBezTo>
                  <a:pt x="639" y="2"/>
                  <a:pt x="602" y="1"/>
                  <a:pt x="562" y="13"/>
                </a:cubicBezTo>
                <a:cubicBezTo>
                  <a:pt x="533" y="19"/>
                  <a:pt x="526" y="22"/>
                  <a:pt x="508" y="35"/>
                </a:cubicBezTo>
                <a:cubicBezTo>
                  <a:pt x="497" y="45"/>
                  <a:pt x="488" y="79"/>
                  <a:pt x="457" y="93"/>
                </a:cubicBezTo>
                <a:close/>
              </a:path>
            </a:pathLst>
          </a:custGeom>
          <a:noFill/>
          <a:ln w="19050">
            <a:solidFill>
              <a:srgbClr val="FF0000"/>
            </a:solidFill>
            <a:round/>
            <a:headEnd/>
            <a:tailEnd/>
          </a:ln>
        </p:spPr>
        <p:txBody>
          <a:bodyPr lIns="91397" tIns="45698" rIns="91397" bIns="45698"/>
          <a:lstStyle/>
          <a:p>
            <a:endParaRPr lang="en-US"/>
          </a:p>
        </p:txBody>
      </p:sp>
      <p:sp>
        <p:nvSpPr>
          <p:cNvPr id="17423" name="Freeform 58"/>
          <p:cNvSpPr>
            <a:spLocks/>
          </p:cNvSpPr>
          <p:nvPr/>
        </p:nvSpPr>
        <p:spPr bwMode="auto">
          <a:xfrm>
            <a:off x="2715205" y="5584735"/>
            <a:ext cx="632114" cy="479051"/>
          </a:xfrm>
          <a:custGeom>
            <a:avLst/>
            <a:gdLst>
              <a:gd name="T0" fmla="*/ 2147483647 w 399"/>
              <a:gd name="T1" fmla="*/ 2147483647 h 302"/>
              <a:gd name="T2" fmla="*/ 0 w 399"/>
              <a:gd name="T3" fmla="*/ 2147483647 h 302"/>
              <a:gd name="T4" fmla="*/ 2147483647 w 399"/>
              <a:gd name="T5" fmla="*/ 2147483647 h 302"/>
              <a:gd name="T6" fmla="*/ 2147483647 w 399"/>
              <a:gd name="T7" fmla="*/ 2147483647 h 302"/>
              <a:gd name="T8" fmla="*/ 2147483647 w 399"/>
              <a:gd name="T9" fmla="*/ 2147483647 h 302"/>
              <a:gd name="T10" fmla="*/ 2147483647 w 399"/>
              <a:gd name="T11" fmla="*/ 2147483647 h 302"/>
              <a:gd name="T12" fmla="*/ 2147483647 w 399"/>
              <a:gd name="T13" fmla="*/ 2147483647 h 302"/>
              <a:gd name="T14" fmla="*/ 2147483647 w 399"/>
              <a:gd name="T15" fmla="*/ 2147483647 h 302"/>
              <a:gd name="T16" fmla="*/ 2147483647 w 399"/>
              <a:gd name="T17" fmla="*/ 2147483647 h 302"/>
              <a:gd name="T18" fmla="*/ 2147483647 w 399"/>
              <a:gd name="T19" fmla="*/ 2147483647 h 302"/>
              <a:gd name="T20" fmla="*/ 2147483647 w 399"/>
              <a:gd name="T21" fmla="*/ 2147483647 h 3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9"/>
              <a:gd name="T34" fmla="*/ 0 h 302"/>
              <a:gd name="T35" fmla="*/ 399 w 399"/>
              <a:gd name="T36" fmla="*/ 302 h 3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9" h="302">
                <a:moveTo>
                  <a:pt x="87" y="118"/>
                </a:moveTo>
                <a:cubicBezTo>
                  <a:pt x="63" y="145"/>
                  <a:pt x="0" y="211"/>
                  <a:pt x="0" y="233"/>
                </a:cubicBezTo>
                <a:cubicBezTo>
                  <a:pt x="5" y="248"/>
                  <a:pt x="34" y="288"/>
                  <a:pt x="61" y="297"/>
                </a:cubicBezTo>
                <a:cubicBezTo>
                  <a:pt x="90" y="302"/>
                  <a:pt x="138" y="274"/>
                  <a:pt x="176" y="265"/>
                </a:cubicBezTo>
                <a:cubicBezTo>
                  <a:pt x="215" y="257"/>
                  <a:pt x="260" y="260"/>
                  <a:pt x="295" y="249"/>
                </a:cubicBezTo>
                <a:cubicBezTo>
                  <a:pt x="330" y="238"/>
                  <a:pt x="370" y="225"/>
                  <a:pt x="384" y="198"/>
                </a:cubicBezTo>
                <a:cubicBezTo>
                  <a:pt x="399" y="174"/>
                  <a:pt x="385" y="110"/>
                  <a:pt x="378" y="83"/>
                </a:cubicBezTo>
                <a:cubicBezTo>
                  <a:pt x="368" y="62"/>
                  <a:pt x="358" y="51"/>
                  <a:pt x="343" y="38"/>
                </a:cubicBezTo>
                <a:cubicBezTo>
                  <a:pt x="334" y="15"/>
                  <a:pt x="298" y="26"/>
                  <a:pt x="275" y="22"/>
                </a:cubicBezTo>
                <a:cubicBezTo>
                  <a:pt x="221" y="24"/>
                  <a:pt x="216" y="0"/>
                  <a:pt x="176" y="16"/>
                </a:cubicBezTo>
                <a:cubicBezTo>
                  <a:pt x="141" y="33"/>
                  <a:pt x="108" y="97"/>
                  <a:pt x="87" y="118"/>
                </a:cubicBezTo>
                <a:close/>
              </a:path>
            </a:pathLst>
          </a:custGeom>
          <a:noFill/>
          <a:ln w="19050">
            <a:solidFill>
              <a:srgbClr val="FF0000"/>
            </a:solidFill>
            <a:round/>
            <a:headEnd/>
            <a:tailEnd/>
          </a:ln>
        </p:spPr>
        <p:txBody>
          <a:bodyPr lIns="91397" tIns="45698" rIns="91397" bIns="45698"/>
          <a:lstStyle/>
          <a:p>
            <a:endParaRPr lang="en-US"/>
          </a:p>
        </p:txBody>
      </p:sp>
      <p:grpSp>
        <p:nvGrpSpPr>
          <p:cNvPr id="6" name="Group 78"/>
          <p:cNvGrpSpPr>
            <a:grpSpLocks/>
          </p:cNvGrpSpPr>
          <p:nvPr/>
        </p:nvGrpSpPr>
        <p:grpSpPr bwMode="auto">
          <a:xfrm>
            <a:off x="2938897" y="5696823"/>
            <a:ext cx="456045" cy="276967"/>
            <a:chOff x="720" y="3744"/>
            <a:chExt cx="288" cy="175"/>
          </a:xfrm>
        </p:grpSpPr>
        <p:sp>
          <p:nvSpPr>
            <p:cNvPr id="17460" name="Rectangle 61"/>
            <p:cNvSpPr>
              <a:spLocks noChangeArrowheads="1"/>
            </p:cNvSpPr>
            <p:nvPr/>
          </p:nvSpPr>
          <p:spPr bwMode="auto">
            <a:xfrm>
              <a:off x="744" y="3821"/>
              <a:ext cx="96" cy="67"/>
            </a:xfrm>
            <a:prstGeom prst="rect">
              <a:avLst/>
            </a:prstGeom>
            <a:noFill/>
            <a:ln w="9525">
              <a:solidFill>
                <a:srgbClr val="FF0000"/>
              </a:solidFill>
              <a:miter lim="800%"/>
              <a:headEnd/>
              <a:tailEnd/>
            </a:ln>
          </p:spPr>
          <p:txBody>
            <a:bodyPr wrap="none" anchor="ctr"/>
            <a:lstStyle/>
            <a:p>
              <a:endParaRPr lang="en-US"/>
            </a:p>
          </p:txBody>
        </p:sp>
        <p:sp>
          <p:nvSpPr>
            <p:cNvPr id="17461" name="Line 62"/>
            <p:cNvSpPr>
              <a:spLocks noChangeShapeType="1"/>
            </p:cNvSpPr>
            <p:nvPr/>
          </p:nvSpPr>
          <p:spPr bwMode="auto">
            <a:xfrm>
              <a:off x="744" y="3821"/>
              <a:ext cx="96" cy="67"/>
            </a:xfrm>
            <a:prstGeom prst="line">
              <a:avLst/>
            </a:prstGeom>
            <a:noFill/>
            <a:ln w="9525">
              <a:solidFill>
                <a:srgbClr val="FF0000"/>
              </a:solidFill>
              <a:round/>
              <a:headEnd/>
              <a:tailEnd/>
            </a:ln>
          </p:spPr>
          <p:txBody>
            <a:bodyPr/>
            <a:lstStyle/>
            <a:p>
              <a:endParaRPr lang="en-US"/>
            </a:p>
          </p:txBody>
        </p:sp>
        <p:sp>
          <p:nvSpPr>
            <p:cNvPr id="17462" name="Line 63"/>
            <p:cNvSpPr>
              <a:spLocks noChangeShapeType="1"/>
            </p:cNvSpPr>
            <p:nvPr/>
          </p:nvSpPr>
          <p:spPr bwMode="auto">
            <a:xfrm flipV="1">
              <a:off x="744" y="3821"/>
              <a:ext cx="96" cy="67"/>
            </a:xfrm>
            <a:prstGeom prst="line">
              <a:avLst/>
            </a:prstGeom>
            <a:noFill/>
            <a:ln w="9525">
              <a:solidFill>
                <a:srgbClr val="FF0000"/>
              </a:solidFill>
              <a:round/>
              <a:headEnd/>
              <a:tailEnd/>
            </a:ln>
          </p:spPr>
          <p:txBody>
            <a:bodyPr/>
            <a:lstStyle/>
            <a:p>
              <a:endParaRPr lang="en-US"/>
            </a:p>
          </p:txBody>
        </p:sp>
        <p:sp>
          <p:nvSpPr>
            <p:cNvPr id="96" name="Text Box 64"/>
            <p:cNvSpPr txBox="1">
              <a:spLocks noChangeArrowheads="1"/>
            </p:cNvSpPr>
            <p:nvPr/>
          </p:nvSpPr>
          <p:spPr bwMode="auto">
            <a:xfrm>
              <a:off x="720" y="3744"/>
              <a:ext cx="288" cy="175"/>
            </a:xfrm>
            <a:prstGeom prst="rect">
              <a:avLst/>
            </a:prstGeom>
            <a:noFill/>
            <a:ln w="9525">
              <a:noFill/>
              <a:miter lim="8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3</a:t>
              </a:r>
            </a:p>
          </p:txBody>
        </p:sp>
      </p:grpSp>
      <p:grpSp>
        <p:nvGrpSpPr>
          <p:cNvPr id="7" name="Group 79"/>
          <p:cNvGrpSpPr>
            <a:grpSpLocks/>
          </p:cNvGrpSpPr>
          <p:nvPr/>
        </p:nvGrpSpPr>
        <p:grpSpPr bwMode="auto">
          <a:xfrm>
            <a:off x="3823565" y="5727652"/>
            <a:ext cx="457489" cy="276963"/>
            <a:chOff x="1278" y="3764"/>
            <a:chExt cx="288" cy="174"/>
          </a:xfrm>
        </p:grpSpPr>
        <p:sp>
          <p:nvSpPr>
            <p:cNvPr id="17456" name="Rectangle 67"/>
            <p:cNvSpPr>
              <a:spLocks noChangeArrowheads="1"/>
            </p:cNvSpPr>
            <p:nvPr/>
          </p:nvSpPr>
          <p:spPr bwMode="auto">
            <a:xfrm>
              <a:off x="1302" y="3841"/>
              <a:ext cx="96" cy="67"/>
            </a:xfrm>
            <a:prstGeom prst="rect">
              <a:avLst/>
            </a:prstGeom>
            <a:noFill/>
            <a:ln w="9525">
              <a:solidFill>
                <a:srgbClr val="FF0000"/>
              </a:solidFill>
              <a:miter lim="800%"/>
              <a:headEnd/>
              <a:tailEnd/>
            </a:ln>
          </p:spPr>
          <p:txBody>
            <a:bodyPr wrap="none" anchor="ctr"/>
            <a:lstStyle/>
            <a:p>
              <a:endParaRPr lang="en-US"/>
            </a:p>
          </p:txBody>
        </p:sp>
        <p:sp>
          <p:nvSpPr>
            <p:cNvPr id="17457" name="Line 68"/>
            <p:cNvSpPr>
              <a:spLocks noChangeShapeType="1"/>
            </p:cNvSpPr>
            <p:nvPr/>
          </p:nvSpPr>
          <p:spPr bwMode="auto">
            <a:xfrm>
              <a:off x="1302" y="3841"/>
              <a:ext cx="96" cy="67"/>
            </a:xfrm>
            <a:prstGeom prst="line">
              <a:avLst/>
            </a:prstGeom>
            <a:noFill/>
            <a:ln w="9525">
              <a:solidFill>
                <a:srgbClr val="FF0000"/>
              </a:solidFill>
              <a:round/>
              <a:headEnd/>
              <a:tailEnd/>
            </a:ln>
          </p:spPr>
          <p:txBody>
            <a:bodyPr/>
            <a:lstStyle/>
            <a:p>
              <a:endParaRPr lang="en-US"/>
            </a:p>
          </p:txBody>
        </p:sp>
        <p:sp>
          <p:nvSpPr>
            <p:cNvPr id="17458" name="Line 69"/>
            <p:cNvSpPr>
              <a:spLocks noChangeShapeType="1"/>
            </p:cNvSpPr>
            <p:nvPr/>
          </p:nvSpPr>
          <p:spPr bwMode="auto">
            <a:xfrm flipV="1">
              <a:off x="1302" y="3841"/>
              <a:ext cx="96" cy="67"/>
            </a:xfrm>
            <a:prstGeom prst="line">
              <a:avLst/>
            </a:prstGeom>
            <a:noFill/>
            <a:ln w="9525">
              <a:solidFill>
                <a:srgbClr val="FF0000"/>
              </a:solidFill>
              <a:round/>
              <a:headEnd/>
              <a:tailEnd/>
            </a:ln>
          </p:spPr>
          <p:txBody>
            <a:bodyPr/>
            <a:lstStyle/>
            <a:p>
              <a:endParaRPr lang="en-US"/>
            </a:p>
          </p:txBody>
        </p:sp>
        <p:sp>
          <p:nvSpPr>
            <p:cNvPr id="101" name="Text Box 70"/>
            <p:cNvSpPr txBox="1">
              <a:spLocks noChangeArrowheads="1"/>
            </p:cNvSpPr>
            <p:nvPr/>
          </p:nvSpPr>
          <p:spPr bwMode="auto">
            <a:xfrm>
              <a:off x="1278" y="3764"/>
              <a:ext cx="288" cy="174"/>
            </a:xfrm>
            <a:prstGeom prst="rect">
              <a:avLst/>
            </a:prstGeom>
            <a:noFill/>
            <a:ln w="9525">
              <a:noFill/>
              <a:miter lim="8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11</a:t>
              </a:r>
            </a:p>
          </p:txBody>
        </p:sp>
      </p:grpSp>
      <p:grpSp>
        <p:nvGrpSpPr>
          <p:cNvPr id="8" name="Group 83"/>
          <p:cNvGrpSpPr>
            <a:grpSpLocks/>
          </p:cNvGrpSpPr>
          <p:nvPr/>
        </p:nvGrpSpPr>
        <p:grpSpPr bwMode="auto">
          <a:xfrm>
            <a:off x="5605897" y="1839176"/>
            <a:ext cx="456045" cy="276967"/>
            <a:chOff x="2400" y="1314"/>
            <a:chExt cx="288" cy="175"/>
          </a:xfrm>
        </p:grpSpPr>
        <p:sp>
          <p:nvSpPr>
            <p:cNvPr id="17452" name="Rectangle 54"/>
            <p:cNvSpPr>
              <a:spLocks noChangeArrowheads="1"/>
            </p:cNvSpPr>
            <p:nvPr/>
          </p:nvSpPr>
          <p:spPr bwMode="auto">
            <a:xfrm>
              <a:off x="2424" y="1391"/>
              <a:ext cx="96" cy="67"/>
            </a:xfrm>
            <a:prstGeom prst="rect">
              <a:avLst/>
            </a:prstGeom>
            <a:noFill/>
            <a:ln w="9525">
              <a:solidFill>
                <a:srgbClr val="FF0000"/>
              </a:solidFill>
              <a:miter lim="800%"/>
              <a:headEnd/>
              <a:tailEnd/>
            </a:ln>
          </p:spPr>
          <p:txBody>
            <a:bodyPr wrap="none" anchor="ctr"/>
            <a:lstStyle/>
            <a:p>
              <a:endParaRPr lang="en-US"/>
            </a:p>
          </p:txBody>
        </p:sp>
        <p:sp>
          <p:nvSpPr>
            <p:cNvPr id="17453" name="Line 55"/>
            <p:cNvSpPr>
              <a:spLocks noChangeShapeType="1"/>
            </p:cNvSpPr>
            <p:nvPr/>
          </p:nvSpPr>
          <p:spPr bwMode="auto">
            <a:xfrm>
              <a:off x="2424" y="1391"/>
              <a:ext cx="96" cy="67"/>
            </a:xfrm>
            <a:prstGeom prst="line">
              <a:avLst/>
            </a:prstGeom>
            <a:noFill/>
            <a:ln w="9525">
              <a:solidFill>
                <a:srgbClr val="FF0000"/>
              </a:solidFill>
              <a:round/>
              <a:headEnd/>
              <a:tailEnd/>
            </a:ln>
          </p:spPr>
          <p:txBody>
            <a:bodyPr/>
            <a:lstStyle/>
            <a:p>
              <a:endParaRPr lang="en-US"/>
            </a:p>
          </p:txBody>
        </p:sp>
        <p:sp>
          <p:nvSpPr>
            <p:cNvPr id="17454" name="Line 56"/>
            <p:cNvSpPr>
              <a:spLocks noChangeShapeType="1"/>
            </p:cNvSpPr>
            <p:nvPr/>
          </p:nvSpPr>
          <p:spPr bwMode="auto">
            <a:xfrm flipV="1">
              <a:off x="2424" y="1391"/>
              <a:ext cx="96" cy="67"/>
            </a:xfrm>
            <a:prstGeom prst="line">
              <a:avLst/>
            </a:prstGeom>
            <a:noFill/>
            <a:ln w="9525">
              <a:solidFill>
                <a:srgbClr val="FF0000"/>
              </a:solidFill>
              <a:round/>
              <a:headEnd/>
              <a:tailEnd/>
            </a:ln>
          </p:spPr>
          <p:txBody>
            <a:bodyPr/>
            <a:lstStyle/>
            <a:p>
              <a:endParaRPr lang="en-US"/>
            </a:p>
          </p:txBody>
        </p:sp>
        <p:sp>
          <p:nvSpPr>
            <p:cNvPr id="106" name="Text Box 57"/>
            <p:cNvSpPr txBox="1">
              <a:spLocks noChangeArrowheads="1"/>
            </p:cNvSpPr>
            <p:nvPr/>
          </p:nvSpPr>
          <p:spPr bwMode="auto">
            <a:xfrm>
              <a:off x="2400" y="1314"/>
              <a:ext cx="288" cy="175"/>
            </a:xfrm>
            <a:prstGeom prst="rect">
              <a:avLst/>
            </a:prstGeom>
            <a:noFill/>
            <a:ln w="9525">
              <a:noFill/>
              <a:miter lim="8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7</a:t>
              </a:r>
            </a:p>
          </p:txBody>
        </p:sp>
      </p:grpSp>
      <p:grpSp>
        <p:nvGrpSpPr>
          <p:cNvPr id="9" name="Group 84"/>
          <p:cNvGrpSpPr>
            <a:grpSpLocks/>
          </p:cNvGrpSpPr>
          <p:nvPr/>
        </p:nvGrpSpPr>
        <p:grpSpPr bwMode="auto">
          <a:xfrm>
            <a:off x="5838247" y="2038087"/>
            <a:ext cx="457489" cy="276963"/>
            <a:chOff x="2400" y="1314"/>
            <a:chExt cx="288" cy="174"/>
          </a:xfrm>
        </p:grpSpPr>
        <p:sp>
          <p:nvSpPr>
            <p:cNvPr id="17448" name="Rectangle 85"/>
            <p:cNvSpPr>
              <a:spLocks noChangeArrowheads="1"/>
            </p:cNvSpPr>
            <p:nvPr/>
          </p:nvSpPr>
          <p:spPr bwMode="auto">
            <a:xfrm>
              <a:off x="2424" y="1391"/>
              <a:ext cx="96" cy="67"/>
            </a:xfrm>
            <a:prstGeom prst="rect">
              <a:avLst/>
            </a:prstGeom>
            <a:noFill/>
            <a:ln w="9525">
              <a:solidFill>
                <a:srgbClr val="FF0000"/>
              </a:solidFill>
              <a:miter lim="800%"/>
              <a:headEnd/>
              <a:tailEnd/>
            </a:ln>
          </p:spPr>
          <p:txBody>
            <a:bodyPr wrap="none" anchor="ctr"/>
            <a:lstStyle/>
            <a:p>
              <a:endParaRPr lang="en-US"/>
            </a:p>
          </p:txBody>
        </p:sp>
        <p:sp>
          <p:nvSpPr>
            <p:cNvPr id="17449" name="Line 86"/>
            <p:cNvSpPr>
              <a:spLocks noChangeShapeType="1"/>
            </p:cNvSpPr>
            <p:nvPr/>
          </p:nvSpPr>
          <p:spPr bwMode="auto">
            <a:xfrm>
              <a:off x="2424" y="1391"/>
              <a:ext cx="96" cy="67"/>
            </a:xfrm>
            <a:prstGeom prst="line">
              <a:avLst/>
            </a:prstGeom>
            <a:noFill/>
            <a:ln w="9525">
              <a:solidFill>
                <a:srgbClr val="FF0000"/>
              </a:solidFill>
              <a:round/>
              <a:headEnd/>
              <a:tailEnd/>
            </a:ln>
          </p:spPr>
          <p:txBody>
            <a:bodyPr/>
            <a:lstStyle/>
            <a:p>
              <a:endParaRPr lang="en-US"/>
            </a:p>
          </p:txBody>
        </p:sp>
        <p:sp>
          <p:nvSpPr>
            <p:cNvPr id="17450" name="Line 87"/>
            <p:cNvSpPr>
              <a:spLocks noChangeShapeType="1"/>
            </p:cNvSpPr>
            <p:nvPr/>
          </p:nvSpPr>
          <p:spPr bwMode="auto">
            <a:xfrm flipV="1">
              <a:off x="2424" y="1391"/>
              <a:ext cx="96" cy="67"/>
            </a:xfrm>
            <a:prstGeom prst="line">
              <a:avLst/>
            </a:prstGeom>
            <a:noFill/>
            <a:ln w="9525">
              <a:solidFill>
                <a:srgbClr val="FF0000"/>
              </a:solidFill>
              <a:round/>
              <a:headEnd/>
              <a:tailEnd/>
            </a:ln>
          </p:spPr>
          <p:txBody>
            <a:bodyPr/>
            <a:lstStyle/>
            <a:p>
              <a:endParaRPr lang="en-US"/>
            </a:p>
          </p:txBody>
        </p:sp>
        <p:sp>
          <p:nvSpPr>
            <p:cNvPr id="111" name="Text Box 88"/>
            <p:cNvSpPr txBox="1">
              <a:spLocks noChangeArrowheads="1"/>
            </p:cNvSpPr>
            <p:nvPr/>
          </p:nvSpPr>
          <p:spPr bwMode="auto">
            <a:xfrm>
              <a:off x="2400" y="1314"/>
              <a:ext cx="288" cy="174"/>
            </a:xfrm>
            <a:prstGeom prst="rect">
              <a:avLst/>
            </a:prstGeom>
            <a:noFill/>
            <a:ln w="9525">
              <a:noFill/>
              <a:miter lim="800%"/>
              <a:headEnd/>
              <a:tailEnd/>
            </a:ln>
            <a:effectLst/>
          </p:spPr>
          <p:txBody>
            <a:bodyPr>
              <a:spAutoFit/>
            </a:bodyPr>
            <a:lstStyle/>
            <a:p>
              <a:pPr eaLnBrk="1" hangingPunct="1">
                <a:defRPr/>
              </a:pPr>
              <a:r>
                <a:rPr lang="en-US" sz="400" i="1" dirty="0">
                  <a:solidFill>
                    <a:srgbClr val="FF0000"/>
                  </a:solidFill>
                  <a:effectLst>
                    <a:outerShdw blurRad="38100" dist="38100" dir="2700000" algn="tl">
                      <a:srgbClr val="C0C0C0"/>
                    </a:outerShdw>
                  </a:effectLst>
                </a:rPr>
                <a:t>xx</a:t>
              </a:r>
            </a:p>
            <a:p>
              <a:pPr eaLnBrk="1" hangingPunct="1">
                <a:defRPr/>
              </a:pPr>
              <a:endParaRPr lang="en-US" sz="400" i="1" dirty="0">
                <a:solidFill>
                  <a:srgbClr val="FF0000"/>
                </a:solidFill>
                <a:effectLst>
                  <a:outerShdw blurRad="38100" dist="38100" dir="2700000" algn="tl">
                    <a:srgbClr val="C0C0C0"/>
                  </a:outerShdw>
                </a:effectLst>
              </a:endParaRPr>
            </a:p>
            <a:p>
              <a:pPr eaLnBrk="1" hangingPunct="1">
                <a:defRPr/>
              </a:pPr>
              <a:r>
                <a:rPr lang="en-US" sz="400" i="1" dirty="0">
                  <a:solidFill>
                    <a:srgbClr val="FF0000"/>
                  </a:solidFill>
                  <a:effectLst>
                    <a:outerShdw blurRad="38100" dist="38100" dir="2700000" algn="tl">
                      <a:srgbClr val="C0C0C0"/>
                    </a:outerShdw>
                  </a:effectLst>
                </a:rPr>
                <a:t>         5</a:t>
              </a:r>
            </a:p>
          </p:txBody>
        </p:sp>
      </p:grpSp>
      <p:sp>
        <p:nvSpPr>
          <p:cNvPr id="115" name="Down Arrow 114"/>
          <p:cNvSpPr/>
          <p:nvPr/>
        </p:nvSpPr>
        <p:spPr>
          <a:xfrm rot="14153498">
            <a:off x="2466668" y="5073644"/>
            <a:ext cx="213453" cy="629105"/>
          </a:xfrm>
          <a:prstGeom prst="downArrow">
            <a:avLst/>
          </a:prstGeom>
          <a:solidFill>
            <a:srgbClr val="006600"/>
          </a:solidFill>
          <a:ln>
            <a:noFill/>
          </a:ln>
          <a:effectLst>
            <a:outerShdw blurRad="190500" dist="228600" dir="2700000" algn="ctr">
              <a:srgbClr val="000000">
                <a:alpha val="3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b="1">
              <a:ln w="18000">
                <a:solidFill>
                  <a:schemeClr val="accent2">
                    <a:satMod val="140%"/>
                  </a:schemeClr>
                </a:solidFill>
                <a:prstDash val="solid"/>
                <a:miter lim="800%"/>
              </a:ln>
              <a:noFill/>
              <a:effectLst>
                <a:outerShdw blurRad="25500" dist="23000" dir="7020000" algn="tl">
                  <a:srgbClr val="000000">
                    <a:alpha val="50%"/>
                  </a:srgbClr>
                </a:outerShdw>
              </a:effectLst>
            </a:endParaRPr>
          </a:p>
        </p:txBody>
      </p:sp>
      <p:sp>
        <p:nvSpPr>
          <p:cNvPr id="116" name="Down Arrow 115"/>
          <p:cNvSpPr/>
          <p:nvPr/>
        </p:nvSpPr>
        <p:spPr>
          <a:xfrm rot="17635132">
            <a:off x="2950897" y="3170914"/>
            <a:ext cx="225526" cy="719577"/>
          </a:xfrm>
          <a:prstGeom prst="downArrow">
            <a:avLst/>
          </a:prstGeom>
          <a:solidFill>
            <a:srgbClr val="006600"/>
          </a:solidFill>
          <a:ln>
            <a:noFill/>
          </a:ln>
          <a:effectLst>
            <a:outerShdw blurRad="190500" dist="228600" dir="2700000" algn="ctr">
              <a:srgbClr val="000000">
                <a:alpha val="3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b="1">
              <a:ln w="18000">
                <a:solidFill>
                  <a:schemeClr val="accent2">
                    <a:satMod val="140%"/>
                  </a:schemeClr>
                </a:solidFill>
                <a:prstDash val="solid"/>
                <a:miter lim="800%"/>
              </a:ln>
              <a:noFill/>
              <a:effectLst>
                <a:outerShdw blurRad="25500" dist="23000" dir="7020000" algn="tl">
                  <a:srgbClr val="000000">
                    <a:alpha val="50%"/>
                  </a:srgbClr>
                </a:outerShdw>
              </a:effectLst>
            </a:endParaRPr>
          </a:p>
        </p:txBody>
      </p:sp>
      <p:sp>
        <p:nvSpPr>
          <p:cNvPr id="117" name="Down Arrow 116"/>
          <p:cNvSpPr/>
          <p:nvPr/>
        </p:nvSpPr>
        <p:spPr>
          <a:xfrm rot="13565082">
            <a:off x="3641151" y="4689050"/>
            <a:ext cx="198180" cy="471672"/>
          </a:xfrm>
          <a:prstGeom prst="downArrow">
            <a:avLst/>
          </a:prstGeom>
          <a:solidFill>
            <a:schemeClr val="tx2"/>
          </a:solidFill>
          <a:ln>
            <a:noFill/>
          </a:ln>
          <a:effectLst>
            <a:outerShdw blurRad="190500" dist="228600" dir="2700000" algn="ctr">
              <a:srgbClr val="000000">
                <a:alpha val="3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b="1">
              <a:ln w="18000">
                <a:solidFill>
                  <a:schemeClr val="accent2">
                    <a:satMod val="140%"/>
                  </a:schemeClr>
                </a:solidFill>
                <a:prstDash val="solid"/>
                <a:miter lim="800%"/>
              </a:ln>
              <a:noFill/>
              <a:effectLst>
                <a:outerShdw blurRad="25500" dist="23000" dir="7020000" algn="tl">
                  <a:srgbClr val="000000">
                    <a:alpha val="50%"/>
                  </a:srgbClr>
                </a:outerShdw>
              </a:effectLst>
            </a:endParaRPr>
          </a:p>
        </p:txBody>
      </p:sp>
      <p:sp>
        <p:nvSpPr>
          <p:cNvPr id="118" name="Down Arrow 117"/>
          <p:cNvSpPr/>
          <p:nvPr/>
        </p:nvSpPr>
        <p:spPr>
          <a:xfrm rot="13565082">
            <a:off x="4600625" y="3565275"/>
            <a:ext cx="198180" cy="471672"/>
          </a:xfrm>
          <a:prstGeom prst="downArrow">
            <a:avLst/>
          </a:prstGeom>
          <a:solidFill>
            <a:schemeClr val="tx2"/>
          </a:solidFill>
          <a:ln>
            <a:noFill/>
          </a:ln>
          <a:effectLst>
            <a:outerShdw blurRad="190500" dist="228600" dir="2700000" algn="ctr">
              <a:srgbClr val="000000">
                <a:alpha val="3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b="1">
              <a:ln w="18000">
                <a:solidFill>
                  <a:schemeClr val="accent2">
                    <a:satMod val="140%"/>
                  </a:schemeClr>
                </a:solidFill>
                <a:prstDash val="solid"/>
                <a:miter lim="800%"/>
              </a:ln>
              <a:noFill/>
              <a:effectLst>
                <a:outerShdw blurRad="25500" dist="23000" dir="7020000" algn="tl">
                  <a:srgbClr val="000000">
                    <a:alpha val="50%"/>
                  </a:srgbClr>
                </a:outerShdw>
              </a:effectLst>
            </a:endParaRPr>
          </a:p>
        </p:txBody>
      </p:sp>
      <p:sp>
        <p:nvSpPr>
          <p:cNvPr id="119" name="Rectangle 6"/>
          <p:cNvSpPr txBox="1">
            <a:spLocks noChangeArrowheads="1"/>
          </p:cNvSpPr>
          <p:nvPr/>
        </p:nvSpPr>
        <p:spPr>
          <a:xfrm>
            <a:off x="-623452" y="874059"/>
            <a:ext cx="6650183" cy="1143000"/>
          </a:xfrm>
          <a:prstGeom prst="rect">
            <a:avLst/>
          </a:prstGeom>
        </p:spPr>
        <p:txBody>
          <a:bodyPr lIns="91397" tIns="45698" rIns="91397" bIns="45698" anchor="ctr">
            <a:normAutofit/>
            <a:scene3d>
              <a:camera prst="orthographicFront"/>
              <a:lightRig rig="soft" dir="t">
                <a:rot lat="0" lon="0" rev="16800000"/>
              </a:lightRig>
            </a:scene3d>
            <a:sp3d prstMaterial="softEdge">
              <a:bevelT w="38100" h="38100"/>
            </a:sp3d>
          </a:bodyPr>
          <a:lstStyle/>
          <a:p>
            <a:pPr algn="ctr">
              <a:defRPr/>
            </a:pPr>
            <a:r>
              <a:rPr lang="en-US" sz="4300" dirty="0">
                <a:ln w="6350">
                  <a:noFill/>
                </a:ln>
                <a:solidFill>
                  <a:srgbClr val="FFFF00"/>
                </a:solidFill>
                <a:effectLst>
                  <a:outerShdw blurRad="114300" dist="101600" dir="2700000" algn="tl" rotWithShape="0">
                    <a:srgbClr val="000000">
                      <a:alpha val="40%"/>
                    </a:srgbClr>
                  </a:outerShdw>
                </a:effectLst>
                <a:latin typeface="+mj-lt"/>
                <a:ea typeface="+mj-ea"/>
                <a:cs typeface="Arial" charset="0"/>
              </a:rPr>
              <a:t/>
            </a:r>
            <a:br>
              <a:rPr lang="en-US" sz="4300" dirty="0">
                <a:ln w="6350">
                  <a:noFill/>
                </a:ln>
                <a:solidFill>
                  <a:srgbClr val="FFFF00"/>
                </a:solidFill>
                <a:effectLst>
                  <a:outerShdw blurRad="114300" dist="101600" dir="2700000" algn="tl" rotWithShape="0">
                    <a:srgbClr val="000000">
                      <a:alpha val="40%"/>
                    </a:srgbClr>
                  </a:outerShdw>
                </a:effectLst>
                <a:latin typeface="+mj-lt"/>
                <a:ea typeface="+mj-ea"/>
                <a:cs typeface="Arial" charset="0"/>
              </a:rPr>
            </a:br>
            <a:r>
              <a:rPr lang="en-US" sz="1400" b="1" dirty="0">
                <a:ln w="6350">
                  <a:noFill/>
                </a:ln>
                <a:solidFill>
                  <a:srgbClr val="FFFF00"/>
                </a:solidFill>
                <a:effectLst>
                  <a:outerShdw blurRad="114300" dist="101600" dir="2700000" algn="tl" rotWithShape="0">
                    <a:srgbClr val="000000">
                      <a:alpha val="40%"/>
                    </a:srgbClr>
                  </a:outerShdw>
                </a:effectLst>
                <a:latin typeface="Calibri"/>
                <a:ea typeface="+mj-ea"/>
                <a:cs typeface="Arial" charset="0"/>
              </a:rPr>
              <a:t> </a:t>
            </a:r>
            <a:endParaRPr lang="en-US" sz="4300" b="1" dirty="0">
              <a:ln w="6350">
                <a:noFill/>
              </a:ln>
              <a:gradFill>
                <a:gsLst>
                  <a:gs pos="0%">
                    <a:schemeClr val="accent1">
                      <a:tint val="73%"/>
                      <a:satMod val="145%"/>
                    </a:schemeClr>
                  </a:gs>
                  <a:gs pos="73%">
                    <a:schemeClr val="accent1">
                      <a:tint val="73%"/>
                      <a:satMod val="145%"/>
                    </a:schemeClr>
                  </a:gs>
                  <a:gs pos="100%">
                    <a:schemeClr val="accent1">
                      <a:tint val="83%"/>
                      <a:satMod val="143%"/>
                    </a:schemeClr>
                  </a:gs>
                </a:gsLst>
                <a:lin ang="4800000" scaled="1"/>
              </a:gradFill>
              <a:effectLst>
                <a:outerShdw blurRad="114300" dist="101600" dir="2700000" algn="tl" rotWithShape="0">
                  <a:srgbClr val="000000">
                    <a:alpha val="40%"/>
                  </a:srgbClr>
                </a:outerShdw>
              </a:effectLst>
              <a:latin typeface="+mj-lt"/>
              <a:ea typeface="+mj-ea"/>
              <a:cs typeface="Arial" charset="0"/>
            </a:endParaRPr>
          </a:p>
        </p:txBody>
      </p:sp>
      <p:sp>
        <p:nvSpPr>
          <p:cNvPr id="121" name="Rectangle 8"/>
          <p:cNvSpPr txBox="1">
            <a:spLocks noChangeArrowheads="1"/>
          </p:cNvSpPr>
          <p:nvPr/>
        </p:nvSpPr>
        <p:spPr bwMode="auto">
          <a:xfrm>
            <a:off x="-181274" y="1613647"/>
            <a:ext cx="2743200" cy="5244353"/>
          </a:xfrm>
          <a:prstGeom prst="rect">
            <a:avLst/>
          </a:prstGeom>
          <a:noFill/>
          <a:ln w="9525">
            <a:noFill/>
            <a:miter lim="800%"/>
            <a:headEnd/>
            <a:tailEnd/>
          </a:ln>
        </p:spPr>
        <p:txBody>
          <a:bodyPr lIns="91397" tIns="45698" rIns="91397" bIns="45698"/>
          <a:lstStyle/>
          <a:p>
            <a:pPr marL="548287" indent="-410147">
              <a:spcBef>
                <a:spcPct val="20%"/>
              </a:spcBef>
              <a:buClr>
                <a:srgbClr val="F9F9F9"/>
              </a:buClr>
              <a:buSzPct val="65%"/>
              <a:defRPr/>
            </a:pPr>
            <a:r>
              <a:rPr lang="en-US" sz="1400" b="1" u="sng" dirty="0" smtClean="0">
                <a:latin typeface="+mj-lt"/>
              </a:rPr>
              <a:t>Central </a:t>
            </a:r>
            <a:r>
              <a:rPr lang="en-US" sz="1400" b="1" u="sng" dirty="0">
                <a:latin typeface="+mj-lt"/>
              </a:rPr>
              <a:t>Powers</a:t>
            </a:r>
          </a:p>
          <a:p>
            <a:pPr marL="548287" indent="-410147">
              <a:spcBef>
                <a:spcPct val="20%"/>
              </a:spcBef>
              <a:buClr>
                <a:srgbClr val="F9F9F9"/>
              </a:buClr>
              <a:buSzPct val="65%"/>
              <a:buFont typeface="Wingdings 2" pitchFamily="18" charset="2"/>
              <a:buChar char=""/>
              <a:defRPr/>
            </a:pPr>
            <a:r>
              <a:rPr lang="en-US" sz="1400" b="1" dirty="0">
                <a:latin typeface="+mj-lt"/>
              </a:rPr>
              <a:t>Turkish 5</a:t>
            </a:r>
            <a:r>
              <a:rPr lang="en-US" sz="1400" b="1" baseline="30%" dirty="0">
                <a:latin typeface="+mj-lt"/>
              </a:rPr>
              <a:t>th</a:t>
            </a:r>
            <a:r>
              <a:rPr lang="en-US" sz="1400" b="1" dirty="0">
                <a:latin typeface="+mj-lt"/>
              </a:rPr>
              <a:t> Army</a:t>
            </a:r>
          </a:p>
          <a:p>
            <a:pPr marL="957011" lvl="1" indent="-410147">
              <a:spcBef>
                <a:spcPct val="20%"/>
              </a:spcBef>
              <a:buClr>
                <a:srgbClr val="F9F9F9"/>
              </a:buClr>
              <a:buSzPct val="65%"/>
              <a:buFont typeface="Wingdings 2" pitchFamily="18" charset="2"/>
              <a:buChar char=""/>
              <a:defRPr/>
            </a:pPr>
            <a:r>
              <a:rPr lang="en-US" sz="1400" b="1" dirty="0">
                <a:latin typeface="+mj-lt"/>
              </a:rPr>
              <a:t>6 Divisions</a:t>
            </a:r>
          </a:p>
          <a:p>
            <a:pPr marL="957011" lvl="1" indent="-410147">
              <a:spcBef>
                <a:spcPct val="20%"/>
              </a:spcBef>
              <a:buClr>
                <a:srgbClr val="F9F9F9"/>
              </a:buClr>
              <a:buSzPct val="65%"/>
              <a:buFont typeface="Wingdings 2" pitchFamily="18" charset="2"/>
              <a:buChar char=""/>
              <a:defRPr/>
            </a:pPr>
            <a:r>
              <a:rPr lang="en-US" sz="1400" b="1" dirty="0">
                <a:latin typeface="+mj-lt"/>
              </a:rPr>
              <a:t>84,000 Men</a:t>
            </a:r>
          </a:p>
          <a:p>
            <a:pPr marL="548287" indent="-410147">
              <a:spcBef>
                <a:spcPct val="20%"/>
              </a:spcBef>
              <a:buClr>
                <a:srgbClr val="F9F9F9"/>
              </a:buClr>
              <a:buSzPct val="65%"/>
              <a:buFont typeface="Wingdings 2" pitchFamily="18" charset="2"/>
              <a:buChar char=""/>
              <a:defRPr/>
            </a:pPr>
            <a:r>
              <a:rPr lang="en-US" sz="1400" b="1" dirty="0" smtClean="0">
                <a:latin typeface="+mj-lt"/>
              </a:rPr>
              <a:t>Land </a:t>
            </a:r>
            <a:r>
              <a:rPr lang="en-US" sz="1400" b="1" dirty="0">
                <a:latin typeface="+mj-lt"/>
              </a:rPr>
              <a:t>Mines</a:t>
            </a:r>
          </a:p>
          <a:p>
            <a:pPr marL="548287" indent="-410147">
              <a:spcBef>
                <a:spcPct val="20%"/>
              </a:spcBef>
              <a:buClr>
                <a:srgbClr val="F9F9F9"/>
              </a:buClr>
              <a:buSzPct val="65%"/>
              <a:buFont typeface="Wingdings 2" pitchFamily="18" charset="2"/>
              <a:buChar char=""/>
              <a:defRPr/>
            </a:pPr>
            <a:r>
              <a:rPr lang="en-US" sz="1400" b="1" dirty="0">
                <a:latin typeface="+mj-lt"/>
              </a:rPr>
              <a:t>Anti-Ship Mines</a:t>
            </a:r>
          </a:p>
          <a:p>
            <a:pPr marL="548287" indent="-410147">
              <a:spcBef>
                <a:spcPct val="20%"/>
              </a:spcBef>
              <a:buClr>
                <a:srgbClr val="F9F9F9"/>
              </a:buClr>
              <a:buSzPct val="65%"/>
              <a:buFont typeface="Wingdings 2" pitchFamily="18" charset="2"/>
              <a:buChar char=""/>
              <a:defRPr/>
            </a:pPr>
            <a:r>
              <a:rPr lang="en-US" sz="1400" b="1" dirty="0">
                <a:latin typeface="+mj-lt"/>
              </a:rPr>
              <a:t>Sub-Surface Obstacles</a:t>
            </a:r>
          </a:p>
          <a:p>
            <a:pPr marL="548287" indent="-410147">
              <a:spcBef>
                <a:spcPct val="20%"/>
              </a:spcBef>
              <a:buClr>
                <a:srgbClr val="F9F9F9"/>
              </a:buClr>
              <a:buSzPct val="65%"/>
              <a:buFont typeface="Wingdings 2" pitchFamily="18" charset="2"/>
              <a:buChar char=""/>
              <a:defRPr/>
            </a:pPr>
            <a:r>
              <a:rPr lang="en-US" sz="1400" b="1" dirty="0">
                <a:latin typeface="+mj-lt"/>
              </a:rPr>
              <a:t>Trenches </a:t>
            </a:r>
          </a:p>
          <a:p>
            <a:pPr marL="548287" indent="-410147">
              <a:spcBef>
                <a:spcPct val="20%"/>
              </a:spcBef>
              <a:buClr>
                <a:srgbClr val="F9F9F9"/>
              </a:buClr>
              <a:buSzPct val="65%"/>
              <a:buFont typeface="Wingdings 2" pitchFamily="18" charset="2"/>
              <a:buChar char=""/>
              <a:defRPr/>
            </a:pPr>
            <a:r>
              <a:rPr lang="en-US" sz="1400" b="1" dirty="0">
                <a:latin typeface="+mj-lt"/>
              </a:rPr>
              <a:t>Short-Range Artillery</a:t>
            </a:r>
          </a:p>
          <a:p>
            <a:pPr marL="548287" indent="-410147">
              <a:spcBef>
                <a:spcPct val="20%"/>
              </a:spcBef>
              <a:buClr>
                <a:srgbClr val="F9F9F9"/>
              </a:buClr>
              <a:buSzPct val="65%"/>
              <a:buFont typeface="Wingdings 2" pitchFamily="18" charset="2"/>
              <a:buChar char=""/>
              <a:defRPr/>
            </a:pPr>
            <a:r>
              <a:rPr lang="en-US" sz="1400" b="1" dirty="0">
                <a:latin typeface="+mj-lt"/>
              </a:rPr>
              <a:t>Internal Lines of                        Communication and  Resupply</a:t>
            </a:r>
          </a:p>
        </p:txBody>
      </p:sp>
      <p:sp>
        <p:nvSpPr>
          <p:cNvPr id="122" name="Rectangle 121"/>
          <p:cNvSpPr/>
          <p:nvPr/>
        </p:nvSpPr>
        <p:spPr>
          <a:xfrm>
            <a:off x="2133600" y="1546412"/>
            <a:ext cx="4743738" cy="4706471"/>
          </a:xfrm>
          <a:prstGeom prst="rect">
            <a:avLst/>
          </a:prstGeom>
          <a:noFill/>
          <a:ln w="28575">
            <a:solidFill>
              <a:schemeClr val="bg1"/>
            </a:solidFill>
          </a:ln>
        </p:spPr>
        <p:style>
          <a:lnRef idx="2">
            <a:schemeClr val="accent1">
              <a:shade val="5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a:ln>
                <a:solidFill>
                  <a:schemeClr val="bg1"/>
                </a:solidFill>
              </a:ln>
            </a:endParaRPr>
          </a:p>
        </p:txBody>
      </p:sp>
      <p:sp>
        <p:nvSpPr>
          <p:cNvPr id="123" name="Rectangle 8"/>
          <p:cNvSpPr txBox="1">
            <a:spLocks noChangeArrowheads="1"/>
          </p:cNvSpPr>
          <p:nvPr/>
        </p:nvSpPr>
        <p:spPr bwMode="auto">
          <a:xfrm>
            <a:off x="6772175" y="1592996"/>
            <a:ext cx="2362200" cy="5017154"/>
          </a:xfrm>
          <a:prstGeom prst="rect">
            <a:avLst/>
          </a:prstGeom>
          <a:noFill/>
          <a:ln w="9525">
            <a:noFill/>
            <a:miter lim="800%"/>
            <a:headEnd/>
            <a:tailEnd/>
          </a:ln>
        </p:spPr>
        <p:txBody>
          <a:bodyPr lIns="91397" tIns="45698" rIns="91397" bIns="45698"/>
          <a:lstStyle/>
          <a:p>
            <a:pPr marL="548287" indent="-410147">
              <a:spcBef>
                <a:spcPct val="20%"/>
              </a:spcBef>
              <a:buClr>
                <a:srgbClr val="F9F9F9"/>
              </a:buClr>
              <a:buSzPct val="65%"/>
              <a:defRPr/>
            </a:pPr>
            <a:r>
              <a:rPr lang="en-US" sz="1400" b="1" u="sng" dirty="0">
                <a:latin typeface="+mj-lt"/>
              </a:rPr>
              <a:t>The Allies</a:t>
            </a:r>
          </a:p>
          <a:p>
            <a:pPr marL="548287" indent="-410147">
              <a:spcBef>
                <a:spcPct val="20%"/>
              </a:spcBef>
              <a:buClr>
                <a:srgbClr val="F9F9F9"/>
              </a:buClr>
              <a:buSzPct val="65%"/>
              <a:buFont typeface="Wingdings 2" pitchFamily="18" charset="2"/>
              <a:buChar char=""/>
              <a:defRPr/>
            </a:pPr>
            <a:r>
              <a:rPr lang="en-US" sz="1400" b="1" dirty="0" smtClean="0">
                <a:latin typeface="+mj-lt"/>
              </a:rPr>
              <a:t>First Course of Action:</a:t>
            </a:r>
            <a:endParaRPr lang="en-US" sz="1400" b="1" dirty="0">
              <a:latin typeface="+mj-lt"/>
            </a:endParaRPr>
          </a:p>
          <a:p>
            <a:pPr marL="957011" lvl="1" indent="-410147">
              <a:spcBef>
                <a:spcPct val="20%"/>
              </a:spcBef>
              <a:buClr>
                <a:srgbClr val="F9F9F9"/>
              </a:buClr>
              <a:buSzPct val="65%"/>
              <a:buFont typeface="Wingdings 2" pitchFamily="18" charset="2"/>
              <a:buChar char=""/>
              <a:defRPr/>
            </a:pPr>
            <a:r>
              <a:rPr lang="en-US" sz="1400" b="1" dirty="0" smtClean="0">
                <a:latin typeface="+mj-lt"/>
              </a:rPr>
              <a:t>Navy Only</a:t>
            </a:r>
            <a:endParaRPr lang="en-US" sz="1400" b="1" dirty="0">
              <a:latin typeface="+mj-lt"/>
            </a:endParaRPr>
          </a:p>
          <a:p>
            <a:pPr marL="957011" lvl="1" indent="-410147">
              <a:spcBef>
                <a:spcPct val="20%"/>
              </a:spcBef>
              <a:buClr>
                <a:srgbClr val="F9F9F9"/>
              </a:buClr>
              <a:buSzPct val="65%"/>
              <a:buFont typeface="Wingdings 2" pitchFamily="18" charset="2"/>
              <a:buChar char=""/>
              <a:defRPr/>
            </a:pPr>
            <a:r>
              <a:rPr lang="en-US" sz="1400" b="1" dirty="0">
                <a:latin typeface="+mj-lt"/>
              </a:rPr>
              <a:t>16 Ships</a:t>
            </a:r>
          </a:p>
          <a:p>
            <a:pPr marL="957011" lvl="1" indent="-410147">
              <a:spcBef>
                <a:spcPct val="20%"/>
              </a:spcBef>
              <a:buClr>
                <a:srgbClr val="F9F9F9"/>
              </a:buClr>
              <a:buSzPct val="65%"/>
              <a:buFont typeface="Wingdings 2" pitchFamily="18" charset="2"/>
              <a:buChar char=""/>
              <a:defRPr/>
            </a:pPr>
            <a:r>
              <a:rPr lang="en-US" sz="1400" b="1" dirty="0" smtClean="0">
                <a:latin typeface="+mj-lt"/>
              </a:rPr>
              <a:t>Mission Failure</a:t>
            </a:r>
          </a:p>
          <a:p>
            <a:pPr marL="499811" indent="-410147">
              <a:spcBef>
                <a:spcPct val="20%"/>
              </a:spcBef>
              <a:buClr>
                <a:srgbClr val="F9F9F9"/>
              </a:buClr>
              <a:buSzPct val="65%"/>
              <a:buFont typeface="Wingdings 2" pitchFamily="18" charset="2"/>
              <a:buChar char=""/>
              <a:defRPr/>
            </a:pPr>
            <a:r>
              <a:rPr lang="en-US" sz="1400" b="1" dirty="0" smtClean="0">
                <a:latin typeface="+mj-lt"/>
              </a:rPr>
              <a:t>Second Course of Action:</a:t>
            </a:r>
          </a:p>
          <a:p>
            <a:pPr marL="957011" lvl="1" indent="-410147">
              <a:spcBef>
                <a:spcPct val="20%"/>
              </a:spcBef>
              <a:buClr>
                <a:srgbClr val="F9F9F9"/>
              </a:buClr>
              <a:buSzPct val="65%"/>
              <a:buFont typeface="Wingdings 2" pitchFamily="18" charset="2"/>
              <a:buChar char=""/>
              <a:defRPr/>
            </a:pPr>
            <a:r>
              <a:rPr lang="en-US" sz="1400" b="1" dirty="0" smtClean="0">
                <a:latin typeface="+mj-lt"/>
              </a:rPr>
              <a:t>Landing Force Employed</a:t>
            </a:r>
            <a:r>
              <a:rPr lang="en-US" sz="1400" b="1" dirty="0">
                <a:latin typeface="+mj-lt"/>
              </a:rPr>
              <a:t>	</a:t>
            </a:r>
          </a:p>
          <a:p>
            <a:pPr marL="548287" indent="-410147">
              <a:spcBef>
                <a:spcPct val="20%"/>
              </a:spcBef>
              <a:buClr>
                <a:srgbClr val="F9F9F9"/>
              </a:buClr>
              <a:buSzPct val="65%"/>
              <a:buFont typeface="Wingdings 2" pitchFamily="18" charset="2"/>
              <a:buChar char=""/>
              <a:defRPr/>
            </a:pPr>
            <a:endParaRPr lang="en-US" sz="1600" b="1" dirty="0">
              <a:latin typeface="+mj-lt"/>
            </a:endParaRPr>
          </a:p>
        </p:txBody>
      </p:sp>
      <p:sp>
        <p:nvSpPr>
          <p:cNvPr id="61" name="Right Arrow 60"/>
          <p:cNvSpPr/>
          <p:nvPr/>
        </p:nvSpPr>
        <p:spPr>
          <a:xfrm>
            <a:off x="4687066" y="4619744"/>
            <a:ext cx="484909" cy="201706"/>
          </a:xfrm>
          <a:prstGeom prst="rightArrow">
            <a:avLst/>
          </a:prstGeom>
        </p:spPr>
        <p:style>
          <a:lnRef idx="2">
            <a:schemeClr val="accent1">
              <a:shade val="5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dirty="0"/>
          </a:p>
        </p:txBody>
      </p:sp>
      <p:sp>
        <p:nvSpPr>
          <p:cNvPr id="62" name="Right Arrow 61"/>
          <p:cNvSpPr/>
          <p:nvPr/>
        </p:nvSpPr>
        <p:spPr>
          <a:xfrm>
            <a:off x="4714775" y="5589494"/>
            <a:ext cx="484909" cy="201706"/>
          </a:xfrm>
          <a:prstGeom prst="rightArrow">
            <a:avLst/>
          </a:prstGeom>
          <a:solidFill>
            <a:srgbClr val="006600"/>
          </a:solidFill>
        </p:spPr>
        <p:style>
          <a:lnRef idx="2">
            <a:schemeClr val="accent1">
              <a:shade val="50%"/>
            </a:schemeClr>
          </a:lnRef>
          <a:fillRef idx="1">
            <a:schemeClr val="accent1"/>
          </a:fillRef>
          <a:effectRef idx="0">
            <a:schemeClr val="accent1"/>
          </a:effectRef>
          <a:fontRef idx="minor">
            <a:schemeClr val="lt1"/>
          </a:fontRef>
        </p:style>
        <p:txBody>
          <a:bodyPr lIns="82030" tIns="41015" rIns="82030" bIns="41015" anchor="ctr"/>
          <a:lstStyle/>
          <a:p>
            <a:pPr algn="ctr">
              <a:defRPr/>
            </a:pPr>
            <a:endParaRPr lang="en-US"/>
          </a:p>
        </p:txBody>
      </p:sp>
      <p:sp>
        <p:nvSpPr>
          <p:cNvPr id="17446" name="TextBox 63"/>
          <p:cNvSpPr txBox="1">
            <a:spLocks noChangeArrowheads="1"/>
          </p:cNvSpPr>
          <p:nvPr/>
        </p:nvSpPr>
        <p:spPr bwMode="auto">
          <a:xfrm>
            <a:off x="5277547" y="4392371"/>
            <a:ext cx="1266028" cy="636829"/>
          </a:xfrm>
          <a:prstGeom prst="rect">
            <a:avLst/>
          </a:prstGeom>
          <a:noFill/>
          <a:ln w="9525">
            <a:noFill/>
            <a:miter lim="800%"/>
            <a:headEnd/>
            <a:tailEnd/>
          </a:ln>
        </p:spPr>
        <p:txBody>
          <a:bodyPr wrap="none" lIns="82030" tIns="41015" rIns="82030" bIns="41015">
            <a:spAutoFit/>
          </a:bodyPr>
          <a:lstStyle/>
          <a:p>
            <a:pPr algn="ctr"/>
            <a:r>
              <a:rPr lang="en-US" dirty="0" smtClean="0"/>
              <a:t>First Course</a:t>
            </a:r>
          </a:p>
          <a:p>
            <a:pPr algn="ctr"/>
            <a:r>
              <a:rPr lang="en-US" dirty="0" smtClean="0"/>
              <a:t>Of Action</a:t>
            </a:r>
            <a:endParaRPr lang="en-US" dirty="0"/>
          </a:p>
        </p:txBody>
      </p:sp>
      <p:sp>
        <p:nvSpPr>
          <p:cNvPr id="17447" name="TextBox 66"/>
          <p:cNvSpPr txBox="1">
            <a:spLocks noChangeArrowheads="1"/>
          </p:cNvSpPr>
          <p:nvPr/>
        </p:nvSpPr>
        <p:spPr bwMode="auto">
          <a:xfrm>
            <a:off x="5162350" y="5306771"/>
            <a:ext cx="1549567" cy="636829"/>
          </a:xfrm>
          <a:prstGeom prst="rect">
            <a:avLst/>
          </a:prstGeom>
          <a:noFill/>
          <a:ln w="9525">
            <a:noFill/>
            <a:miter lim="800%"/>
            <a:headEnd/>
            <a:tailEnd/>
          </a:ln>
        </p:spPr>
        <p:txBody>
          <a:bodyPr wrap="none" lIns="82030" tIns="41015" rIns="82030" bIns="41015">
            <a:spAutoFit/>
          </a:bodyPr>
          <a:lstStyle/>
          <a:p>
            <a:pPr algn="ctr"/>
            <a:r>
              <a:rPr lang="en-US" dirty="0" smtClean="0"/>
              <a:t>Second Course</a:t>
            </a:r>
          </a:p>
          <a:p>
            <a:pPr algn="ctr"/>
            <a:r>
              <a:rPr lang="en-US" dirty="0" smtClean="0"/>
              <a:t>Of Action</a:t>
            </a:r>
            <a:endParaRPr lang="en-US" dirty="0"/>
          </a:p>
        </p:txBody>
      </p:sp>
      <p:sp>
        <p:nvSpPr>
          <p:cNvPr id="60"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4"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67"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68" name="Straight Connector 6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advClick="0"/>
  <p:timing>
    <p:tnLst>
      <p:par>
        <p:cTn id="1" dur="indefinite" restart="never" nodeType="tmRoot"/>
      </p:par>
    </p:tnLst>
  </p:timing>
</p:sld>
</file>

<file path=ppt/slides/slide5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Operations orders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5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OPERATIONS ORDER FORMAT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fontScale="85%" lnSpcReduction="20%"/>
          </a:bodyPr>
          <a:lstStyle/>
          <a:p>
            <a:pPr>
              <a:spcAft>
                <a:spcPct val="15%"/>
              </a:spcAft>
              <a:buNone/>
            </a:pPr>
            <a:r>
              <a:rPr lang="en-US" sz="3300" dirty="0" smtClean="0"/>
              <a:t>(1) Situation</a:t>
            </a:r>
          </a:p>
          <a:p>
            <a:pPr lvl="1">
              <a:spcAft>
                <a:spcPct val="15%"/>
              </a:spcAft>
              <a:buNone/>
            </a:pPr>
            <a:r>
              <a:rPr lang="en-US" dirty="0" smtClean="0"/>
              <a:t>a. General: Overview of the current situation. What brought us to this point.</a:t>
            </a:r>
          </a:p>
          <a:p>
            <a:pPr lvl="1">
              <a:spcAft>
                <a:spcPct val="15%"/>
              </a:spcAft>
              <a:buNone/>
            </a:pPr>
            <a:r>
              <a:rPr lang="en-US" dirty="0" smtClean="0"/>
              <a:t>b. </a:t>
            </a:r>
            <a:r>
              <a:rPr lang="en-US" dirty="0" err="1" smtClean="0"/>
              <a:t>Battlespace</a:t>
            </a:r>
            <a:r>
              <a:rPr lang="en-US" dirty="0" smtClean="0"/>
              <a:t>: </a:t>
            </a:r>
            <a:r>
              <a:rPr lang="en-US" dirty="0" err="1" smtClean="0"/>
              <a:t>Analyse</a:t>
            </a:r>
            <a:r>
              <a:rPr lang="en-US" dirty="0" smtClean="0"/>
              <a:t> all aspects of the environment that we will fight in</a:t>
            </a:r>
          </a:p>
          <a:p>
            <a:pPr lvl="1">
              <a:spcAft>
                <a:spcPct val="15%"/>
              </a:spcAft>
              <a:buNone/>
            </a:pPr>
            <a:r>
              <a:rPr lang="en-US" dirty="0"/>
              <a:t>c</a:t>
            </a:r>
            <a:r>
              <a:rPr lang="en-US" dirty="0" smtClean="0"/>
              <a:t>. Enemy Forces: The Intelligence </a:t>
            </a:r>
            <a:r>
              <a:rPr lang="en-US" dirty="0"/>
              <a:t>O</a:t>
            </a:r>
            <a:r>
              <a:rPr lang="en-US" dirty="0" smtClean="0"/>
              <a:t>fficer goes beyond “known” enemy forces. He determines “most likely” and “most dangerous” enemy courses of action.</a:t>
            </a:r>
          </a:p>
          <a:p>
            <a:pPr lvl="1">
              <a:spcAft>
                <a:spcPct val="15%"/>
              </a:spcAft>
              <a:buNone/>
            </a:pPr>
            <a:r>
              <a:rPr lang="en-US" dirty="0" smtClean="0"/>
              <a:t>d. Friendly Forces: The Operations Officer covers current locations and missions of his unit, as well as adjacent units</a:t>
            </a:r>
          </a:p>
          <a:p>
            <a:pPr lvl="1">
              <a:spcAft>
                <a:spcPct val="15%"/>
              </a:spcAft>
              <a:buNone/>
            </a:pPr>
            <a:r>
              <a:rPr lang="en-US" dirty="0" smtClean="0"/>
              <a:t>e. Attachments and Detachments: Has Higher Headquarters given us any Soldiers for this operation? Have any been taken away?</a:t>
            </a:r>
          </a:p>
          <a:p>
            <a:pPr lvl="1">
              <a:spcAft>
                <a:spcPct val="15%"/>
              </a:spcAft>
              <a:buNone/>
            </a:pPr>
            <a:endParaRPr lang="en-US" dirty="0" smtClean="0"/>
          </a:p>
          <a:p>
            <a:pPr lvl="1">
              <a:spcAft>
                <a:spcPct val="15%"/>
              </a:spcAft>
            </a:pPr>
            <a:endParaRPr lang="en-US" dirty="0"/>
          </a:p>
        </p:txBody>
      </p:sp>
    </p:spTree>
  </p:cSld>
  <p:clrMapOvr>
    <a:masterClrMapping/>
  </p:clrMapOvr>
</p:sld>
</file>

<file path=ppt/slides/slide5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OPERATIONS ORDER FORMAT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lnSpcReduction="10%"/>
          </a:bodyPr>
          <a:lstStyle/>
          <a:p>
            <a:pPr>
              <a:spcAft>
                <a:spcPct val="15%"/>
              </a:spcAft>
              <a:buNone/>
            </a:pPr>
            <a:r>
              <a:rPr lang="en-US" sz="3300" dirty="0" smtClean="0"/>
              <a:t>(2) Mission</a:t>
            </a:r>
          </a:p>
          <a:p>
            <a:pPr lvl="1">
              <a:spcAft>
                <a:spcPct val="15%"/>
              </a:spcAft>
              <a:buNone/>
            </a:pPr>
            <a:r>
              <a:rPr lang="en-US" dirty="0"/>
              <a:t> </a:t>
            </a:r>
            <a:r>
              <a:rPr lang="en-US" dirty="0" smtClean="0"/>
              <a:t>- The mission statement should answer the following questions: Who, What, When, Where, and Why…</a:t>
            </a:r>
          </a:p>
          <a:p>
            <a:pPr lvl="1">
              <a:spcAft>
                <a:spcPct val="15%"/>
              </a:spcAft>
              <a:buFontTx/>
              <a:buChar char="-"/>
            </a:pPr>
            <a:r>
              <a:rPr lang="en-US" dirty="0" smtClean="0"/>
              <a:t>Example:</a:t>
            </a:r>
          </a:p>
          <a:p>
            <a:pPr lvl="2">
              <a:spcAft>
                <a:spcPct val="15%"/>
              </a:spcAft>
              <a:buFontTx/>
              <a:buChar char="-"/>
            </a:pPr>
            <a:r>
              <a:rPr lang="en-US" dirty="0" smtClean="0"/>
              <a:t>At 1400, 22 August 2010, 1</a:t>
            </a:r>
            <a:r>
              <a:rPr lang="en-US" baseline="30%" dirty="0" smtClean="0"/>
              <a:t>st</a:t>
            </a:r>
            <a:r>
              <a:rPr lang="en-US" dirty="0" smtClean="0"/>
              <a:t> Battalion destroys the coastal artillery battery located at GS 124365, in order to prevent that battery from interfering with the landing operations of 2</a:t>
            </a:r>
            <a:r>
              <a:rPr lang="en-US" baseline="30%" dirty="0" smtClean="0"/>
              <a:t>nd</a:t>
            </a:r>
            <a:r>
              <a:rPr lang="en-US" dirty="0" smtClean="0"/>
              <a:t> Battalion.</a:t>
            </a:r>
          </a:p>
          <a:p>
            <a:pPr lvl="1">
              <a:spcAft>
                <a:spcPct val="15%"/>
              </a:spcAft>
              <a:buFontTx/>
              <a:buChar char="-"/>
            </a:pPr>
            <a:r>
              <a:rPr lang="en-US" dirty="0" smtClean="0"/>
              <a:t>A good mission statement is key to successful execution of maneuver warfare…. </a:t>
            </a:r>
          </a:p>
          <a:p>
            <a:pPr lvl="1">
              <a:spcAft>
                <a:spcPct val="15%"/>
              </a:spcAft>
            </a:pPr>
            <a:endParaRPr lang="en-US" dirty="0"/>
          </a:p>
        </p:txBody>
      </p:sp>
      <p:sp>
        <p:nvSpPr>
          <p:cNvPr id="9" name="5-Point Star 8"/>
          <p:cNvSpPr/>
          <p:nvPr/>
        </p:nvSpPr>
        <p:spPr>
          <a:xfrm>
            <a:off x="990600" y="3810000"/>
            <a:ext cx="381000" cy="381000"/>
          </a:xfrm>
          <a:prstGeom prst="star5">
            <a:avLst/>
          </a:prstGeom>
          <a:solidFill>
            <a:srgbClr val="C00000"/>
          </a:solid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OPERATIONS ORDER FORMAT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fontScale="92.5%" lnSpcReduction="20%"/>
          </a:bodyPr>
          <a:lstStyle/>
          <a:p>
            <a:pPr>
              <a:spcAft>
                <a:spcPct val="15%"/>
              </a:spcAft>
              <a:buNone/>
            </a:pPr>
            <a:r>
              <a:rPr lang="en-US" sz="3300" dirty="0" smtClean="0"/>
              <a:t>(3) Execution</a:t>
            </a:r>
          </a:p>
          <a:p>
            <a:pPr lvl="1">
              <a:spcAft>
                <a:spcPct val="15%"/>
              </a:spcAft>
              <a:buNone/>
            </a:pPr>
            <a:r>
              <a:rPr lang="en-US" dirty="0"/>
              <a:t> </a:t>
            </a:r>
            <a:r>
              <a:rPr lang="en-US" dirty="0" smtClean="0"/>
              <a:t>a. Commander’s Intent: </a:t>
            </a:r>
          </a:p>
          <a:p>
            <a:pPr lvl="1">
              <a:spcAft>
                <a:spcPct val="15%"/>
              </a:spcAft>
              <a:buNone/>
            </a:pPr>
            <a:r>
              <a:rPr lang="en-US" dirty="0"/>
              <a:t>	</a:t>
            </a:r>
            <a:r>
              <a:rPr lang="en-US" dirty="0" smtClean="0"/>
              <a:t>		- Purpose, Method, </a:t>
            </a:r>
            <a:r>
              <a:rPr lang="en-US" dirty="0" err="1" smtClean="0"/>
              <a:t>Endstate</a:t>
            </a:r>
            <a:endParaRPr lang="en-US" dirty="0" smtClean="0"/>
          </a:p>
          <a:p>
            <a:pPr lvl="1">
              <a:spcAft>
                <a:spcPct val="15%"/>
              </a:spcAft>
              <a:buNone/>
            </a:pPr>
            <a:r>
              <a:rPr lang="en-US" dirty="0" smtClean="0"/>
              <a:t> b. Concept of Operations</a:t>
            </a:r>
          </a:p>
          <a:p>
            <a:pPr lvl="1">
              <a:spcAft>
                <a:spcPct val="15%"/>
              </a:spcAft>
              <a:buNone/>
            </a:pPr>
            <a:r>
              <a:rPr lang="en-US" dirty="0"/>
              <a:t> </a:t>
            </a:r>
            <a:r>
              <a:rPr lang="en-US" dirty="0" smtClean="0"/>
              <a:t>c. Tasks</a:t>
            </a:r>
          </a:p>
          <a:p>
            <a:pPr lvl="1">
              <a:spcAft>
                <a:spcPct val="15%"/>
              </a:spcAft>
              <a:buNone/>
            </a:pPr>
            <a:r>
              <a:rPr lang="en-US" dirty="0"/>
              <a:t>	</a:t>
            </a:r>
            <a:r>
              <a:rPr lang="en-US" dirty="0" smtClean="0"/>
              <a:t>		- Task for each subordinate unit</a:t>
            </a:r>
          </a:p>
          <a:p>
            <a:pPr lvl="1">
              <a:spcAft>
                <a:spcPct val="15%"/>
              </a:spcAft>
              <a:buNone/>
            </a:pPr>
            <a:r>
              <a:rPr lang="en-US" dirty="0"/>
              <a:t> </a:t>
            </a:r>
            <a:r>
              <a:rPr lang="en-US" dirty="0" smtClean="0"/>
              <a:t>d. Identify the Reserve</a:t>
            </a:r>
          </a:p>
          <a:p>
            <a:pPr lvl="1">
              <a:spcAft>
                <a:spcPct val="15%"/>
              </a:spcAft>
              <a:buNone/>
            </a:pPr>
            <a:r>
              <a:rPr lang="en-US" dirty="0"/>
              <a:t> </a:t>
            </a:r>
            <a:r>
              <a:rPr lang="en-US" dirty="0" smtClean="0"/>
              <a:t>e. Commander’s Critical Information </a:t>
            </a:r>
            <a:r>
              <a:rPr lang="en-US" dirty="0" err="1" smtClean="0"/>
              <a:t>Requirments</a:t>
            </a:r>
            <a:r>
              <a:rPr lang="en-US" dirty="0" smtClean="0"/>
              <a:t> </a:t>
            </a:r>
          </a:p>
          <a:p>
            <a:pPr lvl="1">
              <a:spcAft>
                <a:spcPct val="15%"/>
              </a:spcAft>
              <a:buNone/>
            </a:pPr>
            <a:r>
              <a:rPr lang="en-US" dirty="0" smtClean="0"/>
              <a:t> f. Coordinating Instructions:</a:t>
            </a:r>
          </a:p>
          <a:p>
            <a:pPr lvl="1">
              <a:spcAft>
                <a:spcPct val="15%"/>
              </a:spcAft>
              <a:buNone/>
            </a:pPr>
            <a:r>
              <a:rPr lang="en-US" dirty="0"/>
              <a:t>	</a:t>
            </a:r>
            <a:r>
              <a:rPr lang="en-US" dirty="0" smtClean="0"/>
              <a:t>		- These instructions apply to two or more of your subordinate units. </a:t>
            </a:r>
            <a:endParaRPr lang="en-US" dirty="0"/>
          </a:p>
        </p:txBody>
      </p:sp>
      <p:sp>
        <p:nvSpPr>
          <p:cNvPr id="9" name="5-Point Star 8"/>
          <p:cNvSpPr/>
          <p:nvPr/>
        </p:nvSpPr>
        <p:spPr>
          <a:xfrm>
            <a:off x="533400" y="1905000"/>
            <a:ext cx="381000" cy="381000"/>
          </a:xfrm>
          <a:prstGeom prst="star5">
            <a:avLst/>
          </a:prstGeom>
          <a:solidFill>
            <a:srgbClr val="C00000"/>
          </a:solid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OPERATIONS ORDER FORMAT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a:bodyPr>
          <a:lstStyle/>
          <a:p>
            <a:pPr>
              <a:spcAft>
                <a:spcPct val="15%"/>
              </a:spcAft>
              <a:buNone/>
            </a:pPr>
            <a:r>
              <a:rPr lang="en-US" sz="3300" dirty="0" smtClean="0"/>
              <a:t>(4) Administration and Logistics</a:t>
            </a:r>
          </a:p>
          <a:p>
            <a:pPr>
              <a:spcAft>
                <a:spcPct val="15%"/>
              </a:spcAft>
              <a:buNone/>
            </a:pPr>
            <a:r>
              <a:rPr lang="en-US" sz="3300" dirty="0" smtClean="0"/>
              <a:t>(5) Command and Signal</a:t>
            </a:r>
          </a:p>
          <a:p>
            <a:pPr>
              <a:spcAft>
                <a:spcPct val="15%"/>
              </a:spcAft>
              <a:buNone/>
            </a:pPr>
            <a:r>
              <a:rPr lang="en-US" sz="3300" dirty="0"/>
              <a:t>	</a:t>
            </a:r>
            <a:r>
              <a:rPr lang="en-US" sz="3300" dirty="0" smtClean="0"/>
              <a:t>	a. Command Relationships</a:t>
            </a:r>
          </a:p>
          <a:p>
            <a:pPr>
              <a:spcAft>
                <a:spcPct val="15%"/>
              </a:spcAft>
              <a:buNone/>
            </a:pPr>
            <a:r>
              <a:rPr lang="en-US" sz="3300" dirty="0"/>
              <a:t>	</a:t>
            </a:r>
            <a:r>
              <a:rPr lang="en-US" sz="3300" dirty="0" smtClean="0"/>
              <a:t>	b. Command Posts and Headquarters</a:t>
            </a:r>
          </a:p>
          <a:p>
            <a:pPr>
              <a:spcAft>
                <a:spcPct val="15%"/>
              </a:spcAft>
              <a:buNone/>
            </a:pPr>
            <a:r>
              <a:rPr lang="en-US" sz="3300" dirty="0"/>
              <a:t>	</a:t>
            </a:r>
            <a:r>
              <a:rPr lang="en-US" sz="3300" dirty="0" smtClean="0"/>
              <a:t>	c. Succession of Command</a:t>
            </a:r>
          </a:p>
          <a:p>
            <a:pPr>
              <a:spcAft>
                <a:spcPct val="15%"/>
              </a:spcAft>
              <a:buNone/>
            </a:pPr>
            <a:r>
              <a:rPr lang="en-US" sz="3300" dirty="0"/>
              <a:t>	</a:t>
            </a:r>
            <a:r>
              <a:rPr lang="en-US" sz="3300" dirty="0" smtClean="0"/>
              <a:t>	d. Signal Plan: What radio </a:t>
            </a:r>
            <a:r>
              <a:rPr lang="en-US" sz="3300" dirty="0"/>
              <a:t>f</a:t>
            </a:r>
            <a:r>
              <a:rPr lang="en-US" sz="3300" dirty="0" smtClean="0"/>
              <a:t>requencies will you be using. Who will be monitoring those frequencies  </a:t>
            </a:r>
          </a:p>
        </p:txBody>
      </p:sp>
    </p:spTree>
  </p:cSld>
  <p:clrMapOvr>
    <a:masterClrMapping/>
  </p:clrMapOvr>
</p:sld>
</file>

<file path=ppt/slides/slide5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sz="2800" b="1" cap="all" dirty="0" smtClean="0">
                <a:effectLst>
                  <a:outerShdw blurRad="38100" dist="38100" dir="2700000" algn="tl">
                    <a:srgbClr val="000000">
                      <a:alpha val="43.137%"/>
                    </a:srgbClr>
                  </a:outerShdw>
                </a:effectLst>
              </a:rPr>
              <a:t>Planning in an amphibious environment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5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THE 10 PRIMARY DECISIONS</a:t>
            </a:r>
          </a:p>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OF AMPHIBIOUS OPERATIONS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graphicFrame>
        <p:nvGraphicFramePr>
          <p:cNvPr id="9" name="Group 3"/>
          <p:cNvGraphicFramePr>
            <a:graphicFrameLocks/>
          </p:cNvGraphicFramePr>
          <p:nvPr/>
        </p:nvGraphicFramePr>
        <p:xfrm>
          <a:off x="152400" y="1676400"/>
          <a:ext cx="6019800" cy="4656517"/>
        </p:xfrm>
        <a:graphic>
          <a:graphicData uri="http://purl.oclc.org/ooxml/drawingml/table">
            <a:tbl>
              <a:tblPr firstRow="1"/>
              <a:tblGrid>
                <a:gridCol w="2675467"/>
                <a:gridCol w="891822"/>
                <a:gridCol w="1189096"/>
                <a:gridCol w="1263415"/>
              </a:tblGrid>
              <a:tr h="740650">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PRIMARY DECISION</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rPr>
                        <a:t>May be contained in the  Higher Headquarters Order</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rPr>
                        <a:t>DECISION</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rPr>
                        <a:t>Not later than step</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04549">
                <a:tc>
                  <a:txBody>
                    <a:bodyPr/>
                    <a:lstStyle/>
                    <a:p>
                      <a:pPr marL="0" marR="0" lvl="0" indent="0" algn="l" defTabSz="914400" rtl="0" eaLnBrk="0" fontAlgn="base" latinLnBrk="0" hangingPunct="0">
                        <a:lnSpc>
                          <a:spcPct val="100%"/>
                        </a:lnSpc>
                        <a:spcBef>
                          <a:spcPct val="2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Determine AF Mission</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X</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1</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304549">
                <a:tc>
                  <a:txBody>
                    <a:bodyPr/>
                    <a:lstStyle/>
                    <a:p>
                      <a:pPr marL="0" marR="0" lvl="0" indent="0" algn="l" defTabSz="914400" rtl="0" eaLnBrk="0" fontAlgn="base" latinLnBrk="0" hangingPunct="0">
                        <a:lnSpc>
                          <a:spcPct val="100%"/>
                        </a:lnSpc>
                        <a:spcBef>
                          <a:spcPct val="2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AF Objective(s)</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X</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1</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281424">
                <a:tc>
                  <a:txBody>
                    <a:bodyPr/>
                    <a:lstStyle/>
                    <a:p>
                      <a:pPr marL="0" marR="0" lvl="0" indent="0" algn="l" defTabSz="914400" rtl="0" eaLnBrk="0" fontAlgn="base" latinLnBrk="0" hangingPunct="0">
                        <a:lnSpc>
                          <a:spcPct val="100%"/>
                        </a:lnSpc>
                        <a:spcBef>
                          <a:spcPct val="2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Determine COA for development</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X</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2</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304549">
                <a:tc>
                  <a:txBody>
                    <a:bodyPr/>
                    <a:lstStyle/>
                    <a:p>
                      <a:pPr marL="0" marR="0" lvl="0" indent="0" algn="l" defTabSz="914400" rtl="0" eaLnBrk="0" fontAlgn="base" latinLnBrk="0" hangingPunct="0">
                        <a:lnSpc>
                          <a:spcPct val="100%"/>
                        </a:lnSpc>
                        <a:spcBef>
                          <a:spcPct val="2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COA</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304549">
                <a:tc>
                  <a:txBody>
                    <a:bodyPr/>
                    <a:lstStyle/>
                    <a:p>
                      <a:pPr marL="0" marR="0" lvl="0" indent="0" algn="l" defTabSz="914400" rtl="0" eaLnBrk="0" fontAlgn="base" latinLnBrk="0" hangingPunct="0">
                        <a:lnSpc>
                          <a:spcPct val="100%"/>
                        </a:lnSpc>
                        <a:spcBef>
                          <a:spcPct val="2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Landing Areas</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281424">
                <a:tc>
                  <a:txBody>
                    <a:bodyPr/>
                    <a:lstStyle/>
                    <a:p>
                      <a:pPr marL="0" marR="0" lvl="0" indent="0" algn="l" defTabSz="914400" rtl="0" eaLnBrk="0" fontAlgn="base" latinLnBrk="0" hangingPunct="0">
                        <a:lnSpc>
                          <a:spcPct val="100%"/>
                        </a:lnSpc>
                        <a:spcBef>
                          <a:spcPct val="2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Landing Beaches</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281424">
                <a:tc>
                  <a:txBody>
                    <a:bodyPr/>
                    <a:lstStyle/>
                    <a:p>
                      <a:pPr marL="0" marR="0" lvl="0" indent="0" algn="l" defTabSz="914400" rtl="0" eaLnBrk="0" fontAlgn="base" latinLnBrk="0" hangingPunct="0">
                        <a:lnSpc>
                          <a:spcPct val="100%"/>
                        </a:lnSpc>
                        <a:spcBef>
                          <a:spcPct val="2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Determine Sea Echelon Plan</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NAVY</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304549">
                <a:tc>
                  <a:txBody>
                    <a:bodyPr/>
                    <a:lstStyle/>
                    <a:p>
                      <a:pPr marL="0" marR="0" lvl="0" indent="0" algn="l" defTabSz="914400" rtl="0" eaLnBrk="0" fontAlgn="base" latinLnBrk="0" hangingPunct="0">
                        <a:lnSpc>
                          <a:spcPct val="100%"/>
                        </a:lnSpc>
                        <a:spcBef>
                          <a:spcPct val="2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Landing Force  Objective(s)</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Marine / Army</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301437">
                <a:tc>
                  <a:txBody>
                    <a:bodyPr/>
                    <a:lstStyle/>
                    <a:p>
                      <a:pPr marL="0" marR="0" lvl="0" indent="0" algn="l" defTabSz="914400" rtl="0" eaLnBrk="0" fontAlgn="base" latinLnBrk="0" hangingPunct="0">
                        <a:lnSpc>
                          <a:spcPct val="100%"/>
                        </a:lnSpc>
                        <a:spcBef>
                          <a:spcPct val="2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Landing Zones and Drop Zones</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Arial" pitchFamily="34" charset="0"/>
                      </a:endParaRP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Marine / Army</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r>
              <a:tr h="553293">
                <a:tc>
                  <a:txBody>
                    <a:bodyPr/>
                    <a:lstStyle/>
                    <a:p>
                      <a:pPr marL="0" marR="0" lvl="0" indent="0" algn="l" defTabSz="914400" rtl="0" eaLnBrk="0" fontAlgn="base" latinLnBrk="0" hangingPunct="0">
                        <a:lnSpc>
                          <a:spcPct val="100%"/>
                        </a:lnSpc>
                        <a:spcBef>
                          <a:spcPct val="2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itchFamily="34" charset="0"/>
                        </a:rPr>
                        <a:t>Select Date and Hour of Landing</a:t>
                      </a:r>
                    </a:p>
                  </a:txBody>
                  <a:tcPr marL="82058" marR="82058" marT="41029" marB="410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X</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Mutual</a:t>
                      </a:r>
                    </a:p>
                  </a:txBody>
                  <a:tcPr marL="82058" marR="82058" marT="41029" marB="410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34" charset="0"/>
                        </a:rPr>
                        <a:t>4</a:t>
                      </a:r>
                    </a:p>
                  </a:txBody>
                  <a:tcPr marL="82058" marR="82058" marT="41029" marB="410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tr>
            </a:tbl>
          </a:graphicData>
        </a:graphic>
      </p:graphicFrame>
      <p:pic>
        <p:nvPicPr>
          <p:cNvPr id="10" name="Picture 76" descr="http://www.ibiblio.org/hyperwar/USMC/USMC-M-IwoJima/maps/USMC-M-IwoJima-II.jpg"/>
          <p:cNvPicPr>
            <a:picLocks noChangeAspect="1" noChangeArrowheads="1"/>
          </p:cNvPicPr>
          <p:nvPr/>
        </p:nvPicPr>
        <p:blipFill>
          <a:blip r:embed="rId4" cstate="print"/>
          <a:srcRect/>
          <a:stretch>
            <a:fillRect/>
          </a:stretch>
        </p:blipFill>
        <p:spPr bwMode="auto">
          <a:xfrm>
            <a:off x="6400800" y="2057400"/>
            <a:ext cx="2573526" cy="3660839"/>
          </a:xfrm>
          <a:prstGeom prst="rect">
            <a:avLst/>
          </a:prstGeom>
          <a:ln>
            <a:noFill/>
          </a:ln>
          <a:effectLst>
            <a:outerShdw blurRad="292100" dist="139700" dir="2700000" algn="tl" rotWithShape="0">
              <a:srgbClr val="333333">
                <a:alpha val="65%"/>
              </a:srgbClr>
            </a:outerShdw>
          </a:effectLst>
        </p:spPr>
      </p:pic>
      <p:sp>
        <p:nvSpPr>
          <p:cNvPr id="12" name="TextBox 11"/>
          <p:cNvSpPr txBox="1"/>
          <p:nvPr/>
        </p:nvSpPr>
        <p:spPr>
          <a:xfrm>
            <a:off x="7315200" y="5943600"/>
            <a:ext cx="1001684" cy="369332"/>
          </a:xfrm>
          <a:prstGeom prst="rect">
            <a:avLst/>
          </a:prstGeom>
          <a:noFill/>
        </p:spPr>
        <p:txBody>
          <a:bodyPr wrap="none" rtlCol="0">
            <a:spAutoFit/>
          </a:bodyPr>
          <a:lstStyle/>
          <a:p>
            <a:r>
              <a:rPr lang="en-US" dirty="0" smtClean="0"/>
              <a:t>Iwo Jima</a:t>
            </a:r>
            <a:endParaRPr lang="en-US" dirty="0"/>
          </a:p>
        </p:txBody>
      </p:sp>
    </p:spTree>
  </p:cSld>
  <p:clrMapOvr>
    <a:masterClrMapping/>
  </p:clrMapOvr>
</p:sld>
</file>

<file path=ppt/slides/slide5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b="1" cap="all" dirty="0" smtClean="0">
                <a:effectLst>
                  <a:outerShdw blurRad="38100" dist="38100" dir="2700000" algn="tl">
                    <a:srgbClr val="000000">
                      <a:alpha val="43.137%"/>
                    </a:srgbClr>
                  </a:outerShdw>
                </a:effectLst>
              </a:rPr>
              <a:t>embarkation</a:t>
            </a:r>
            <a:r>
              <a:rPr lang="en-US" sz="2800" b="1" cap="all" dirty="0" smtClean="0">
                <a:effectLst>
                  <a:outerShdw blurRad="38100" dist="38100" dir="2700000" algn="tl">
                    <a:srgbClr val="000000">
                      <a:alpha val="43.137%"/>
                    </a:srgbClr>
                  </a:outerShdw>
                </a:effectLst>
              </a:rPr>
              <a:t>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p>
          <a:p>
            <a:r>
              <a:rPr lang="en-US" i="1" dirty="0" smtClean="0"/>
              <a:t>United States Navy</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5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EMBARKATION CONCEPTS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lnSpcReduction="10%"/>
          </a:bodyPr>
          <a:lstStyle/>
          <a:p>
            <a:r>
              <a:rPr lang="en-US" dirty="0" smtClean="0"/>
              <a:t>Assault Echelons (AE) and Assault Follow-on Echelons (AFOE) will be embarked in accordance with the embarkation plan</a:t>
            </a:r>
          </a:p>
          <a:p>
            <a:r>
              <a:rPr lang="en-US" dirty="0" smtClean="0"/>
              <a:t>Three fundamentals of embarkation plans:</a:t>
            </a:r>
          </a:p>
          <a:p>
            <a:pPr lvl="1"/>
            <a:r>
              <a:rPr lang="en-US" dirty="0" smtClean="0"/>
              <a:t>Mutual Effort – early and continuous communication is ESSENTIAL</a:t>
            </a:r>
          </a:p>
          <a:p>
            <a:pPr lvl="1"/>
            <a:r>
              <a:rPr lang="en-US" dirty="0" smtClean="0"/>
              <a:t>Degree of Flexibility – plan for embarkation must support the plan for Ship to Shore movement and ground operations (which are always changing)</a:t>
            </a:r>
          </a:p>
          <a:p>
            <a:pPr lvl="1"/>
            <a:r>
              <a:rPr lang="en-US" dirty="0" smtClean="0"/>
              <a:t>Rapid and Effective – the rapid build-up of combat power ashore is crucial </a:t>
            </a:r>
          </a:p>
          <a:p>
            <a:pPr>
              <a:spcAft>
                <a:spcPct val="15%"/>
              </a:spcAft>
              <a:buNone/>
            </a:pPr>
            <a:endParaRPr lang="en-US" sz="3300" dirty="0" smtClean="0"/>
          </a:p>
        </p:txBody>
      </p:sp>
    </p:spTree>
  </p:cSld>
  <p:clrMapOvr>
    <a:masterClrMapping/>
  </p:clrMapOvr>
</p:sld>
</file>

<file path=ppt/slides/slide5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EMBARKATION CONCEPTS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a:bodyPr>
          <a:lstStyle/>
          <a:p>
            <a:r>
              <a:rPr lang="en-US" sz="3600" b="1" dirty="0" smtClean="0"/>
              <a:t>The organization for embarkation consists of temporary </a:t>
            </a:r>
            <a:r>
              <a:rPr lang="en-US" sz="3600" b="1" i="1" dirty="0" smtClean="0"/>
              <a:t>task organizations </a:t>
            </a:r>
            <a:r>
              <a:rPr lang="en-US" sz="3600" b="1" dirty="0" smtClean="0"/>
              <a:t>for the Landing Forces and a temporary </a:t>
            </a:r>
            <a:r>
              <a:rPr lang="en-US" sz="3600" b="1" i="1" dirty="0" smtClean="0"/>
              <a:t>organization</a:t>
            </a:r>
            <a:r>
              <a:rPr lang="en-US" sz="3600" dirty="0" smtClean="0"/>
              <a:t> </a:t>
            </a:r>
            <a:r>
              <a:rPr lang="en-US" sz="3600" b="1" dirty="0" smtClean="0"/>
              <a:t>of Navy forces.</a:t>
            </a:r>
          </a:p>
          <a:p>
            <a:endParaRPr lang="en-US" sz="3600" b="1" dirty="0" smtClean="0"/>
          </a:p>
          <a:p>
            <a:r>
              <a:rPr lang="en-US" sz="3600" b="1" dirty="0" smtClean="0"/>
              <a:t>Navy Responsibilities…</a:t>
            </a:r>
          </a:p>
          <a:p>
            <a:endParaRPr lang="en-US" sz="3600" b="1" dirty="0" smtClean="0"/>
          </a:p>
          <a:p>
            <a:r>
              <a:rPr lang="en-US" sz="3600" b="1" dirty="0" smtClean="0"/>
              <a:t>Landing Force Responsibilities….</a:t>
            </a:r>
          </a:p>
          <a:p>
            <a:endParaRPr lang="en-US" sz="3300" dirty="0" smtClean="0"/>
          </a:p>
        </p:txBody>
      </p:sp>
    </p:spTree>
  </p:cSld>
  <p:clrMapOvr>
    <a:masterClrMapping/>
  </p:clrMapOvr>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65" name="Rectangle 6"/>
          <p:cNvSpPr>
            <a:spLocks noGrp="1" noChangeArrowheads="1"/>
          </p:cNvSpPr>
          <p:nvPr>
            <p:ph type="title"/>
          </p:nvPr>
        </p:nvSpPr>
        <p:spPr>
          <a:xfrm>
            <a:off x="1316182" y="67235"/>
            <a:ext cx="6650182" cy="1143000"/>
          </a:xfrm>
        </p:spPr>
        <p:txBody>
          <a:bodyPr rtlCol="0">
            <a:normAutofit/>
          </a:bodyPr>
          <a:lstStyle/>
          <a:p>
            <a:pPr defTabSz="913544">
              <a:defRPr/>
            </a:pPr>
            <a:r>
              <a:rPr lang="en-US" sz="4300" cap="all" dirty="0">
                <a:solidFill>
                  <a:schemeClr val="tx1">
                    <a:lumMod val="85%"/>
                    <a:lumOff val="15%"/>
                  </a:schemeClr>
                </a:solidFill>
                <a:effectLst>
                  <a:outerShdw blurRad="38100" dist="38100" dir="2700000" algn="tl">
                    <a:srgbClr val="000000">
                      <a:alpha val="43.137%"/>
                    </a:srgbClr>
                  </a:outerShdw>
                </a:effectLst>
                <a:cs typeface="Arial" charset="0"/>
              </a:rPr>
              <a:t>Lessons Learned</a:t>
            </a:r>
            <a:r>
              <a:rPr lang="en-US" sz="4300" dirty="0">
                <a:solidFill>
                  <a:schemeClr val="tx1">
                    <a:lumMod val="85%"/>
                    <a:lumOff val="15%"/>
                  </a:schemeClr>
                </a:solidFill>
                <a:effectLst>
                  <a:outerShdw blurRad="38100" dist="38100" dir="2700000" algn="tl">
                    <a:srgbClr val="000000">
                      <a:alpha val="43.137%"/>
                    </a:srgbClr>
                  </a:outerShdw>
                </a:effectLst>
                <a:cs typeface="Arial" charset="0"/>
              </a:rPr>
              <a:t/>
            </a:r>
            <a:br>
              <a:rPr lang="en-US" sz="4300" dirty="0">
                <a:solidFill>
                  <a:schemeClr val="tx1">
                    <a:lumMod val="85%"/>
                    <a:lumOff val="15%"/>
                  </a:schemeClr>
                </a:solidFill>
                <a:effectLst>
                  <a:outerShdw blurRad="38100" dist="38100" dir="2700000" algn="tl">
                    <a:srgbClr val="000000">
                      <a:alpha val="43.137%"/>
                    </a:srgbClr>
                  </a:outerShdw>
                </a:effectLst>
                <a:cs typeface="Arial" charset="0"/>
              </a:rPr>
            </a:br>
            <a:r>
              <a:rPr lang="en-US" sz="1400" dirty="0">
                <a:solidFill>
                  <a:srgbClr val="FFFF00"/>
                </a:solidFill>
                <a:cs typeface="Arial" charset="0"/>
              </a:rPr>
              <a:t> </a:t>
            </a:r>
            <a:endParaRPr lang="en-US" sz="4300" dirty="0">
              <a:cs typeface="Arial" charset="0"/>
            </a:endParaRPr>
          </a:p>
        </p:txBody>
      </p:sp>
      <p:sp>
        <p:nvSpPr>
          <p:cNvPr id="19463" name="Rectangle 3"/>
          <p:cNvSpPr>
            <a:spLocks noGrp="1" noChangeArrowheads="1"/>
          </p:cNvSpPr>
          <p:nvPr>
            <p:ph sz="half" idx="2"/>
          </p:nvPr>
        </p:nvSpPr>
        <p:spPr>
          <a:xfrm>
            <a:off x="277093" y="1429871"/>
            <a:ext cx="8229023" cy="4437529"/>
          </a:xfrm>
        </p:spPr>
        <p:txBody>
          <a:bodyPr rtlCol="0">
            <a:normAutofit fontScale="85%" lnSpcReduction="20%"/>
          </a:bodyPr>
          <a:lstStyle/>
          <a:p>
            <a:pPr marL="342579" indent="-342579" defTabSz="913544">
              <a:spcBef>
                <a:spcPct val="0%"/>
              </a:spcBef>
              <a:buClr>
                <a:schemeClr val="tx1">
                  <a:lumMod val="85%"/>
                  <a:lumOff val="15%"/>
                </a:schemeClr>
              </a:buClr>
              <a:buSzPct val="70%"/>
              <a:defRPr/>
            </a:pPr>
            <a:r>
              <a:rPr lang="en-US" sz="2500" b="1" u="sng" dirty="0"/>
              <a:t>V-Beach</a:t>
            </a:r>
            <a:r>
              <a:rPr lang="en-US" sz="2500" b="1" dirty="0"/>
              <a:t>:  </a:t>
            </a:r>
            <a:r>
              <a:rPr lang="en-US" sz="2500" b="1" u="sng" dirty="0"/>
              <a:t>Pre-Landing</a:t>
            </a:r>
          </a:p>
          <a:p>
            <a:pPr marL="742254" lvl="1" indent="-285482" defTabSz="913544">
              <a:spcBef>
                <a:spcPct val="0%"/>
              </a:spcBef>
              <a:buClr>
                <a:schemeClr val="tx1">
                  <a:lumMod val="85%"/>
                  <a:lumOff val="15%"/>
                </a:schemeClr>
              </a:buClr>
              <a:buSzPct val="70%"/>
              <a:defRPr/>
            </a:pPr>
            <a:r>
              <a:rPr lang="en-US" sz="2200" i="1" dirty="0"/>
              <a:t>Turks</a:t>
            </a:r>
            <a:r>
              <a:rPr lang="en-US" sz="2200" dirty="0"/>
              <a:t>: Prepared to Oppose Landing with                                                                 (1) Company</a:t>
            </a:r>
          </a:p>
          <a:p>
            <a:pPr marL="742254" lvl="1" indent="-285482" defTabSz="913544">
              <a:spcBef>
                <a:spcPct val="0%"/>
              </a:spcBef>
              <a:buClr>
                <a:schemeClr val="tx1">
                  <a:lumMod val="85%"/>
                  <a:lumOff val="15%"/>
                </a:schemeClr>
              </a:buClr>
              <a:buSzPct val="70%"/>
              <a:defRPr/>
            </a:pPr>
            <a:r>
              <a:rPr lang="en-US" sz="2200" i="1" dirty="0"/>
              <a:t>British</a:t>
            </a:r>
            <a:r>
              <a:rPr lang="en-US" sz="2200" dirty="0"/>
              <a:t>: </a:t>
            </a:r>
            <a:r>
              <a:rPr lang="en-US" sz="2200" dirty="0" smtClean="0"/>
              <a:t>Specialized Ship </a:t>
            </a:r>
            <a:r>
              <a:rPr lang="en-US" sz="2200" dirty="0"/>
              <a:t>Employed / </a:t>
            </a:r>
            <a:r>
              <a:rPr lang="en-US" sz="2200" dirty="0" smtClean="0"/>
              <a:t>Fire Support</a:t>
            </a:r>
          </a:p>
          <a:p>
            <a:pPr marL="742254" lvl="1" indent="-285482" defTabSz="913544">
              <a:spcBef>
                <a:spcPct val="0%"/>
              </a:spcBef>
              <a:buClr>
                <a:schemeClr val="tx1">
                  <a:lumMod val="85%"/>
                  <a:lumOff val="15%"/>
                </a:schemeClr>
              </a:buClr>
              <a:buSzPct val="70%"/>
              <a:buNone/>
              <a:defRPr/>
            </a:pPr>
            <a:r>
              <a:rPr lang="en-US" sz="2200" dirty="0"/>
              <a:t> </a:t>
            </a:r>
            <a:r>
              <a:rPr lang="en-US" sz="2200" dirty="0" smtClean="0"/>
              <a:t>    </a:t>
            </a:r>
            <a:r>
              <a:rPr lang="en-US" sz="2200" dirty="0"/>
              <a:t>Employed</a:t>
            </a:r>
          </a:p>
          <a:p>
            <a:pPr marL="342579" indent="-342579" defTabSz="913544">
              <a:spcBef>
                <a:spcPct val="0%"/>
              </a:spcBef>
              <a:buClr>
                <a:schemeClr val="tx1">
                  <a:lumMod val="85%"/>
                  <a:lumOff val="15%"/>
                </a:schemeClr>
              </a:buClr>
              <a:buSzPct val="70%"/>
              <a:defRPr/>
            </a:pPr>
            <a:r>
              <a:rPr lang="en-US" sz="2500" b="1" u="sng" dirty="0"/>
              <a:t>V-Beach</a:t>
            </a:r>
            <a:r>
              <a:rPr lang="en-US" sz="2500" b="1" dirty="0"/>
              <a:t>: </a:t>
            </a:r>
            <a:r>
              <a:rPr lang="en-US" sz="2500" b="1" u="sng" dirty="0"/>
              <a:t>H-Hour</a:t>
            </a:r>
            <a:r>
              <a:rPr lang="en-US" sz="2500" b="1" dirty="0"/>
              <a:t> </a:t>
            </a:r>
          </a:p>
          <a:p>
            <a:pPr marL="742254" lvl="1" indent="-285482" defTabSz="913544">
              <a:spcBef>
                <a:spcPct val="0%"/>
              </a:spcBef>
              <a:buClr>
                <a:schemeClr val="tx1">
                  <a:lumMod val="85%"/>
                  <a:lumOff val="15%"/>
                </a:schemeClr>
              </a:buClr>
              <a:buSzPct val="70%"/>
              <a:defRPr/>
            </a:pPr>
            <a:r>
              <a:rPr lang="en-US" sz="2200" dirty="0" smtClean="0"/>
              <a:t>Ship </a:t>
            </a:r>
            <a:r>
              <a:rPr lang="en-US" sz="2200" dirty="0"/>
              <a:t>runs aground  further from                                                                        shore than expected</a:t>
            </a:r>
          </a:p>
          <a:p>
            <a:pPr marL="742254" lvl="1" indent="-285482" defTabSz="913544">
              <a:spcBef>
                <a:spcPct val="0%"/>
              </a:spcBef>
              <a:buClr>
                <a:schemeClr val="tx1">
                  <a:lumMod val="85%"/>
                  <a:lumOff val="15%"/>
                </a:schemeClr>
              </a:buClr>
              <a:buSzPct val="70%"/>
              <a:defRPr/>
            </a:pPr>
            <a:r>
              <a:rPr lang="en-US" sz="2200" dirty="0" smtClean="0"/>
              <a:t>Floating bridges </a:t>
            </a:r>
            <a:r>
              <a:rPr lang="en-US" sz="2200" dirty="0"/>
              <a:t>used to move soldiers ashore</a:t>
            </a:r>
          </a:p>
          <a:p>
            <a:pPr marL="1141932" lvl="2" indent="-228387" defTabSz="913544">
              <a:spcBef>
                <a:spcPct val="0%"/>
              </a:spcBef>
              <a:buClr>
                <a:schemeClr val="tx1">
                  <a:lumMod val="85%"/>
                  <a:lumOff val="15%"/>
                </a:schemeClr>
              </a:buClr>
              <a:buSzPct val="70%"/>
              <a:defRPr/>
            </a:pPr>
            <a:r>
              <a:rPr lang="en-US" sz="2200" dirty="0" smtClean="0"/>
              <a:t>Bridges </a:t>
            </a:r>
            <a:r>
              <a:rPr lang="en-US" sz="2200" dirty="0"/>
              <a:t>drifted twice during </a:t>
            </a:r>
            <a:r>
              <a:rPr lang="en-US" sz="2200" dirty="0" smtClean="0"/>
              <a:t>the landing</a:t>
            </a:r>
            <a:endParaRPr lang="en-US" sz="2200" dirty="0"/>
          </a:p>
          <a:p>
            <a:pPr marL="742254" lvl="1" indent="-285482" defTabSz="913544">
              <a:spcBef>
                <a:spcPct val="0%"/>
              </a:spcBef>
              <a:buClr>
                <a:schemeClr val="tx1">
                  <a:lumMod val="85%"/>
                  <a:lumOff val="15%"/>
                </a:schemeClr>
              </a:buClr>
              <a:buSzPct val="70%"/>
              <a:defRPr/>
            </a:pPr>
            <a:r>
              <a:rPr lang="en-US" sz="2200" dirty="0" smtClean="0"/>
              <a:t>Fire support stopped </a:t>
            </a:r>
            <a:r>
              <a:rPr lang="en-US" sz="2200" dirty="0"/>
              <a:t>once </a:t>
            </a:r>
            <a:r>
              <a:rPr lang="en-US" sz="2200" dirty="0" smtClean="0"/>
              <a:t>landing started </a:t>
            </a:r>
            <a:endParaRPr lang="en-US" sz="2200" dirty="0"/>
          </a:p>
          <a:p>
            <a:pPr marL="342579" indent="-342579" defTabSz="913544">
              <a:spcBef>
                <a:spcPct val="0%"/>
              </a:spcBef>
              <a:buClr>
                <a:schemeClr val="tx1">
                  <a:lumMod val="85%"/>
                  <a:lumOff val="15%"/>
                </a:schemeClr>
              </a:buClr>
              <a:buSzPct val="70%"/>
              <a:defRPr/>
            </a:pPr>
            <a:r>
              <a:rPr lang="en-US" sz="2500" b="1" u="sng" dirty="0" err="1"/>
              <a:t>Endstate</a:t>
            </a:r>
            <a:r>
              <a:rPr lang="en-US" sz="2200" b="1" dirty="0"/>
              <a:t>: </a:t>
            </a:r>
          </a:p>
          <a:p>
            <a:pPr marL="742254" lvl="1" indent="-285482" defTabSz="913544">
              <a:spcBef>
                <a:spcPct val="0%"/>
              </a:spcBef>
              <a:buClr>
                <a:schemeClr val="tx1">
                  <a:lumMod val="85%"/>
                  <a:lumOff val="15%"/>
                </a:schemeClr>
              </a:buClr>
              <a:buSzPct val="70%"/>
              <a:defRPr/>
            </a:pPr>
            <a:r>
              <a:rPr lang="en-US" sz="2200" dirty="0"/>
              <a:t>70% of the initial </a:t>
            </a:r>
            <a:r>
              <a:rPr lang="en-US" sz="2200" dirty="0" smtClean="0"/>
              <a:t>wave of soldiers </a:t>
            </a:r>
            <a:r>
              <a:rPr lang="en-US" sz="2200" dirty="0"/>
              <a:t>was killed                                                                         or wounded</a:t>
            </a:r>
            <a:r>
              <a:rPr lang="en-US" dirty="0" smtClean="0"/>
              <a:t>. </a:t>
            </a:r>
          </a:p>
          <a:p>
            <a:pPr marL="742254" lvl="1" indent="-285482" defTabSz="913544">
              <a:spcBef>
                <a:spcPct val="0%"/>
              </a:spcBef>
              <a:buClr>
                <a:schemeClr val="tx1">
                  <a:lumMod val="85%"/>
                  <a:lumOff val="15%"/>
                </a:schemeClr>
              </a:buClr>
              <a:buSzPct val="70%"/>
              <a:defRPr/>
            </a:pPr>
            <a:r>
              <a:rPr lang="en-US" sz="2200" dirty="0"/>
              <a:t>Remaining </a:t>
            </a:r>
            <a:r>
              <a:rPr lang="en-US" sz="2200" dirty="0" smtClean="0"/>
              <a:t>soldiers land </a:t>
            </a:r>
            <a:r>
              <a:rPr lang="en-US" sz="2200" dirty="0"/>
              <a:t>at night                                                                                          and receive no enemy fire. </a:t>
            </a:r>
          </a:p>
          <a:p>
            <a:pPr marL="742254" lvl="1" indent="-285482" defTabSz="913544">
              <a:spcBef>
                <a:spcPct val="0%"/>
              </a:spcBef>
              <a:buClr>
                <a:schemeClr val="tx1">
                  <a:lumMod val="85%"/>
                  <a:lumOff val="15%"/>
                </a:schemeClr>
              </a:buClr>
              <a:buSzPct val="70%"/>
              <a:defRPr/>
            </a:pPr>
            <a:r>
              <a:rPr lang="en-US" sz="2200" dirty="0"/>
              <a:t>Objective </a:t>
            </a:r>
            <a:r>
              <a:rPr lang="en-US" sz="2200" dirty="0" smtClean="0"/>
              <a:t>Secured</a:t>
            </a:r>
          </a:p>
          <a:p>
            <a:pPr marL="342204" indent="-285482" defTabSz="913544">
              <a:spcBef>
                <a:spcPct val="0%"/>
              </a:spcBef>
              <a:buClr>
                <a:schemeClr val="tx1">
                  <a:lumMod val="85%"/>
                  <a:lumOff val="15%"/>
                </a:schemeClr>
              </a:buClr>
              <a:buSzPct val="70%"/>
              <a:defRPr/>
            </a:pPr>
            <a:r>
              <a:rPr lang="en-US" sz="2600" b="1" u="sng" dirty="0" smtClean="0"/>
              <a:t>Other Lessons Learned</a:t>
            </a:r>
            <a:endParaRPr lang="en-US" sz="2600" b="1" u="sng" dirty="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a:p>
            <a:pPr marL="742254" lvl="1" indent="-285482" defTabSz="913544">
              <a:spcBef>
                <a:spcPct val="0%"/>
              </a:spcBef>
              <a:buClr>
                <a:srgbClr val="FFFF00"/>
              </a:buClr>
              <a:buSzPct val="70%"/>
              <a:defRPr/>
            </a:pPr>
            <a:endParaRPr lang="en-US" b="1" dirty="0" smtClean="0"/>
          </a:p>
        </p:txBody>
      </p:sp>
      <p:sp>
        <p:nvSpPr>
          <p:cNvPr id="119" name="Rectangle 6"/>
          <p:cNvSpPr txBox="1">
            <a:spLocks noChangeArrowheads="1"/>
          </p:cNvSpPr>
          <p:nvPr/>
        </p:nvSpPr>
        <p:spPr>
          <a:xfrm>
            <a:off x="-623452" y="874059"/>
            <a:ext cx="6650183" cy="1143000"/>
          </a:xfrm>
          <a:prstGeom prst="rect">
            <a:avLst/>
          </a:prstGeom>
        </p:spPr>
        <p:txBody>
          <a:bodyPr lIns="91407" tIns="45704" rIns="91407" bIns="45704" anchor="ctr">
            <a:normAutofit/>
            <a:scene3d>
              <a:camera prst="orthographicFront"/>
              <a:lightRig rig="soft" dir="t">
                <a:rot lat="0" lon="0" rev="16800000"/>
              </a:lightRig>
            </a:scene3d>
            <a:sp3d prstMaterial="softEdge">
              <a:bevelT w="38100" h="38100"/>
            </a:sp3d>
          </a:bodyPr>
          <a:lstStyle/>
          <a:p>
            <a:pPr algn="ctr">
              <a:defRPr/>
            </a:pPr>
            <a:r>
              <a:rPr lang="en-US" sz="4300" dirty="0">
                <a:ln w="6350">
                  <a:noFill/>
                </a:ln>
                <a:solidFill>
                  <a:srgbClr val="FFFF00"/>
                </a:solidFill>
                <a:effectLst>
                  <a:outerShdw blurRad="114300" dist="101600" dir="2700000" algn="tl" rotWithShape="0">
                    <a:srgbClr val="000000">
                      <a:alpha val="40%"/>
                    </a:srgbClr>
                  </a:outerShdw>
                </a:effectLst>
                <a:latin typeface="+mj-lt"/>
                <a:ea typeface="+mj-ea"/>
                <a:cs typeface="Arial" charset="0"/>
              </a:rPr>
              <a:t/>
            </a:r>
            <a:br>
              <a:rPr lang="en-US" sz="4300" dirty="0">
                <a:ln w="6350">
                  <a:noFill/>
                </a:ln>
                <a:solidFill>
                  <a:srgbClr val="FFFF00"/>
                </a:solidFill>
                <a:effectLst>
                  <a:outerShdw blurRad="114300" dist="101600" dir="2700000" algn="tl" rotWithShape="0">
                    <a:srgbClr val="000000">
                      <a:alpha val="40%"/>
                    </a:srgbClr>
                  </a:outerShdw>
                </a:effectLst>
                <a:latin typeface="+mj-lt"/>
                <a:ea typeface="+mj-ea"/>
                <a:cs typeface="Arial" charset="0"/>
              </a:rPr>
            </a:br>
            <a:r>
              <a:rPr lang="en-US" sz="1400" b="1" dirty="0">
                <a:ln w="6350">
                  <a:noFill/>
                </a:ln>
                <a:solidFill>
                  <a:srgbClr val="FFFF00"/>
                </a:solidFill>
                <a:effectLst>
                  <a:outerShdw blurRad="114300" dist="101600" dir="2700000" algn="tl" rotWithShape="0">
                    <a:srgbClr val="000000">
                      <a:alpha val="40%"/>
                    </a:srgbClr>
                  </a:outerShdw>
                </a:effectLst>
                <a:latin typeface="Calibri"/>
                <a:ea typeface="+mj-ea"/>
                <a:cs typeface="Arial" charset="0"/>
              </a:rPr>
              <a:t> </a:t>
            </a:r>
            <a:endParaRPr lang="en-US" sz="4300" b="1" dirty="0">
              <a:ln w="6350">
                <a:noFill/>
              </a:ln>
              <a:gradFill>
                <a:gsLst>
                  <a:gs pos="0%">
                    <a:schemeClr val="accent1">
                      <a:tint val="73%"/>
                      <a:satMod val="145%"/>
                    </a:schemeClr>
                  </a:gs>
                  <a:gs pos="73%">
                    <a:schemeClr val="accent1">
                      <a:tint val="73%"/>
                      <a:satMod val="145%"/>
                    </a:schemeClr>
                  </a:gs>
                  <a:gs pos="100%">
                    <a:schemeClr val="accent1">
                      <a:tint val="83%"/>
                      <a:satMod val="143%"/>
                    </a:schemeClr>
                  </a:gs>
                </a:gsLst>
                <a:lin ang="4800000" scaled="1"/>
              </a:gradFill>
              <a:effectLst>
                <a:outerShdw blurRad="114300" dist="101600" dir="2700000" algn="tl" rotWithShape="0">
                  <a:srgbClr val="000000">
                    <a:alpha val="40%"/>
                  </a:srgbClr>
                </a:outerShdw>
              </a:effectLst>
              <a:latin typeface="+mj-lt"/>
              <a:ea typeface="+mj-ea"/>
              <a:cs typeface="Arial" charset="0"/>
            </a:endParaRPr>
          </a:p>
        </p:txBody>
      </p:sp>
      <p:sp>
        <p:nvSpPr>
          <p:cNvPr id="61" name="Flowchart: Process 60"/>
          <p:cNvSpPr/>
          <p:nvPr/>
        </p:nvSpPr>
        <p:spPr>
          <a:xfrm>
            <a:off x="0" y="6317428"/>
            <a:ext cx="9144000" cy="540572"/>
          </a:xfrm>
          <a:prstGeom prst="flowChartProcess">
            <a:avLst/>
          </a:prstGeom>
          <a:solidFill>
            <a:schemeClr val="accent2">
              <a:lumMod val="75%"/>
            </a:schemeClr>
          </a:solid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style>
          <a:lnRef idx="2">
            <a:schemeClr val="accent1">
              <a:shade val="50%"/>
            </a:schemeClr>
          </a:lnRef>
          <a:fillRef idx="1">
            <a:schemeClr val="accent1"/>
          </a:fillRef>
          <a:effectRef idx="0">
            <a:schemeClr val="accent1"/>
          </a:effectRef>
          <a:fontRef idx="minor">
            <a:schemeClr val="lt1"/>
          </a:fontRef>
        </p:style>
        <p:txBody>
          <a:bodyPr lIns="82039" tIns="41020" rIns="82039" bIns="41020" anchor="ctr"/>
          <a:lstStyle/>
          <a:p>
            <a:pPr algn="ctr">
              <a:defRPr/>
            </a:pPr>
            <a:r>
              <a:rPr lang="en-US" dirty="0"/>
              <a:t>Lessons Learned: Hydrographic and Beach Data Essential / Continuous Fire Support </a:t>
            </a:r>
          </a:p>
        </p:txBody>
      </p:sp>
      <p:sp>
        <p:nvSpPr>
          <p:cNvPr id="64" name="5-Point Star 63"/>
          <p:cNvSpPr/>
          <p:nvPr/>
        </p:nvSpPr>
        <p:spPr>
          <a:xfrm>
            <a:off x="100760" y="6375129"/>
            <a:ext cx="346364" cy="403412"/>
          </a:xfrm>
          <a:prstGeom prst="star5">
            <a:avLst/>
          </a:prstGeom>
          <a:solidFill>
            <a:srgbClr val="FFFF00"/>
          </a:solidFill>
          <a:ln>
            <a:noFill/>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
            </a:schemeClr>
          </a:lnRef>
          <a:fillRef idx="1">
            <a:schemeClr val="accent1"/>
          </a:fillRef>
          <a:effectRef idx="0">
            <a:schemeClr val="accent1"/>
          </a:effectRef>
          <a:fontRef idx="minor">
            <a:schemeClr val="lt1"/>
          </a:fontRef>
        </p:style>
        <p:txBody>
          <a:bodyPr lIns="82039" tIns="41020" rIns="82039" bIns="41020" anchor="ctr"/>
          <a:lstStyle/>
          <a:p>
            <a:pPr algn="ctr">
              <a:defRPr/>
            </a:pPr>
            <a:endParaRPr lang="en-US" dirty="0"/>
          </a:p>
        </p:txBody>
      </p:sp>
      <p:grpSp>
        <p:nvGrpSpPr>
          <p:cNvPr id="2" name="Group 9"/>
          <p:cNvGrpSpPr/>
          <p:nvPr/>
        </p:nvGrpSpPr>
        <p:grpSpPr>
          <a:xfrm>
            <a:off x="6400800" y="1371600"/>
            <a:ext cx="2391416" cy="4593854"/>
            <a:chOff x="7427843" y="1066800"/>
            <a:chExt cx="2630557" cy="6032637"/>
          </a:xfrm>
          <a:scene3d>
            <a:camera prst="orthographicFront">
              <a:rot lat="0" lon="0" rev="0"/>
            </a:camera>
            <a:lightRig rig="contrasting" dir="t">
              <a:rot lat="0" lon="0" rev="1500000"/>
            </a:lightRig>
          </a:scene3d>
        </p:grpSpPr>
        <p:pic>
          <p:nvPicPr>
            <p:cNvPr id="11" name="Picture 18" descr="http://www.pap-to-pass.org/Gallipoli.jpg"/>
            <p:cNvPicPr>
              <a:picLocks noChangeAspect="1" noChangeArrowheads="1"/>
            </p:cNvPicPr>
            <p:nvPr/>
          </p:nvPicPr>
          <p:blipFill>
            <a:blip r:embed="rId3" cstate="print"/>
            <a:srcRect t="6.372%" r="26.215%"/>
            <a:stretch>
              <a:fillRect/>
            </a:stretch>
          </p:blipFill>
          <p:spPr bwMode="auto">
            <a:xfrm>
              <a:off x="7494846" y="1066800"/>
              <a:ext cx="2563554" cy="6032637"/>
            </a:xfrm>
            <a:prstGeom prst="rect">
              <a:avLst/>
            </a:prstGeom>
            <a:noFill/>
            <a:ln>
              <a:noFill/>
            </a:ln>
            <a:effectLst>
              <a:outerShdw blurRad="149987" dist="250190" dir="8460000" algn="ctr">
                <a:srgbClr val="000000">
                  <a:alpha val="28%"/>
                </a:srgbClr>
              </a:outerShdw>
            </a:effectLst>
            <a:sp3d prstMaterial="metal">
              <a:bevelT w="88900" h="88900"/>
            </a:sp3d>
          </p:spPr>
        </p:pic>
        <p:grpSp>
          <p:nvGrpSpPr>
            <p:cNvPr id="3" name="Group 18"/>
            <p:cNvGrpSpPr/>
            <p:nvPr/>
          </p:nvGrpSpPr>
          <p:grpSpPr>
            <a:xfrm>
              <a:off x="7427843" y="4604853"/>
              <a:ext cx="1445855" cy="2155502"/>
              <a:chOff x="1162710" y="6209693"/>
              <a:chExt cx="1933969" cy="2400542"/>
            </a:xfrm>
          </p:grpSpPr>
          <p:sp>
            <p:nvSpPr>
              <p:cNvPr id="13" name="TextBox 12"/>
              <p:cNvSpPr txBox="1"/>
              <p:nvPr/>
            </p:nvSpPr>
            <p:spPr>
              <a:xfrm>
                <a:off x="2699964" y="8131260"/>
                <a:ext cx="396715" cy="388468"/>
              </a:xfrm>
              <a:prstGeom prst="rect">
                <a:avLst/>
              </a:prstGeom>
              <a:noFill/>
              <a:ln>
                <a:noFill/>
              </a:ln>
              <a:effectLst>
                <a:outerShdw blurRad="149987" dist="250190" dir="8460000" algn="ctr">
                  <a:srgbClr val="000000">
                    <a:alpha val="28%"/>
                  </a:srgbClr>
                </a:outerShdw>
              </a:effectLst>
              <a:sp3d prstMaterial="metal">
                <a:bevelT w="88900" h="88900"/>
              </a:sp3d>
            </p:spPr>
            <p:txBody>
              <a:bodyPr wrap="none">
                <a:spAutoFit/>
              </a:bodyPr>
              <a:lstStyle/>
              <a:p>
                <a:pPr>
                  <a:defRPr/>
                </a:pPr>
                <a:r>
                  <a:rPr lang="en-US" sz="1400" b="1" dirty="0"/>
                  <a:t>S</a:t>
                </a:r>
              </a:p>
            </p:txBody>
          </p:sp>
          <p:sp>
            <p:nvSpPr>
              <p:cNvPr id="14" name="TextBox 13"/>
              <p:cNvSpPr txBox="1"/>
              <p:nvPr/>
            </p:nvSpPr>
            <p:spPr>
              <a:xfrm>
                <a:off x="1884868" y="8221767"/>
                <a:ext cx="427376" cy="388468"/>
              </a:xfrm>
              <a:prstGeom prst="rect">
                <a:avLst/>
              </a:prstGeom>
              <a:noFill/>
              <a:ln>
                <a:noFill/>
              </a:ln>
              <a:effectLst>
                <a:outerShdw blurRad="149987" dist="250190" dir="8460000" algn="ctr">
                  <a:srgbClr val="000000">
                    <a:alpha val="28%"/>
                  </a:srgbClr>
                </a:outerShdw>
              </a:effectLst>
              <a:sp3d prstMaterial="metal">
                <a:bevelT w="88900" h="88900"/>
              </a:sp3d>
            </p:spPr>
            <p:txBody>
              <a:bodyPr wrap="none">
                <a:spAutoFit/>
              </a:bodyPr>
              <a:lstStyle/>
              <a:p>
                <a:pPr>
                  <a:defRPr/>
                </a:pPr>
                <a:r>
                  <a:rPr lang="en-US" sz="1400" b="1" dirty="0"/>
                  <a:t>V</a:t>
                </a:r>
              </a:p>
            </p:txBody>
          </p:sp>
          <p:sp>
            <p:nvSpPr>
              <p:cNvPr id="15" name="TextBox 14"/>
              <p:cNvSpPr txBox="1"/>
              <p:nvPr/>
            </p:nvSpPr>
            <p:spPr>
              <a:xfrm>
                <a:off x="1162710" y="7609907"/>
                <a:ext cx="521719" cy="388467"/>
              </a:xfrm>
              <a:prstGeom prst="rect">
                <a:avLst/>
              </a:prstGeom>
              <a:noFill/>
              <a:ln>
                <a:noFill/>
              </a:ln>
              <a:effectLst>
                <a:outerShdw blurRad="149987" dist="250190" dir="8460000" algn="ctr">
                  <a:srgbClr val="000000">
                    <a:alpha val="28%"/>
                  </a:srgbClr>
                </a:outerShdw>
              </a:effectLst>
              <a:sp3d prstMaterial="metal">
                <a:bevelT w="88900" h="88900"/>
              </a:sp3d>
            </p:spPr>
            <p:txBody>
              <a:bodyPr wrap="none">
                <a:spAutoFit/>
              </a:bodyPr>
              <a:lstStyle/>
              <a:p>
                <a:pPr>
                  <a:defRPr/>
                </a:pPr>
                <a:r>
                  <a:rPr lang="en-US" sz="1400" b="1" dirty="0"/>
                  <a:t>W</a:t>
                </a:r>
              </a:p>
            </p:txBody>
          </p:sp>
          <p:sp>
            <p:nvSpPr>
              <p:cNvPr id="16" name="TextBox 15"/>
              <p:cNvSpPr txBox="1"/>
              <p:nvPr/>
            </p:nvSpPr>
            <p:spPr>
              <a:xfrm>
                <a:off x="1318422" y="6889920"/>
                <a:ext cx="417941" cy="388467"/>
              </a:xfrm>
              <a:prstGeom prst="rect">
                <a:avLst/>
              </a:prstGeom>
              <a:noFill/>
              <a:ln>
                <a:noFill/>
              </a:ln>
              <a:effectLst>
                <a:outerShdw blurRad="149987" dist="250190" dir="8460000" algn="ctr">
                  <a:srgbClr val="000000">
                    <a:alpha val="28%"/>
                  </a:srgbClr>
                </a:outerShdw>
              </a:effectLst>
              <a:sp3d prstMaterial="metal">
                <a:bevelT w="88900" h="88900"/>
              </a:sp3d>
            </p:spPr>
            <p:txBody>
              <a:bodyPr wrap="none">
                <a:spAutoFit/>
              </a:bodyPr>
              <a:lstStyle/>
              <a:p>
                <a:pPr>
                  <a:defRPr/>
                </a:pPr>
                <a:r>
                  <a:rPr lang="en-US" sz="1400" b="1" dirty="0"/>
                  <a:t>X</a:t>
                </a:r>
              </a:p>
            </p:txBody>
          </p:sp>
          <p:sp>
            <p:nvSpPr>
              <p:cNvPr id="17" name="TextBox 16"/>
              <p:cNvSpPr txBox="1"/>
              <p:nvPr/>
            </p:nvSpPr>
            <p:spPr>
              <a:xfrm>
                <a:off x="1749033" y="6209693"/>
                <a:ext cx="408507" cy="388467"/>
              </a:xfrm>
              <a:prstGeom prst="rect">
                <a:avLst/>
              </a:prstGeom>
              <a:noFill/>
              <a:ln>
                <a:noFill/>
              </a:ln>
              <a:effectLst>
                <a:outerShdw blurRad="149987" dist="250190" dir="8460000" algn="ctr">
                  <a:srgbClr val="000000">
                    <a:alpha val="28%"/>
                  </a:srgbClr>
                </a:outerShdw>
              </a:effectLst>
              <a:sp3d prstMaterial="metal">
                <a:bevelT w="88900" h="88900"/>
              </a:sp3d>
            </p:spPr>
            <p:txBody>
              <a:bodyPr wrap="none">
                <a:spAutoFit/>
              </a:bodyPr>
              <a:lstStyle/>
              <a:p>
                <a:pPr>
                  <a:defRPr/>
                </a:pPr>
                <a:r>
                  <a:rPr lang="en-US" sz="1400" b="1" dirty="0"/>
                  <a:t>Y</a:t>
                </a:r>
              </a:p>
            </p:txBody>
          </p:sp>
        </p:grpSp>
      </p:grpSp>
      <p:sp>
        <p:nvSpPr>
          <p:cNvPr id="19"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20" name="Picture 2" descr="http://www.acus.org/files/images/Azerbaijan%20Flag%20Map.preview.png"/>
          <p:cNvPicPr>
            <a:picLocks noChangeAspect="1" noChangeArrowheads="1"/>
          </p:cNvPicPr>
          <p:nvPr/>
        </p:nvPicPr>
        <p:blipFill>
          <a:blip r:embed="rId4"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1" name="Picture 14" descr="http://www.robcubbon.com/images/usa-flag-inside-map.jpg"/>
          <p:cNvPicPr>
            <a:picLocks noChangeAspect="1" noChangeArrowheads="1"/>
          </p:cNvPicPr>
          <p:nvPr/>
        </p:nvPicPr>
        <p:blipFill>
          <a:blip r:embed="rId5" cstate="print"/>
          <a:srcRect/>
          <a:stretch>
            <a:fillRect/>
          </a:stretch>
        </p:blipFill>
        <p:spPr bwMode="auto">
          <a:xfrm>
            <a:off x="152399" y="152400"/>
            <a:ext cx="1455279" cy="914400"/>
          </a:xfrm>
          <a:prstGeom prst="rect">
            <a:avLst/>
          </a:prstGeom>
          <a:noFill/>
        </p:spPr>
      </p:pic>
      <p:cxnSp>
        <p:nvCxnSpPr>
          <p:cNvPr id="22" name="Straight Connector 21"/>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6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EMBARKATION CONCEPTS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a:bodyPr>
          <a:lstStyle/>
          <a:p>
            <a:r>
              <a:rPr lang="en-US" sz="3600" b="1" dirty="0" smtClean="0"/>
              <a:t>Embarkation Officer Responsibilities…</a:t>
            </a:r>
          </a:p>
          <a:p>
            <a:endParaRPr lang="en-US" sz="3600" b="1" dirty="0" smtClean="0"/>
          </a:p>
          <a:p>
            <a:r>
              <a:rPr lang="en-US" sz="3600" b="1" dirty="0" smtClean="0"/>
              <a:t>Combat Cargo Officer Responsibilities…</a:t>
            </a:r>
          </a:p>
          <a:p>
            <a:pPr lvl="1"/>
            <a:r>
              <a:rPr lang="en-US" sz="2900" b="1" dirty="0" smtClean="0"/>
              <a:t>Staff Combat Cargo Officer</a:t>
            </a:r>
          </a:p>
          <a:p>
            <a:pPr lvl="1"/>
            <a:r>
              <a:rPr lang="en-US" sz="2900" b="1" dirty="0" smtClean="0"/>
              <a:t>Ship Combat Cargo Officer</a:t>
            </a:r>
            <a:endParaRPr lang="en-US" sz="2900" dirty="0" smtClean="0"/>
          </a:p>
        </p:txBody>
      </p:sp>
    </p:spTree>
  </p:cSld>
  <p:clrMapOvr>
    <a:masterClrMapping/>
  </p:clrMapOvr>
</p:sld>
</file>

<file path=ppt/slides/slide6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EMBARKATION CONCEPTS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a:bodyPr>
          <a:lstStyle/>
          <a:p>
            <a:r>
              <a:rPr lang="en-US" sz="2800" dirty="0" smtClean="0"/>
              <a:t>Keys to successful embarkation planning:</a:t>
            </a:r>
          </a:p>
          <a:p>
            <a:pPr lvl="1" eaLnBrk="0" hangingPunct="0">
              <a:spcBef>
                <a:spcPct val="50%"/>
              </a:spcBef>
              <a:buFontTx/>
              <a:buChar char="•"/>
            </a:pPr>
            <a:r>
              <a:rPr lang="en-US" sz="2000" dirty="0" smtClean="0"/>
              <a:t>Determination of shipping</a:t>
            </a:r>
          </a:p>
          <a:p>
            <a:pPr lvl="1" eaLnBrk="0" hangingPunct="0">
              <a:spcBef>
                <a:spcPct val="50%"/>
              </a:spcBef>
              <a:buFontTx/>
              <a:buChar char="•"/>
            </a:pPr>
            <a:r>
              <a:rPr lang="en-US" sz="2000" dirty="0" smtClean="0"/>
              <a:t>Embarkation schedules</a:t>
            </a:r>
          </a:p>
          <a:p>
            <a:pPr lvl="1" eaLnBrk="0" hangingPunct="0">
              <a:spcBef>
                <a:spcPct val="50%"/>
              </a:spcBef>
              <a:buFontTx/>
              <a:buChar char="•"/>
            </a:pPr>
            <a:r>
              <a:rPr lang="en-US" sz="2000" dirty="0" smtClean="0"/>
              <a:t>Detailed load plans for each ship</a:t>
            </a:r>
          </a:p>
          <a:p>
            <a:pPr lvl="2"/>
            <a:r>
              <a:rPr lang="en-US" sz="2000" dirty="0" smtClean="0"/>
              <a:t>Support the tactical plan</a:t>
            </a:r>
          </a:p>
          <a:p>
            <a:pPr lvl="2"/>
            <a:r>
              <a:rPr lang="en-US" sz="2000" dirty="0" smtClean="0"/>
              <a:t>Provide for unit self sufficiency</a:t>
            </a:r>
          </a:p>
          <a:p>
            <a:pPr lvl="2"/>
            <a:r>
              <a:rPr lang="en-US" sz="2000" dirty="0" smtClean="0"/>
              <a:t>Provide for dispersion of Personnel and Supplies</a:t>
            </a:r>
          </a:p>
          <a:p>
            <a:pPr lvl="2"/>
            <a:endParaRPr lang="en-US" sz="2100" dirty="0" smtClean="0"/>
          </a:p>
        </p:txBody>
      </p:sp>
      <p:pic>
        <p:nvPicPr>
          <p:cNvPr id="10" name="Picture 3"/>
          <p:cNvPicPr>
            <a:picLocks noChangeAspect="1" noChangeArrowheads="1"/>
          </p:cNvPicPr>
          <p:nvPr/>
        </p:nvPicPr>
        <p:blipFill>
          <a:blip r:embed="rId4" cstate="print"/>
          <a:srcRect/>
          <a:stretch>
            <a:fillRect/>
          </a:stretch>
        </p:blipFill>
        <p:spPr>
          <a:xfrm>
            <a:off x="457200" y="4572000"/>
            <a:ext cx="8305800" cy="2004848"/>
          </a:xfrm>
          <a:prstGeom prst="rect">
            <a:avLst/>
          </a:prstGeom>
          <a:ln w="127000" cap="sq">
            <a:solidFill>
              <a:srgbClr val="000000"/>
            </a:solidFill>
            <a:miter lim="800%"/>
          </a:ln>
          <a:effectLst>
            <a:outerShdw blurRad="57150" dist="50800" dir="2700000" algn="tl" rotWithShape="0">
              <a:srgbClr val="000000">
                <a:alpha val="40%"/>
              </a:srgbClr>
            </a:outerShdw>
          </a:effectLst>
        </p:spPr>
      </p:pic>
    </p:spTree>
  </p:cSld>
  <p:clrMapOvr>
    <a:masterClrMapping/>
  </p:clrMapOvr>
</p:sld>
</file>

<file path=ppt/slides/slide6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b="1" cap="all" dirty="0" smtClean="0">
                <a:effectLst>
                  <a:outerShdw blurRad="38100" dist="38100" dir="2700000" algn="tl">
                    <a:srgbClr val="000000">
                      <a:alpha val="43.137%"/>
                    </a:srgbClr>
                  </a:outerShdw>
                </a:effectLst>
              </a:rPr>
              <a:t>rehearsal</a:t>
            </a:r>
            <a:r>
              <a:rPr lang="en-US" sz="2800" b="1" cap="all" dirty="0" smtClean="0">
                <a:effectLst>
                  <a:outerShdw blurRad="38100" dist="38100" dir="2700000" algn="tl">
                    <a:srgbClr val="000000">
                      <a:alpha val="43.137%"/>
                    </a:srgbClr>
                  </a:outerShdw>
                </a:effectLst>
              </a:rPr>
              <a:t>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6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REHEARSAL DEFINED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1" name="Content Placeholder 10"/>
          <p:cNvSpPr>
            <a:spLocks noGrp="1"/>
          </p:cNvSpPr>
          <p:nvPr>
            <p:ph idx="1"/>
          </p:nvPr>
        </p:nvSpPr>
        <p:spPr>
          <a:xfrm>
            <a:off x="457200" y="1371600"/>
            <a:ext cx="8229600" cy="5029200"/>
          </a:xfrm>
        </p:spPr>
        <p:txBody>
          <a:bodyPr>
            <a:normAutofit/>
          </a:bodyPr>
          <a:lstStyle/>
          <a:p>
            <a:r>
              <a:rPr lang="en-US" sz="2800" b="1" u="sng" dirty="0" smtClean="0"/>
              <a:t>REHEARSAL</a:t>
            </a:r>
            <a:r>
              <a:rPr lang="en-US" sz="2800" dirty="0" smtClean="0"/>
              <a:t>-  The phase of an amphibious operation in which one or more exercises are conducted by elements of the Amphibious Force (AF) under conditions approximating those to be encountered during the operation.</a:t>
            </a:r>
          </a:p>
          <a:p>
            <a:endParaRPr lang="en-US" sz="2900" dirty="0" smtClean="0"/>
          </a:p>
        </p:txBody>
      </p:sp>
      <p:pic>
        <p:nvPicPr>
          <p:cNvPr id="13" name="Picture 2" descr="http://upload.wikimedia.org/wikipedia/commons/7/72/AAV-australia.jpg"/>
          <p:cNvPicPr>
            <a:picLocks noChangeAspect="1" noChangeArrowheads="1"/>
          </p:cNvPicPr>
          <p:nvPr/>
        </p:nvPicPr>
        <p:blipFill>
          <a:blip r:embed="rId4" cstate="print"/>
          <a:srcRect/>
          <a:stretch>
            <a:fillRect/>
          </a:stretch>
        </p:blipFill>
        <p:spPr bwMode="auto">
          <a:xfrm>
            <a:off x="3048000" y="3657600"/>
            <a:ext cx="3048000" cy="2432418"/>
          </a:xfrm>
          <a:prstGeom prst="roundRect">
            <a:avLst>
              <a:gd name="adj" fmla="val 8594"/>
            </a:avLst>
          </a:prstGeom>
          <a:solidFill>
            <a:srgbClr val="FFFFFF">
              <a:shade val="85%"/>
            </a:srgbClr>
          </a:solidFill>
          <a:ln>
            <a:noFill/>
          </a:ln>
          <a:effectLst>
            <a:reflection blurRad="12700" stA="38%" endPos="28%" dist="5000" dir="5400000" sy="-100%" algn="bl" rotWithShape="0"/>
          </a:effectLst>
        </p:spPr>
      </p:pic>
    </p:spTree>
  </p:cSld>
  <p:clrMapOvr>
    <a:masterClrMapping/>
  </p:clrMapOvr>
  <p:timing>
    <p:tnLst>
      <p:par>
        <p:cTn id="1" dur="indefinite" restart="never" nodeType="tmRoot"/>
      </p:par>
    </p:tnLst>
  </p:timing>
</p:sld>
</file>

<file path=ppt/slides/slide6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REHEARSAL CONCEPTS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2" name="Rectangle 11"/>
          <p:cNvSpPr/>
          <p:nvPr/>
        </p:nvSpPr>
        <p:spPr>
          <a:xfrm>
            <a:off x="2819400" y="1219201"/>
            <a:ext cx="3581400" cy="2286000"/>
          </a:xfrm>
          <a:prstGeom prst="rect">
            <a:avLst/>
          </a:prstGeom>
          <a:ln/>
        </p:spPr>
        <p:style>
          <a:lnRef idx="2">
            <a:schemeClr val="dk1"/>
          </a:lnRef>
          <a:fillRef idx="1">
            <a:schemeClr val="lt1"/>
          </a:fillRef>
          <a:effectRef idx="0">
            <a:schemeClr val="dk1"/>
          </a:effectRef>
          <a:fontRef idx="minor">
            <a:schemeClr val="dk1"/>
          </a:fontRef>
        </p:style>
        <p:txBody>
          <a:bodyPr spcFirstLastPara="0" vert="horz" wrap="square" lIns="197358" tIns="197358" rIns="263144" bIns="296037" numCol="1" spcCol="1270" anchor="t" anchorCtr="0">
            <a:noAutofit/>
            <a:scene3d>
              <a:camera prst="obliqueBottomRight"/>
              <a:lightRig rig="threePt" dir="t"/>
            </a:scene3d>
          </a:bodyPr>
          <a:lstStyle/>
          <a:p>
            <a:pPr marL="285750" lvl="1" indent="-285750" algn="l" defTabSz="1644650">
              <a:lnSpc>
                <a:spcPct val="90%"/>
              </a:lnSpc>
              <a:spcBef>
                <a:spcPct val="0%"/>
              </a:spcBef>
              <a:spcAft>
                <a:spcPct val="15%"/>
              </a:spcAft>
            </a:pPr>
            <a:r>
              <a:rPr lang="en-US" dirty="0" smtClean="0"/>
              <a:t>Must Consider…</a:t>
            </a:r>
          </a:p>
          <a:p>
            <a:pPr marL="285750" lvl="1" indent="-285750" algn="l" defTabSz="1644650">
              <a:lnSpc>
                <a:spcPct val="90%"/>
              </a:lnSpc>
              <a:spcBef>
                <a:spcPct val="0%"/>
              </a:spcBef>
              <a:spcAft>
                <a:spcPct val="15%"/>
              </a:spcAft>
              <a:buChar char="••"/>
            </a:pPr>
            <a:r>
              <a:rPr lang="en-US" dirty="0" smtClean="0"/>
              <a:t>NUMBER of rehearsals</a:t>
            </a:r>
            <a:endParaRPr lang="en-US" dirty="0"/>
          </a:p>
          <a:p>
            <a:pPr marL="285750" lvl="1" indent="-285750" algn="l" defTabSz="1644650">
              <a:lnSpc>
                <a:spcPct val="90%"/>
              </a:lnSpc>
              <a:spcBef>
                <a:spcPct val="0%"/>
              </a:spcBef>
              <a:spcAft>
                <a:spcPct val="15%"/>
              </a:spcAft>
              <a:buChar char="••"/>
            </a:pPr>
            <a:r>
              <a:rPr lang="en-US" dirty="0" smtClean="0"/>
              <a:t>NATURE of rehearsals</a:t>
            </a:r>
            <a:endParaRPr lang="en-US" dirty="0"/>
          </a:p>
          <a:p>
            <a:pPr marL="285750" lvl="1" indent="-285750" algn="l" defTabSz="1644650">
              <a:lnSpc>
                <a:spcPct val="90%"/>
              </a:lnSpc>
              <a:spcBef>
                <a:spcPct val="0%"/>
              </a:spcBef>
              <a:spcAft>
                <a:spcPct val="15%"/>
              </a:spcAft>
              <a:buChar char="••"/>
            </a:pPr>
            <a:r>
              <a:rPr lang="en-US" dirty="0" smtClean="0"/>
              <a:t>SCOPE of rehearsals</a:t>
            </a:r>
            <a:endParaRPr lang="en-US" dirty="0"/>
          </a:p>
          <a:p>
            <a:pPr marL="285750" lvl="1" indent="-285750" algn="l" defTabSz="1644650">
              <a:lnSpc>
                <a:spcPct val="90%"/>
              </a:lnSpc>
              <a:spcBef>
                <a:spcPct val="0%"/>
              </a:spcBef>
              <a:spcAft>
                <a:spcPct val="15%"/>
              </a:spcAft>
              <a:buChar char="••"/>
            </a:pPr>
            <a:r>
              <a:rPr lang="en-US" dirty="0" smtClean="0"/>
              <a:t>DATE and TIME of each one</a:t>
            </a:r>
            <a:endParaRPr lang="en-US" dirty="0"/>
          </a:p>
          <a:p>
            <a:pPr marL="285750" lvl="1" indent="-285750" algn="l" defTabSz="1644650">
              <a:lnSpc>
                <a:spcPct val="90%"/>
              </a:lnSpc>
              <a:spcBef>
                <a:spcPct val="0%"/>
              </a:spcBef>
              <a:spcAft>
                <a:spcPct val="15%"/>
              </a:spcAft>
              <a:buChar char="••"/>
            </a:pPr>
            <a:r>
              <a:rPr lang="en-US" dirty="0" smtClean="0"/>
              <a:t>Selection of the rehearsal AREA</a:t>
            </a:r>
            <a:endParaRPr lang="en-US" dirty="0"/>
          </a:p>
        </p:txBody>
      </p:sp>
      <p:sp>
        <p:nvSpPr>
          <p:cNvPr id="13" name="Slide Number Placeholder 3"/>
          <p:cNvSpPr>
            <a:spLocks noGrp="1"/>
          </p:cNvSpPr>
          <p:nvPr>
            <p:ph type="sldNum" sz="quarter" idx="12"/>
          </p:nvPr>
        </p:nvSpPr>
        <p:spPr>
          <a:xfrm>
            <a:off x="8717280" y="7272232"/>
            <a:ext cx="603334" cy="236455"/>
          </a:xfrm>
        </p:spPr>
        <p:txBody>
          <a:bodyPr/>
          <a:lstStyle/>
          <a:p>
            <a:pPr>
              <a:defRPr/>
            </a:pPr>
            <a:fld id="{E022E14D-220F-42D0-BA57-ED66D2E01576}" type="slidenum">
              <a:rPr lang="en-US" smtClean="0"/>
              <a:pPr>
                <a:defRPr/>
              </a:pPr>
              <a:t>64</a:t>
            </a:fld>
            <a:endParaRPr lang="en-US" dirty="0"/>
          </a:p>
        </p:txBody>
      </p:sp>
      <p:graphicFrame>
        <p:nvGraphicFramePr>
          <p:cNvPr id="14" name="Diagram 13"/>
          <p:cNvGraphicFramePr/>
          <p:nvPr/>
        </p:nvGraphicFramePr>
        <p:xfrm>
          <a:off x="1095765" y="3308412"/>
          <a:ext cx="7075467" cy="2177988"/>
        </p:xfrm>
        <a:graphic>
          <a:graphicData uri="http://purl.oclc.org/ooxml/drawingml/diagram">
            <dgm:relIds xmlns:dgm="http://purl.oclc.org/ooxml/drawingml/diagram" xmlns:r="http://purl.oclc.org/ooxml/officeDocument/relationships" r:dm="rId4" r:lo="rId5" r:qs="rId6" r:cs="rId7"/>
          </a:graphicData>
        </a:graphic>
      </p:graphicFrame>
      <p:graphicFrame>
        <p:nvGraphicFramePr>
          <p:cNvPr id="19" name="Diagram 18"/>
          <p:cNvGraphicFramePr/>
          <p:nvPr/>
        </p:nvGraphicFramePr>
        <p:xfrm>
          <a:off x="2913018" y="5237949"/>
          <a:ext cx="3411582" cy="1611947"/>
        </p:xfrm>
        <a:graphic>
          <a:graphicData uri="http://purl.oclc.org/ooxml/drawingml/diagram">
            <dgm:relIds xmlns:dgm="http://purl.oclc.org/ooxml/drawingml/diagram" xmlns:r="http://purl.oclc.org/ooxml/officeDocument/relationships" r:dm="rId9" r:lo="rId10" r:qs="rId11" r:cs="rId12"/>
          </a:graphicData>
        </a:graphic>
      </p:graphicFrame>
    </p:spTree>
  </p:cSld>
  <p:clrMapOvr>
    <a:masterClrMapping/>
  </p:clrMapOvr>
  <p:timing>
    <p:tnLst>
      <p:par>
        <p:cTn id="1" dur="indefinite" restart="never" nodeType="tmRoot"/>
      </p:par>
    </p:tnLst>
  </p:timing>
</p:sld>
</file>

<file path=ppt/slides/slide6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cxnSp>
        <p:nvCxnSpPr>
          <p:cNvPr id="18" name="Straight Connector 17"/>
          <p:cNvCxnSpPr/>
          <p:nvPr/>
        </p:nvCxnSpPr>
        <p:spPr>
          <a:xfrm>
            <a:off x="2286000" y="5638800"/>
            <a:ext cx="990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2209800" y="3962400"/>
            <a:ext cx="990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2286000" y="2133600"/>
            <a:ext cx="990600" cy="0"/>
          </a:xfrm>
          <a:prstGeom prst="line">
            <a:avLst/>
          </a:prstGeom>
        </p:spPr>
        <p:style>
          <a:lnRef idx="3">
            <a:schemeClr val="accent1"/>
          </a:lnRef>
          <a:fillRef idx="0">
            <a:schemeClr val="accent1"/>
          </a:fillRef>
          <a:effectRef idx="2">
            <a:schemeClr val="accent1"/>
          </a:effectRef>
          <a:fontRef idx="minor">
            <a:schemeClr val="tx1"/>
          </a:fontRef>
        </p:style>
      </p:cxnSp>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TYPES OF REHEARSALS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graphicFrame>
        <p:nvGraphicFramePr>
          <p:cNvPr id="10" name="Content Placeholder 9"/>
          <p:cNvGraphicFramePr>
            <a:graphicFrameLocks noGrp="1"/>
          </p:cNvGraphicFramePr>
          <p:nvPr>
            <p:ph idx="1"/>
          </p:nvPr>
        </p:nvGraphicFramePr>
        <p:xfrm>
          <a:off x="304800" y="1371600"/>
          <a:ext cx="8229600" cy="5029200"/>
        </p:xfrm>
        <a:graphic>
          <a:graphicData uri="http://purl.oclc.org/ooxml/drawingml/diagram">
            <dgm:relIds xmlns:dgm="http://purl.oclc.org/ooxml/drawingml/diagram" xmlns:r="http://purl.oclc.org/ooxml/officeDocument/relationships" r:dm="rId4" r:lo="rId5" r:qs="rId6" r:cs="rId7"/>
          </a:graphicData>
        </a:graphic>
      </p:graphicFrame>
      <p:pic>
        <p:nvPicPr>
          <p:cNvPr id="14" name="Picture 175" descr="ddg2"/>
          <p:cNvPicPr>
            <a:picLocks noChangeAspect="1" noChangeArrowheads="1"/>
          </p:cNvPicPr>
          <p:nvPr/>
        </p:nvPicPr>
        <p:blipFill>
          <a:blip r:embed="rId9" cstate="print"/>
          <a:srcRect/>
          <a:stretch>
            <a:fillRect/>
          </a:stretch>
        </p:blipFill>
        <p:spPr bwMode="auto">
          <a:xfrm>
            <a:off x="990600" y="1524000"/>
            <a:ext cx="1716634" cy="1219200"/>
          </a:xfrm>
          <a:prstGeom prst="rect">
            <a:avLst/>
          </a:prstGeom>
          <a:ln>
            <a:noFill/>
          </a:ln>
          <a:effectLst>
            <a:softEdge rad="112500"/>
          </a:effectLst>
        </p:spPr>
      </p:pic>
      <p:pic>
        <p:nvPicPr>
          <p:cNvPr id="2050" name="Picture 2"/>
          <p:cNvPicPr>
            <a:picLocks noChangeAspect="1" noChangeArrowheads="1"/>
          </p:cNvPicPr>
          <p:nvPr/>
        </p:nvPicPr>
        <p:blipFill>
          <a:blip r:embed="rId10" cstate="print"/>
          <a:srcRect l="28.571%" t="42.667%" r="56.667%" b="33.714%"/>
          <a:stretch>
            <a:fillRect/>
          </a:stretch>
        </p:blipFill>
        <p:spPr bwMode="auto">
          <a:xfrm>
            <a:off x="1143000" y="3276600"/>
            <a:ext cx="1371600" cy="1371600"/>
          </a:xfrm>
          <a:prstGeom prst="rect">
            <a:avLst/>
          </a:prstGeom>
          <a:ln>
            <a:noFill/>
          </a:ln>
          <a:effectLst>
            <a:softEdge rad="112500"/>
          </a:effectLst>
        </p:spPr>
      </p:pic>
      <p:pic>
        <p:nvPicPr>
          <p:cNvPr id="2052" name="Picture 4" descr="http://forum.apan-info.net/summer04/jpg_lg/040304-M-7403H-023.jpg"/>
          <p:cNvPicPr>
            <a:picLocks noChangeAspect="1" noChangeArrowheads="1"/>
          </p:cNvPicPr>
          <p:nvPr/>
        </p:nvPicPr>
        <p:blipFill>
          <a:blip r:embed="rId11" cstate="print"/>
          <a:srcRect/>
          <a:stretch>
            <a:fillRect/>
          </a:stretch>
        </p:blipFill>
        <p:spPr bwMode="auto">
          <a:xfrm>
            <a:off x="914400" y="5029200"/>
            <a:ext cx="1859878" cy="12192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534400" cy="1470025"/>
          </a:xfrm>
        </p:spPr>
        <p:txBody>
          <a:bodyPr>
            <a:normAutofit/>
          </a:bodyPr>
          <a:lstStyle/>
          <a:p>
            <a:r>
              <a:rPr lang="en-US" b="1" cap="all" dirty="0" smtClean="0">
                <a:effectLst>
                  <a:outerShdw blurRad="38100" dist="38100" dir="2700000" algn="tl">
                    <a:srgbClr val="000000">
                      <a:alpha val="43.137%"/>
                    </a:srgbClr>
                  </a:outerShdw>
                </a:effectLst>
              </a:rPr>
              <a:t>MOVEMENT</a:t>
            </a:r>
            <a:r>
              <a:rPr lang="en-US" sz="2800" b="1" cap="all" dirty="0" smtClean="0">
                <a:effectLst>
                  <a:outerShdw blurRad="38100" dist="38100" dir="2700000" algn="tl">
                    <a:srgbClr val="000000">
                      <a:alpha val="43.137%"/>
                    </a:srgbClr>
                  </a:outerShdw>
                </a:effectLst>
              </a:rPr>
              <a:t>  </a:t>
            </a:r>
            <a:endParaRPr lang="en-US" sz="28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p>
          <a:p>
            <a:r>
              <a:rPr lang="en-US" i="1" dirty="0" smtClean="0"/>
              <a:t>United States Navy</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6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ORGANIZATION FOR MOVEMENT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21" name="Content Placeholder 20"/>
          <p:cNvSpPr>
            <a:spLocks noGrp="1"/>
          </p:cNvSpPr>
          <p:nvPr>
            <p:ph idx="1"/>
          </p:nvPr>
        </p:nvSpPr>
        <p:spPr>
          <a:xfrm>
            <a:off x="533400" y="1600200"/>
            <a:ext cx="8229600" cy="4525963"/>
          </a:xfrm>
        </p:spPr>
        <p:txBody>
          <a:bodyPr/>
          <a:lstStyle/>
          <a:p>
            <a:r>
              <a:rPr lang="en-US" dirty="0" smtClean="0"/>
              <a:t>Amphibious shipping will be divided in support of the landing plan into multiple kinds of groups</a:t>
            </a:r>
          </a:p>
          <a:p>
            <a:pPr lvl="1"/>
            <a:r>
              <a:rPr lang="en-US" dirty="0" smtClean="0"/>
              <a:t>Transport Groups</a:t>
            </a:r>
          </a:p>
          <a:p>
            <a:pPr lvl="1"/>
            <a:r>
              <a:rPr lang="en-US" dirty="0" smtClean="0"/>
              <a:t>Movement Groups</a:t>
            </a:r>
          </a:p>
          <a:p>
            <a:pPr lvl="1"/>
            <a:r>
              <a:rPr lang="en-US" dirty="0" smtClean="0"/>
              <a:t>Pre-D-day Groups</a:t>
            </a:r>
          </a:p>
          <a:p>
            <a:pPr lvl="1"/>
            <a:r>
              <a:rPr lang="en-US" dirty="0" smtClean="0"/>
              <a:t>Post-D-day Groups</a:t>
            </a:r>
          </a:p>
          <a:p>
            <a:pPr lvl="1"/>
            <a:r>
              <a:rPr lang="en-US" dirty="0" smtClean="0"/>
              <a:t>Follow-up Groups</a:t>
            </a:r>
            <a:endParaRPr lang="en-US" dirty="0"/>
          </a:p>
        </p:txBody>
      </p:sp>
    </p:spTree>
  </p:cSld>
  <p:clrMapOvr>
    <a:masterClrMapping/>
  </p:clrMapOvr>
  <p:timing>
    <p:tnLst>
      <p:par>
        <p:cTn id="1" dur="indefinite" restart="never" nodeType="tmRoot"/>
      </p:par>
    </p:tnLst>
  </p:timing>
</p:sld>
</file>

<file path=ppt/slides/slide6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1" name="Freeform 10"/>
          <p:cNvSpPr/>
          <p:nvPr/>
        </p:nvSpPr>
        <p:spPr>
          <a:xfrm>
            <a:off x="-20097" y="1657978"/>
            <a:ext cx="9164097" cy="5215095"/>
          </a:xfrm>
          <a:custGeom>
            <a:avLst/>
            <a:gdLst>
              <a:gd name="connsiteX0" fmla="*/ 10049 w 9164097"/>
              <a:gd name="connsiteY0" fmla="*/ 120580 h 5215095"/>
              <a:gd name="connsiteX1" fmla="*/ 0 w 9164097"/>
              <a:gd name="connsiteY1" fmla="*/ 5215095 h 5215095"/>
              <a:gd name="connsiteX2" fmla="*/ 9154049 w 9164097"/>
              <a:gd name="connsiteY2" fmla="*/ 5205046 h 5215095"/>
              <a:gd name="connsiteX3" fmla="*/ 9164097 w 9164097"/>
              <a:gd name="connsiteY3" fmla="*/ 0 h 5215095"/>
              <a:gd name="connsiteX4" fmla="*/ 10049 w 9164097"/>
              <a:gd name="connsiteY4" fmla="*/ 40193 h 5215095"/>
              <a:gd name="connsiteX5" fmla="*/ 10049 w 9164097"/>
              <a:gd name="connsiteY5" fmla="*/ 120580 h 521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4097" h="5215095">
                <a:moveTo>
                  <a:pt x="10049" y="120580"/>
                </a:moveTo>
                <a:cubicBezTo>
                  <a:pt x="6699" y="1818752"/>
                  <a:pt x="3350" y="3516923"/>
                  <a:pt x="0" y="5215095"/>
                </a:cubicBezTo>
                <a:lnTo>
                  <a:pt x="9154049" y="5205046"/>
                </a:lnTo>
                <a:cubicBezTo>
                  <a:pt x="9157398" y="3470031"/>
                  <a:pt x="9160748" y="1735015"/>
                  <a:pt x="9164097" y="0"/>
                </a:cubicBezTo>
                <a:lnTo>
                  <a:pt x="10049" y="40193"/>
                </a:lnTo>
                <a:lnTo>
                  <a:pt x="10049" y="120580"/>
                </a:lnTo>
                <a:close/>
              </a:path>
            </a:pathLst>
          </a:custGeom>
          <a:blipFill>
            <a:blip r:embed="rId2" cstate="print"/>
            <a:tile tx="0" ty="0" sx="100%" sy="100%" flip="none" algn="tl"/>
          </a:blip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ORGANIZATION OF THE SEA AREA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3"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4"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0" name="Freeform 9"/>
          <p:cNvSpPr/>
          <p:nvPr/>
        </p:nvSpPr>
        <p:spPr>
          <a:xfrm>
            <a:off x="0" y="1266092"/>
            <a:ext cx="9154048" cy="1175657"/>
          </a:xfrm>
          <a:custGeom>
            <a:avLst/>
            <a:gdLst>
              <a:gd name="connsiteX0" fmla="*/ 0 w 9154048"/>
              <a:gd name="connsiteY0" fmla="*/ 502418 h 1175657"/>
              <a:gd name="connsiteX1" fmla="*/ 351692 w 9154048"/>
              <a:gd name="connsiteY1" fmla="*/ 542611 h 1175657"/>
              <a:gd name="connsiteX2" fmla="*/ 1135464 w 9154048"/>
              <a:gd name="connsiteY2" fmla="*/ 673240 h 1175657"/>
              <a:gd name="connsiteX3" fmla="*/ 1688123 w 9154048"/>
              <a:gd name="connsiteY3" fmla="*/ 924449 h 1175657"/>
              <a:gd name="connsiteX4" fmla="*/ 2291024 w 9154048"/>
              <a:gd name="connsiteY4" fmla="*/ 854110 h 1175657"/>
              <a:gd name="connsiteX5" fmla="*/ 2703007 w 9154048"/>
              <a:gd name="connsiteY5" fmla="*/ 773723 h 1175657"/>
              <a:gd name="connsiteX6" fmla="*/ 3496826 w 9154048"/>
              <a:gd name="connsiteY6" fmla="*/ 643095 h 1175657"/>
              <a:gd name="connsiteX7" fmla="*/ 3858567 w 9154048"/>
              <a:gd name="connsiteY7" fmla="*/ 633046 h 1175657"/>
              <a:gd name="connsiteX8" fmla="*/ 4049486 w 9154048"/>
              <a:gd name="connsiteY8" fmla="*/ 643095 h 1175657"/>
              <a:gd name="connsiteX9" fmla="*/ 4923692 w 9154048"/>
              <a:gd name="connsiteY9" fmla="*/ 723482 h 1175657"/>
              <a:gd name="connsiteX10" fmla="*/ 5024176 w 9154048"/>
              <a:gd name="connsiteY10" fmla="*/ 713433 h 1175657"/>
              <a:gd name="connsiteX11" fmla="*/ 5777802 w 9154048"/>
              <a:gd name="connsiteY11" fmla="*/ 562708 h 1175657"/>
              <a:gd name="connsiteX12" fmla="*/ 6491235 w 9154048"/>
              <a:gd name="connsiteY12" fmla="*/ 592853 h 1175657"/>
              <a:gd name="connsiteX13" fmla="*/ 7234813 w 9154048"/>
              <a:gd name="connsiteY13" fmla="*/ 854110 h 1175657"/>
              <a:gd name="connsiteX14" fmla="*/ 7345345 w 9154048"/>
              <a:gd name="connsiteY14" fmla="*/ 854110 h 1175657"/>
              <a:gd name="connsiteX15" fmla="*/ 7676941 w 9154048"/>
              <a:gd name="connsiteY15" fmla="*/ 1034981 h 1175657"/>
              <a:gd name="connsiteX16" fmla="*/ 7717134 w 9154048"/>
              <a:gd name="connsiteY16" fmla="*/ 1145512 h 1175657"/>
              <a:gd name="connsiteX17" fmla="*/ 7827666 w 9154048"/>
              <a:gd name="connsiteY17" fmla="*/ 1175657 h 1175657"/>
              <a:gd name="connsiteX18" fmla="*/ 7968343 w 9154048"/>
              <a:gd name="connsiteY18" fmla="*/ 1175657 h 1175657"/>
              <a:gd name="connsiteX19" fmla="*/ 8219552 w 9154048"/>
              <a:gd name="connsiteY19" fmla="*/ 1105319 h 1175657"/>
              <a:gd name="connsiteX20" fmla="*/ 8259745 w 9154048"/>
              <a:gd name="connsiteY20" fmla="*/ 1024932 h 1175657"/>
              <a:gd name="connsiteX21" fmla="*/ 8269793 w 9154048"/>
              <a:gd name="connsiteY21" fmla="*/ 994787 h 1175657"/>
              <a:gd name="connsiteX22" fmla="*/ 8621486 w 9154048"/>
              <a:gd name="connsiteY22" fmla="*/ 793820 h 1175657"/>
              <a:gd name="connsiteX23" fmla="*/ 8792308 w 9154048"/>
              <a:gd name="connsiteY23" fmla="*/ 633046 h 1175657"/>
              <a:gd name="connsiteX24" fmla="*/ 9133952 w 9154048"/>
              <a:gd name="connsiteY24" fmla="*/ 472273 h 1175657"/>
              <a:gd name="connsiteX25" fmla="*/ 9154048 w 9154048"/>
              <a:gd name="connsiteY25" fmla="*/ 462224 h 1175657"/>
              <a:gd name="connsiteX26" fmla="*/ 9144000 w 9154048"/>
              <a:gd name="connsiteY26" fmla="*/ 0 h 1175657"/>
              <a:gd name="connsiteX27" fmla="*/ 0 w 9154048"/>
              <a:gd name="connsiteY27" fmla="*/ 10049 h 1175657"/>
              <a:gd name="connsiteX28" fmla="*/ 0 w 9154048"/>
              <a:gd name="connsiteY28" fmla="*/ 502418 h 11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154048" h="1175657">
                <a:moveTo>
                  <a:pt x="0" y="502418"/>
                </a:moveTo>
                <a:lnTo>
                  <a:pt x="351692" y="542611"/>
                </a:lnTo>
                <a:lnTo>
                  <a:pt x="1135464" y="673240"/>
                </a:lnTo>
                <a:lnTo>
                  <a:pt x="1688123" y="924449"/>
                </a:lnTo>
                <a:lnTo>
                  <a:pt x="2291024" y="854110"/>
                </a:lnTo>
                <a:lnTo>
                  <a:pt x="2703007" y="773723"/>
                </a:lnTo>
                <a:lnTo>
                  <a:pt x="3496826" y="643095"/>
                </a:lnTo>
                <a:lnTo>
                  <a:pt x="3858567" y="633046"/>
                </a:lnTo>
                <a:cubicBezTo>
                  <a:pt x="4022660" y="643986"/>
                  <a:pt x="3958939" y="643095"/>
                  <a:pt x="4049486" y="643095"/>
                </a:cubicBezTo>
                <a:lnTo>
                  <a:pt x="4923692" y="723482"/>
                </a:lnTo>
                <a:cubicBezTo>
                  <a:pt x="5017456" y="713063"/>
                  <a:pt x="4983796" y="713433"/>
                  <a:pt x="5024176" y="713433"/>
                </a:cubicBezTo>
                <a:lnTo>
                  <a:pt x="5777802" y="562708"/>
                </a:lnTo>
                <a:lnTo>
                  <a:pt x="6491235" y="592853"/>
                </a:lnTo>
                <a:lnTo>
                  <a:pt x="7234813" y="854110"/>
                </a:lnTo>
                <a:lnTo>
                  <a:pt x="7345345" y="854110"/>
                </a:lnTo>
                <a:lnTo>
                  <a:pt x="7676941" y="1034981"/>
                </a:lnTo>
                <a:cubicBezTo>
                  <a:pt x="7699092" y="1134664"/>
                  <a:pt x="7675201" y="1103581"/>
                  <a:pt x="7717134" y="1145512"/>
                </a:cubicBezTo>
                <a:lnTo>
                  <a:pt x="7827666" y="1175657"/>
                </a:lnTo>
                <a:lnTo>
                  <a:pt x="7968343" y="1175657"/>
                </a:lnTo>
                <a:lnTo>
                  <a:pt x="8219552" y="1105319"/>
                </a:lnTo>
                <a:lnTo>
                  <a:pt x="8259745" y="1024932"/>
                </a:lnTo>
                <a:lnTo>
                  <a:pt x="8269793" y="994787"/>
                </a:lnTo>
                <a:lnTo>
                  <a:pt x="8621486" y="793820"/>
                </a:lnTo>
                <a:lnTo>
                  <a:pt x="8792308" y="633046"/>
                </a:lnTo>
                <a:lnTo>
                  <a:pt x="9133952" y="472273"/>
                </a:lnTo>
                <a:lnTo>
                  <a:pt x="9154048" y="462224"/>
                </a:lnTo>
                <a:lnTo>
                  <a:pt x="9144000" y="0"/>
                </a:lnTo>
                <a:lnTo>
                  <a:pt x="0" y="10049"/>
                </a:lnTo>
                <a:lnTo>
                  <a:pt x="0" y="502418"/>
                </a:lnTo>
                <a:close/>
              </a:path>
            </a:pathLst>
          </a:custGeom>
          <a:solidFill>
            <a:srgbClr val="FFFF99"/>
          </a:solidFill>
          <a:ln>
            <a:solidFill>
              <a:schemeClr val="bg2">
                <a:lumMod val="50%"/>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0145" y="1778559"/>
            <a:ext cx="8752114" cy="4088842"/>
          </a:xfrm>
          <a:custGeom>
            <a:avLst/>
            <a:gdLst>
              <a:gd name="connsiteX0" fmla="*/ 0 w 8752114"/>
              <a:gd name="connsiteY0" fmla="*/ 0 h 4300695"/>
              <a:gd name="connsiteX1" fmla="*/ 1024932 w 8752114"/>
              <a:gd name="connsiteY1" fmla="*/ 4270550 h 4300695"/>
              <a:gd name="connsiteX2" fmla="*/ 7747279 w 8752114"/>
              <a:gd name="connsiteY2" fmla="*/ 4300695 h 4300695"/>
              <a:gd name="connsiteX3" fmla="*/ 8752114 w 8752114"/>
              <a:gd name="connsiteY3" fmla="*/ 140677 h 4300695"/>
            </a:gdLst>
            <a:ahLst/>
            <a:cxnLst>
              <a:cxn ang="0">
                <a:pos x="connsiteX0" y="connsiteY0"/>
              </a:cxn>
              <a:cxn ang="0">
                <a:pos x="connsiteX1" y="connsiteY1"/>
              </a:cxn>
              <a:cxn ang="0">
                <a:pos x="connsiteX2" y="connsiteY2"/>
              </a:cxn>
              <a:cxn ang="0">
                <a:pos x="connsiteX3" y="connsiteY3"/>
              </a:cxn>
            </a:cxnLst>
            <a:rect l="l" t="t" r="r" b="b"/>
            <a:pathLst>
              <a:path w="8752114" h="4300695">
                <a:moveTo>
                  <a:pt x="0" y="0"/>
                </a:moveTo>
                <a:lnTo>
                  <a:pt x="1024932" y="4270550"/>
                </a:lnTo>
                <a:lnTo>
                  <a:pt x="7747279" y="4300695"/>
                </a:lnTo>
                <a:lnTo>
                  <a:pt x="8752114" y="140677"/>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TextBox 12"/>
          <p:cNvSpPr txBox="1"/>
          <p:nvPr/>
        </p:nvSpPr>
        <p:spPr>
          <a:xfrm>
            <a:off x="2143069" y="5370008"/>
            <a:ext cx="456253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                        SEA ECHELON AREA                        </a:t>
            </a:r>
            <a:endParaRPr lang="en-US" dirty="0"/>
          </a:p>
        </p:txBody>
      </p:sp>
      <p:sp>
        <p:nvSpPr>
          <p:cNvPr id="14" name="TextBox 13"/>
          <p:cNvSpPr txBox="1"/>
          <p:nvPr/>
        </p:nvSpPr>
        <p:spPr>
          <a:xfrm>
            <a:off x="1949441" y="2590800"/>
            <a:ext cx="1131913" cy="73866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1400" b="1" dirty="0" smtClean="0"/>
              <a:t>INNER </a:t>
            </a:r>
          </a:p>
          <a:p>
            <a:pPr algn="ctr"/>
            <a:r>
              <a:rPr lang="en-US" sz="1400" b="1" dirty="0" smtClean="0"/>
              <a:t>TRANSPORT </a:t>
            </a:r>
          </a:p>
          <a:p>
            <a:pPr algn="ctr"/>
            <a:r>
              <a:rPr lang="en-US" sz="1400" b="1" dirty="0" smtClean="0"/>
              <a:t>AREA</a:t>
            </a:r>
            <a:endParaRPr lang="en-US" sz="1400" b="1" dirty="0"/>
          </a:p>
        </p:txBody>
      </p:sp>
      <p:sp>
        <p:nvSpPr>
          <p:cNvPr id="16" name="TextBox 15"/>
          <p:cNvSpPr txBox="1"/>
          <p:nvPr/>
        </p:nvSpPr>
        <p:spPr>
          <a:xfrm>
            <a:off x="1955240" y="3266552"/>
            <a:ext cx="1131913" cy="73866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1400" b="1" dirty="0" smtClean="0"/>
              <a:t>OUTER </a:t>
            </a:r>
          </a:p>
          <a:p>
            <a:pPr algn="ctr"/>
            <a:r>
              <a:rPr lang="en-US" sz="1400" b="1" dirty="0" smtClean="0"/>
              <a:t>TRANSPORT </a:t>
            </a:r>
          </a:p>
          <a:p>
            <a:pPr algn="ctr"/>
            <a:r>
              <a:rPr lang="en-US" sz="1400" b="1" dirty="0" smtClean="0"/>
              <a:t>AREA</a:t>
            </a:r>
            <a:endParaRPr lang="en-US" sz="1400" b="1" dirty="0"/>
          </a:p>
        </p:txBody>
      </p:sp>
      <p:sp>
        <p:nvSpPr>
          <p:cNvPr id="17" name="Oval 16"/>
          <p:cNvSpPr/>
          <p:nvPr/>
        </p:nvSpPr>
        <p:spPr>
          <a:xfrm>
            <a:off x="1421840" y="2342104"/>
            <a:ext cx="2133600" cy="1905000"/>
          </a:xfrm>
          <a:prstGeom prst="ellipse">
            <a:avLst/>
          </a:prstGeom>
          <a:no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7" idx="2"/>
            <a:endCxn id="17" idx="6"/>
          </p:cNvCxnSpPr>
          <p:nvPr/>
        </p:nvCxnSpPr>
        <p:spPr>
          <a:xfrm rot="10800000" flipH="1">
            <a:off x="1421840" y="3294604"/>
            <a:ext cx="2133600" cy="0"/>
          </a:xfrm>
          <a:prstGeom prst="line">
            <a:avLst/>
          </a:prstGeom>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2027256" y="5943600"/>
            <a:ext cx="484760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                        CLOSE SUPPORT  AREA                        </a:t>
            </a:r>
            <a:endParaRPr lang="en-US" dirty="0"/>
          </a:p>
        </p:txBody>
      </p:sp>
      <p:sp>
        <p:nvSpPr>
          <p:cNvPr id="23" name="TextBox 22"/>
          <p:cNvSpPr txBox="1"/>
          <p:nvPr/>
        </p:nvSpPr>
        <p:spPr>
          <a:xfrm>
            <a:off x="1752600" y="6412468"/>
            <a:ext cx="539154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                        DISTANT RETIREMENT  AREA                        </a:t>
            </a:r>
            <a:endParaRPr lang="en-US" dirty="0"/>
          </a:p>
        </p:txBody>
      </p:sp>
      <p:sp>
        <p:nvSpPr>
          <p:cNvPr id="25" name="Freeform 24"/>
          <p:cNvSpPr/>
          <p:nvPr/>
        </p:nvSpPr>
        <p:spPr>
          <a:xfrm>
            <a:off x="3733800" y="1929284"/>
            <a:ext cx="446314" cy="1194916"/>
          </a:xfrm>
          <a:custGeom>
            <a:avLst/>
            <a:gdLst>
              <a:gd name="connsiteX0" fmla="*/ 0 w 512466"/>
              <a:gd name="connsiteY0" fmla="*/ 1034980 h 1034980"/>
              <a:gd name="connsiteX1" fmla="*/ 512466 w 512466"/>
              <a:gd name="connsiteY1" fmla="*/ 331595 h 1034980"/>
              <a:gd name="connsiteX2" fmla="*/ 502418 w 512466"/>
              <a:gd name="connsiteY2" fmla="*/ 0 h 1034980"/>
            </a:gdLst>
            <a:ahLst/>
            <a:cxnLst>
              <a:cxn ang="0">
                <a:pos x="connsiteX0" y="connsiteY0"/>
              </a:cxn>
              <a:cxn ang="0">
                <a:pos x="connsiteX1" y="connsiteY1"/>
              </a:cxn>
              <a:cxn ang="0">
                <a:pos x="connsiteX2" y="connsiteY2"/>
              </a:cxn>
            </a:cxnLst>
            <a:rect l="l" t="t" r="r" b="b"/>
            <a:pathLst>
              <a:path w="512466" h="1034980">
                <a:moveTo>
                  <a:pt x="0" y="1034980"/>
                </a:moveTo>
                <a:lnTo>
                  <a:pt x="512466" y="331595"/>
                </a:lnTo>
                <a:lnTo>
                  <a:pt x="502418" y="0"/>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9" name="Straight Connector 28"/>
          <p:cNvCxnSpPr/>
          <p:nvPr/>
        </p:nvCxnSpPr>
        <p:spPr>
          <a:xfrm rot="5400000" flipH="1" flipV="1">
            <a:off x="3467100" y="1943100"/>
            <a:ext cx="304800" cy="22860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p:cNvSpPr/>
          <p:nvPr/>
        </p:nvSpPr>
        <p:spPr>
          <a:xfrm>
            <a:off x="2123872" y="2153056"/>
            <a:ext cx="1371600" cy="381000"/>
          </a:xfrm>
          <a:prstGeom prst="rect">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900" dirty="0" smtClean="0"/>
              <a:t>Amphibious Assault Vehicle Launch Area</a:t>
            </a:r>
            <a:endParaRPr lang="en-US" sz="900" dirty="0"/>
          </a:p>
        </p:txBody>
      </p:sp>
      <p:sp>
        <p:nvSpPr>
          <p:cNvPr id="24" name="Oval 23"/>
          <p:cNvSpPr/>
          <p:nvPr/>
        </p:nvSpPr>
        <p:spPr>
          <a:xfrm>
            <a:off x="3180944" y="3020440"/>
            <a:ext cx="838200" cy="609600"/>
          </a:xfrm>
          <a:prstGeom prst="ellipse">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700" b="1" dirty="0" smtClean="0"/>
              <a:t>Hovercraft Launch Area</a:t>
            </a:r>
            <a:endParaRPr lang="en-US" sz="700" b="1" dirty="0"/>
          </a:p>
        </p:txBody>
      </p:sp>
      <p:cxnSp>
        <p:nvCxnSpPr>
          <p:cNvPr id="32" name="Straight Connector 31"/>
          <p:cNvCxnSpPr>
            <a:endCxn id="10" idx="8"/>
          </p:cNvCxnSpPr>
          <p:nvPr/>
        </p:nvCxnSpPr>
        <p:spPr>
          <a:xfrm rot="5400000" flipH="1" flipV="1">
            <a:off x="3512736" y="2054052"/>
            <a:ext cx="681613" cy="391885"/>
          </a:xfrm>
          <a:prstGeom prst="line">
            <a:avLst/>
          </a:prstGeom>
        </p:spPr>
        <p:style>
          <a:lnRef idx="2">
            <a:schemeClr val="dk1"/>
          </a:lnRef>
          <a:fillRef idx="0">
            <a:schemeClr val="dk1"/>
          </a:fillRef>
          <a:effectRef idx="1">
            <a:schemeClr val="dk1"/>
          </a:effectRef>
          <a:fontRef idx="minor">
            <a:schemeClr val="tx1"/>
          </a:fontRef>
        </p:style>
      </p:cxnSp>
      <p:sp>
        <p:nvSpPr>
          <p:cNvPr id="30" name="Rectangle 29"/>
          <p:cNvSpPr/>
          <p:nvPr/>
        </p:nvSpPr>
        <p:spPr>
          <a:xfrm>
            <a:off x="2971800" y="2600528"/>
            <a:ext cx="838200" cy="381000"/>
          </a:xfrm>
          <a:prstGeom prst="rect">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900" dirty="0" smtClean="0"/>
              <a:t>Boat Lanes</a:t>
            </a:r>
            <a:endParaRPr lang="en-US" sz="900" dirty="0"/>
          </a:p>
        </p:txBody>
      </p:sp>
      <p:sp>
        <p:nvSpPr>
          <p:cNvPr id="34" name="Oval 33"/>
          <p:cNvSpPr/>
          <p:nvPr/>
        </p:nvSpPr>
        <p:spPr>
          <a:xfrm>
            <a:off x="6248400" y="5105400"/>
            <a:ext cx="838200" cy="609600"/>
          </a:xfrm>
          <a:prstGeom prst="ellipse">
            <a:avLst/>
          </a:prstGeom>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700" b="1" dirty="0" smtClean="0"/>
              <a:t>Hovercraft Launch Area</a:t>
            </a:r>
            <a:endParaRPr lang="en-US" sz="700" b="1" dirty="0"/>
          </a:p>
        </p:txBody>
      </p:sp>
      <p:sp>
        <p:nvSpPr>
          <p:cNvPr id="35" name="Freeform 34"/>
          <p:cNvSpPr/>
          <p:nvPr/>
        </p:nvSpPr>
        <p:spPr>
          <a:xfrm>
            <a:off x="4572000" y="1955260"/>
            <a:ext cx="1819072" cy="3219855"/>
          </a:xfrm>
          <a:custGeom>
            <a:avLst/>
            <a:gdLst>
              <a:gd name="connsiteX0" fmla="*/ 1819072 w 1819072"/>
              <a:gd name="connsiteY0" fmla="*/ 3219855 h 3219855"/>
              <a:gd name="connsiteX1" fmla="*/ 252919 w 1819072"/>
              <a:gd name="connsiteY1" fmla="*/ 1089497 h 3219855"/>
              <a:gd name="connsiteX2" fmla="*/ 0 w 1819072"/>
              <a:gd name="connsiteY2" fmla="*/ 0 h 3219855"/>
              <a:gd name="connsiteX3" fmla="*/ 0 w 1819072"/>
              <a:gd name="connsiteY3" fmla="*/ 0 h 3219855"/>
              <a:gd name="connsiteX4" fmla="*/ 0 w 1819072"/>
              <a:gd name="connsiteY4" fmla="*/ 0 h 321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72" h="3219855">
                <a:moveTo>
                  <a:pt x="1819072" y="3219855"/>
                </a:moveTo>
                <a:lnTo>
                  <a:pt x="252919" y="1089497"/>
                </a:lnTo>
                <a:lnTo>
                  <a:pt x="0" y="0"/>
                </a:lnTo>
                <a:lnTo>
                  <a:pt x="0" y="0"/>
                </a:lnTo>
                <a:lnTo>
                  <a:pt x="0" y="0"/>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Action: supporting, advance force, and </a:t>
            </a:r>
            <a:r>
              <a:rPr lang="en-US" sz="3200" b="1" cap="all" dirty="0" err="1" smtClean="0">
                <a:effectLst>
                  <a:outerShdw blurRad="38100" dist="38100" dir="2700000" algn="tl">
                    <a:srgbClr val="000000">
                      <a:alpha val="43.137%"/>
                    </a:srgbClr>
                  </a:outerShdw>
                </a:effectLst>
              </a:rPr>
              <a:t>preassault</a:t>
            </a:r>
            <a:r>
              <a:rPr lang="en-US" sz="3200" b="1" cap="all" dirty="0" smtClean="0">
                <a:effectLst>
                  <a:outerShdw blurRad="38100" dist="38100" dir="2700000" algn="tl">
                    <a:srgbClr val="000000">
                      <a:alpha val="43.137%"/>
                    </a:srgbClr>
                  </a:outerShdw>
                </a:effectLst>
              </a:rPr>
              <a:t> operations</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0"/>
            <a:ext cx="7772400" cy="1470025"/>
          </a:xfrm>
        </p:spPr>
        <p:txBody>
          <a:bodyPr/>
          <a:lstStyle/>
          <a:p>
            <a:r>
              <a:rPr lang="en-US" b="1" dirty="0" smtClean="0">
                <a:effectLst>
                  <a:outerShdw blurRad="38100" dist="38100" dir="2700000" algn="tl">
                    <a:srgbClr val="000000">
                      <a:alpha val="43.137%"/>
                    </a:srgbClr>
                  </a:outerShdw>
                </a:effectLst>
              </a:rPr>
              <a:t>Amphibious Doctrine, Concepts </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Major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7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SUPPORTING, ADVANCE FORCE, AND</a:t>
            </a:r>
          </a:p>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PREASSAULT OPERATIONS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21" name="Content Placeholder 20"/>
          <p:cNvSpPr>
            <a:spLocks noGrp="1"/>
          </p:cNvSpPr>
          <p:nvPr>
            <p:ph idx="1"/>
          </p:nvPr>
        </p:nvSpPr>
        <p:spPr>
          <a:xfrm>
            <a:off x="533400" y="1600200"/>
            <a:ext cx="8229600" cy="4525963"/>
          </a:xfrm>
        </p:spPr>
        <p:txBody>
          <a:bodyPr>
            <a:normAutofit fontScale="85%" lnSpcReduction="20%"/>
          </a:bodyPr>
          <a:lstStyle/>
          <a:p>
            <a:pPr>
              <a:spcBef>
                <a:spcPct val="0%"/>
              </a:spcBef>
              <a:buSzPct val="70%"/>
            </a:pPr>
            <a:r>
              <a:rPr lang="en-US" sz="2800" b="1" dirty="0" smtClean="0"/>
              <a:t>Plans and Actions are Driven by the Desire to Shape the </a:t>
            </a:r>
            <a:r>
              <a:rPr lang="en-US" sz="2800" b="1" dirty="0" err="1" smtClean="0"/>
              <a:t>Battlespace</a:t>
            </a:r>
            <a:r>
              <a:rPr lang="en-US" sz="2800" b="1" dirty="0" smtClean="0"/>
              <a:t> </a:t>
            </a:r>
          </a:p>
          <a:p>
            <a:pPr>
              <a:spcBef>
                <a:spcPct val="0%"/>
              </a:spcBef>
              <a:buSzPct val="70%"/>
            </a:pPr>
            <a:endParaRPr lang="en-US" sz="800" b="1" dirty="0" smtClean="0"/>
          </a:p>
          <a:p>
            <a:pPr>
              <a:spcBef>
                <a:spcPct val="0%"/>
              </a:spcBef>
              <a:buSzPct val="70%"/>
            </a:pPr>
            <a:r>
              <a:rPr lang="en-US" sz="2800" b="1" dirty="0" smtClean="0"/>
              <a:t>Shaping Actions Traditionally Occur Sequentially</a:t>
            </a:r>
          </a:p>
          <a:p>
            <a:pPr>
              <a:spcBef>
                <a:spcPct val="0%"/>
              </a:spcBef>
              <a:buSzPct val="70%"/>
            </a:pPr>
            <a:r>
              <a:rPr lang="en-US" sz="2800" b="1" dirty="0" smtClean="0"/>
              <a:t> The Order of Occurrence:</a:t>
            </a:r>
          </a:p>
          <a:p>
            <a:pPr lvl="1">
              <a:spcBef>
                <a:spcPct val="0%"/>
              </a:spcBef>
              <a:buSzPct val="70%"/>
            </a:pPr>
            <a:r>
              <a:rPr lang="en-US" sz="2400" b="1" dirty="0" smtClean="0"/>
              <a:t>Supporting</a:t>
            </a:r>
          </a:p>
          <a:p>
            <a:pPr lvl="1">
              <a:spcBef>
                <a:spcPct val="0%"/>
              </a:spcBef>
              <a:buSzPct val="70%"/>
            </a:pPr>
            <a:r>
              <a:rPr lang="en-US" sz="2400" b="1" dirty="0" smtClean="0"/>
              <a:t>Advanced Force</a:t>
            </a:r>
          </a:p>
          <a:p>
            <a:pPr lvl="1">
              <a:spcBef>
                <a:spcPct val="0%"/>
              </a:spcBef>
              <a:buSzPct val="70%"/>
            </a:pPr>
            <a:r>
              <a:rPr lang="en-US" sz="2400" b="1" dirty="0" err="1" smtClean="0"/>
              <a:t>Preassault</a:t>
            </a:r>
            <a:r>
              <a:rPr lang="en-US" sz="2400" b="1" dirty="0" smtClean="0"/>
              <a:t>  </a:t>
            </a:r>
          </a:p>
          <a:p>
            <a:pPr>
              <a:spcBef>
                <a:spcPct val="0%"/>
              </a:spcBef>
              <a:buSzPct val="70%"/>
            </a:pPr>
            <a:r>
              <a:rPr lang="en-US" sz="2800" b="1" dirty="0" smtClean="0"/>
              <a:t>The force used and time of execution</a:t>
            </a:r>
          </a:p>
          <a:p>
            <a:pPr>
              <a:spcBef>
                <a:spcPct val="0%"/>
              </a:spcBef>
              <a:buSzPct val="70%"/>
            </a:pPr>
            <a:r>
              <a:rPr lang="en-US" sz="2800" b="1" dirty="0" smtClean="0"/>
              <a:t>	typically define the operation </a:t>
            </a:r>
            <a:endParaRPr lang="en-US" b="1" dirty="0" smtClean="0"/>
          </a:p>
          <a:p>
            <a:pPr>
              <a:spcBef>
                <a:spcPct val="0%"/>
              </a:spcBef>
              <a:buSzPct val="70%"/>
            </a:pPr>
            <a:endParaRPr lang="en-US" sz="800" b="1" dirty="0" smtClean="0"/>
          </a:p>
          <a:p>
            <a:pPr>
              <a:spcBef>
                <a:spcPct val="0%"/>
              </a:spcBef>
              <a:buSzPct val="70%"/>
            </a:pPr>
            <a:r>
              <a:rPr lang="en-US" sz="2800" b="1" dirty="0" smtClean="0"/>
              <a:t>The Basic Purposes:</a:t>
            </a:r>
          </a:p>
          <a:p>
            <a:pPr lvl="1">
              <a:spcBef>
                <a:spcPct val="0%"/>
              </a:spcBef>
              <a:buSzPct val="70%"/>
            </a:pPr>
            <a:r>
              <a:rPr lang="en-US" sz="2400" b="1" dirty="0" smtClean="0"/>
              <a:t>Isolate the landing area</a:t>
            </a:r>
          </a:p>
          <a:p>
            <a:pPr lvl="1">
              <a:spcBef>
                <a:spcPct val="0%"/>
              </a:spcBef>
              <a:buSzPct val="70%"/>
            </a:pPr>
            <a:r>
              <a:rPr lang="en-US" sz="2400" b="1" dirty="0" smtClean="0"/>
              <a:t>Gain Information on the enemy and                                                        Environment</a:t>
            </a:r>
          </a:p>
          <a:p>
            <a:pPr lvl="1">
              <a:spcBef>
                <a:spcPct val="0%"/>
              </a:spcBef>
              <a:buSzPct val="70%"/>
            </a:pPr>
            <a:r>
              <a:rPr lang="en-US" sz="2400" b="1" dirty="0" smtClean="0"/>
              <a:t>Prepare the landing area for                                                                                 the insertion of the LF</a:t>
            </a:r>
            <a:endParaRPr lang="en-US" b="1" dirty="0" smtClean="0"/>
          </a:p>
          <a:p>
            <a:endParaRPr lang="en-US" dirty="0"/>
          </a:p>
        </p:txBody>
      </p:sp>
      <p:pic>
        <p:nvPicPr>
          <p:cNvPr id="9" name="Picture 2" descr="http://www.ibiblio.org/hyperwar/USMC/USMC-M-IwoJima/img/USMC-M-IwoJima-p29.jpg"/>
          <p:cNvPicPr>
            <a:picLocks noChangeAspect="1" noChangeArrowheads="1"/>
          </p:cNvPicPr>
          <p:nvPr/>
        </p:nvPicPr>
        <p:blipFill>
          <a:blip r:embed="rId4" cstate="print"/>
          <a:srcRect/>
          <a:stretch>
            <a:fillRect/>
          </a:stretch>
        </p:blipFill>
        <p:spPr bwMode="auto">
          <a:xfrm>
            <a:off x="5805714" y="3124200"/>
            <a:ext cx="3096381" cy="12192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2" descr="http://www.ibiblio.org/hyperwar/USMC/USMC-M-IwoJima/img/USMC-M-IwoJima-p49.jpg"/>
          <p:cNvPicPr>
            <a:picLocks noChangeAspect="1" noChangeArrowheads="1"/>
          </p:cNvPicPr>
          <p:nvPr/>
        </p:nvPicPr>
        <p:blipFill>
          <a:blip r:embed="rId5" cstate="print"/>
          <a:srcRect/>
          <a:stretch>
            <a:fillRect/>
          </a:stretch>
        </p:blipFill>
        <p:spPr bwMode="auto">
          <a:xfrm>
            <a:off x="5805714" y="4495800"/>
            <a:ext cx="3124200" cy="11430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 name="TextBox 10"/>
          <p:cNvSpPr txBox="1"/>
          <p:nvPr/>
        </p:nvSpPr>
        <p:spPr>
          <a:xfrm>
            <a:off x="5839684" y="4035126"/>
            <a:ext cx="3042821" cy="261610"/>
          </a:xfrm>
          <a:prstGeom prst="rect">
            <a:avLst/>
          </a:prstGeom>
          <a:solidFill>
            <a:srgbClr val="F0F604"/>
          </a:solidFill>
          <a:effectLst>
            <a:softEdge rad="31750"/>
          </a:effectLst>
        </p:spPr>
        <p:txBody>
          <a:bodyPr wrap="none" rtlCol="0">
            <a:spAutoFit/>
          </a:bodyPr>
          <a:lstStyle/>
          <a:p>
            <a:r>
              <a:rPr lang="en-US" sz="1100" b="1" dirty="0" smtClean="0"/>
              <a:t>Iwo Jima: Bombing began 74 days before landing</a:t>
            </a:r>
            <a:endParaRPr lang="en-US" sz="1100" b="1" dirty="0"/>
          </a:p>
        </p:txBody>
      </p:sp>
      <p:sp>
        <p:nvSpPr>
          <p:cNvPr id="12" name="TextBox 11"/>
          <p:cNvSpPr txBox="1"/>
          <p:nvPr/>
        </p:nvSpPr>
        <p:spPr>
          <a:xfrm>
            <a:off x="5849568" y="5343813"/>
            <a:ext cx="3039615" cy="261610"/>
          </a:xfrm>
          <a:prstGeom prst="rect">
            <a:avLst/>
          </a:prstGeom>
          <a:solidFill>
            <a:srgbClr val="F0F604"/>
          </a:solidFill>
          <a:effectLst>
            <a:softEdge rad="31750"/>
          </a:effectLst>
        </p:spPr>
        <p:txBody>
          <a:bodyPr wrap="none" rtlCol="0">
            <a:spAutoFit/>
          </a:bodyPr>
          <a:lstStyle/>
          <a:p>
            <a:r>
              <a:rPr lang="en-US" sz="1100" b="1" dirty="0" smtClean="0"/>
              <a:t>Iwo Jima: Battleships fire for days before landing</a:t>
            </a:r>
            <a:endParaRPr lang="en-US" sz="1100" b="1" dirty="0"/>
          </a:p>
        </p:txBody>
      </p:sp>
    </p:spTree>
  </p:cSld>
  <p:clrMapOvr>
    <a:masterClrMapping/>
  </p:clrMapOvr>
  <p:timing>
    <p:tnLst>
      <p:par>
        <p:cTn id="1" dur="indefinite" restart="never" nodeType="tmRoot"/>
      </p:par>
    </p:tnLst>
  </p:timing>
</p:sld>
</file>

<file path=ppt/slides/slide7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SUPPORTING, ADVANCE FORCE, AND</a:t>
            </a:r>
          </a:p>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PREASSAULT OPERATIONS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3" name="Rectangle 3"/>
          <p:cNvSpPr txBox="1">
            <a:spLocks noChangeArrowheads="1"/>
          </p:cNvSpPr>
          <p:nvPr/>
        </p:nvSpPr>
        <p:spPr>
          <a:xfrm>
            <a:off x="168275" y="1368425"/>
            <a:ext cx="9051925" cy="5337175"/>
          </a:xfrm>
          <a:prstGeom prst="rect">
            <a:avLst/>
          </a:prstGeom>
        </p:spPr>
        <p:txBody>
          <a:bodyPr vert="horz" lIns="91440" tIns="45720" rIns="91440" bIns="45720" rtlCol="0">
            <a:normAutofit fontScale="92.5%" lnSpcReduction="20%"/>
          </a:bodyPr>
          <a:lstStyle/>
          <a:p>
            <a:pPr marL="342900" marR="0" lvl="0" indent="-34290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800" b="1" i="0" u="sng" strike="noStrike" kern="1200" cap="none" spc="0" normalizeH="0" baseline="0%" noProof="0" dirty="0" smtClean="0">
                <a:ln>
                  <a:noFill/>
                </a:ln>
                <a:effectLst/>
                <a:uLnTx/>
                <a:uFillTx/>
                <a:latin typeface="+mn-lt"/>
                <a:ea typeface="+mn-ea"/>
                <a:cs typeface="+mn-cs"/>
              </a:rPr>
              <a:t>Isolation of the Landing Area</a:t>
            </a:r>
          </a:p>
          <a:p>
            <a:pPr marL="742950" marR="0" lvl="1" indent="-28575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400" b="1" i="0" u="none" strike="noStrike" kern="1200" cap="none" spc="0" normalizeH="0" baseline="0%" noProof="0" dirty="0" smtClean="0">
                <a:ln>
                  <a:noFill/>
                </a:ln>
                <a:effectLst/>
                <a:uLnTx/>
                <a:uFillTx/>
                <a:latin typeface="+mn-lt"/>
                <a:ea typeface="+mn-ea"/>
                <a:cs typeface="+mn-cs"/>
              </a:rPr>
              <a:t>Prevent the enemy from maneuvering within, reinforcing, or supplying forces that oppose the assault</a:t>
            </a:r>
          </a:p>
          <a:p>
            <a:pPr marL="342900" marR="0" lvl="0" indent="-34290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800" b="1" i="0" u="sng" strike="noStrike" kern="1200" cap="none" spc="0" normalizeH="0" baseline="0%" noProof="0" dirty="0" smtClean="0">
                <a:ln>
                  <a:noFill/>
                </a:ln>
                <a:effectLst/>
                <a:uLnTx/>
                <a:uFillTx/>
                <a:latin typeface="+mn-lt"/>
                <a:ea typeface="+mn-ea"/>
                <a:cs typeface="+mn-cs"/>
              </a:rPr>
              <a:t>Gain Information</a:t>
            </a:r>
          </a:p>
          <a:p>
            <a:pPr marL="742950" marR="0" lvl="1" indent="-28575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400" b="1" i="0" u="none" strike="noStrike" kern="1200" cap="none" spc="0" normalizeH="0" baseline="0%" noProof="0" dirty="0" smtClean="0">
                <a:ln>
                  <a:noFill/>
                </a:ln>
                <a:effectLst/>
                <a:uLnTx/>
                <a:uFillTx/>
                <a:latin typeface="+mn-lt"/>
                <a:ea typeface="+mn-ea"/>
                <a:cs typeface="+mn-cs"/>
              </a:rPr>
              <a:t>HUMINT</a:t>
            </a:r>
          </a:p>
          <a:p>
            <a:pPr marL="742950" marR="0" lvl="1" indent="-28575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400" b="1" i="0" u="none" strike="noStrike" kern="1200" cap="none" spc="0" normalizeH="0" baseline="0%" noProof="0" dirty="0" smtClean="0">
                <a:ln>
                  <a:noFill/>
                </a:ln>
                <a:effectLst/>
                <a:uLnTx/>
                <a:uFillTx/>
                <a:latin typeface="+mn-lt"/>
                <a:ea typeface="+mn-ea"/>
                <a:cs typeface="+mn-cs"/>
              </a:rPr>
              <a:t>Aviation ISR Platforms</a:t>
            </a:r>
          </a:p>
          <a:p>
            <a:pPr marL="742950" marR="0" lvl="1" indent="-28575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400" b="1" i="0" u="none" strike="noStrike" kern="1200" cap="none" spc="0" normalizeH="0" baseline="0%" noProof="0" dirty="0" smtClean="0">
                <a:ln>
                  <a:noFill/>
                </a:ln>
                <a:effectLst/>
                <a:uLnTx/>
                <a:uFillTx/>
                <a:latin typeface="+mn-lt"/>
                <a:ea typeface="+mn-ea"/>
                <a:cs typeface="+mn-cs"/>
              </a:rPr>
              <a:t>SIGINT</a:t>
            </a:r>
          </a:p>
          <a:p>
            <a:pPr marL="342900" marR="0" lvl="0" indent="-342900" algn="l" defTabSz="914400" rtl="0" eaLnBrk="1" fontAlgn="auto" latinLnBrk="0" hangingPunct="1">
              <a:lnSpc>
                <a:spcPct val="100%"/>
              </a:lnSpc>
              <a:spcBef>
                <a:spcPct val="0%"/>
              </a:spcBef>
              <a:spcAft>
                <a:spcPts val="0"/>
              </a:spcAft>
              <a:buSzPct val="70%"/>
              <a:buFont typeface="Wingdings 2" pitchFamily="18" charset="2"/>
              <a:buNone/>
              <a:tabLst/>
              <a:defRPr/>
            </a:pPr>
            <a:endParaRPr kumimoji="0" lang="en-US" sz="800" b="1" i="0" u="none" strike="noStrike" kern="1200" cap="none" spc="0" normalizeH="0" baseline="0%" noProof="0" dirty="0" smtClean="0">
              <a:ln>
                <a:noFill/>
              </a:ln>
              <a:effectLst/>
              <a:uLnTx/>
              <a:uFillTx/>
              <a:latin typeface="+mn-lt"/>
              <a:ea typeface="+mn-ea"/>
              <a:cs typeface="+mn-cs"/>
            </a:endParaRPr>
          </a:p>
          <a:p>
            <a:pPr marL="342900" marR="0" lvl="0" indent="-34290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800" b="1" i="0" u="sng" strike="noStrike" kern="1200" cap="none" spc="0" normalizeH="0" baseline="0%" noProof="0" dirty="0" smtClean="0">
                <a:ln>
                  <a:noFill/>
                </a:ln>
                <a:effectLst/>
                <a:uLnTx/>
                <a:uFillTx/>
                <a:latin typeface="+mn-lt"/>
                <a:ea typeface="+mn-ea"/>
                <a:cs typeface="+mn-cs"/>
              </a:rPr>
              <a:t>Prepare the Landing Area</a:t>
            </a:r>
          </a:p>
          <a:p>
            <a:pPr marL="742950" marR="0" lvl="1" indent="-28575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Aviation / NSFS Targeting </a:t>
            </a:r>
          </a:p>
          <a:p>
            <a:pPr marL="742950" marR="0" lvl="1" indent="-28575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Seizure of Key Terrain</a:t>
            </a:r>
          </a:p>
          <a:p>
            <a:pPr marL="742950" marR="0" lvl="1" indent="-28575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Destruction / Neutralization</a:t>
            </a:r>
          </a:p>
          <a:p>
            <a:pPr marL="742950" marR="0" lvl="1" indent="-285750" algn="l" defTabSz="914400" rtl="0" eaLnBrk="1" fontAlgn="auto" latinLnBrk="0" hangingPunct="1">
              <a:lnSpc>
                <a:spcPct val="100%"/>
              </a:lnSpc>
              <a:spcBef>
                <a:spcPct val="0%"/>
              </a:spcBef>
              <a:spcAft>
                <a:spcPts val="0"/>
              </a:spcAft>
              <a:buSzPct val="70%"/>
              <a:tabLst/>
              <a:defRPr/>
            </a:pPr>
            <a:r>
              <a:rPr lang="en-US" sz="2800" b="1" dirty="0" smtClean="0"/>
              <a:t>	</a:t>
            </a:r>
            <a:r>
              <a:rPr kumimoji="0" lang="en-US" sz="2800" b="1" i="0" u="none" strike="noStrike" kern="1200" cap="none" spc="0" normalizeH="0" baseline="0%" noProof="0" dirty="0" smtClean="0">
                <a:ln>
                  <a:noFill/>
                </a:ln>
                <a:effectLst/>
                <a:uLnTx/>
                <a:uFillTx/>
                <a:latin typeface="+mn-lt"/>
                <a:ea typeface="+mn-ea"/>
                <a:cs typeface="+mn-cs"/>
              </a:rPr>
              <a:t>of Targets (Raids)</a:t>
            </a:r>
          </a:p>
          <a:p>
            <a:pPr marL="742950" marR="0" lvl="1" indent="-28575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Reduction of Mines and                                         </a:t>
            </a:r>
          </a:p>
          <a:p>
            <a:pPr marL="742950" marR="0" lvl="1" indent="-285750" algn="l" defTabSz="914400" rtl="0" eaLnBrk="1" fontAlgn="auto" latinLnBrk="0" hangingPunct="1">
              <a:lnSpc>
                <a:spcPct val="100%"/>
              </a:lnSpc>
              <a:spcBef>
                <a:spcPct val="0%"/>
              </a:spcBef>
              <a:spcAft>
                <a:spcPts val="0"/>
              </a:spcAft>
              <a:buSzPct val="70%"/>
              <a:tabLst/>
              <a:defRPr/>
            </a:pPr>
            <a:r>
              <a:rPr lang="en-US" sz="2800" b="1" dirty="0" smtClean="0"/>
              <a:t>	</a:t>
            </a:r>
            <a:r>
              <a:rPr kumimoji="0" lang="en-US" sz="2800" b="1" i="0" u="none" strike="noStrike" kern="1200" cap="none" spc="0" normalizeH="0" baseline="0%" noProof="0" dirty="0" smtClean="0">
                <a:ln>
                  <a:noFill/>
                </a:ln>
                <a:effectLst/>
                <a:uLnTx/>
                <a:uFillTx/>
                <a:latin typeface="+mn-lt"/>
                <a:ea typeface="+mn-ea"/>
                <a:cs typeface="+mn-cs"/>
              </a:rPr>
              <a:t>Obstacles</a:t>
            </a:r>
          </a:p>
          <a:p>
            <a:pPr marL="742950" marR="0" lvl="1" indent="-28575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Clear Seaward approaches</a:t>
            </a:r>
          </a:p>
          <a:p>
            <a:pPr marL="742950" marR="0" lvl="1" indent="-285750" algn="l" defTabSz="914400" rtl="0" eaLnBrk="1" fontAlgn="auto" latinLnBrk="0" hangingPunct="1">
              <a:lnSpc>
                <a:spcPct val="100%"/>
              </a:lnSpc>
              <a:spcBef>
                <a:spcPct val="0%"/>
              </a:spcBef>
              <a:spcAft>
                <a:spcPts val="0"/>
              </a:spcAft>
              <a:buSzPct val="70%"/>
              <a:buFont typeface="Arial" pitchFamily="34" charset="0"/>
              <a:buChar char="–"/>
              <a:tabLst/>
              <a:defRPr/>
            </a:pPr>
            <a:r>
              <a:rPr kumimoji="0" lang="en-US" sz="2800" b="1" i="0" u="none" strike="noStrike" kern="1200" cap="none" spc="0" normalizeH="0" baseline="0%" noProof="0" dirty="0" smtClean="0">
                <a:ln>
                  <a:noFill/>
                </a:ln>
                <a:effectLst/>
                <a:uLnTx/>
                <a:uFillTx/>
                <a:latin typeface="+mn-lt"/>
                <a:ea typeface="+mn-ea"/>
                <a:cs typeface="+mn-cs"/>
              </a:rPr>
              <a:t>Set conditions for effective guidance</a:t>
            </a:r>
            <a:r>
              <a:rPr kumimoji="0" lang="en-US" sz="2800" b="1" i="0" u="none" strike="noStrike" kern="1200" cap="none" spc="0" normalizeH="0" noProof="0" dirty="0" smtClean="0">
                <a:ln>
                  <a:noFill/>
                </a:ln>
                <a:effectLst/>
                <a:uLnTx/>
                <a:uFillTx/>
                <a:latin typeface="+mn-lt"/>
                <a:ea typeface="+mn-ea"/>
                <a:cs typeface="+mn-cs"/>
              </a:rPr>
              <a:t> of landing craft</a:t>
            </a:r>
            <a:endParaRPr kumimoji="0" lang="en-US" sz="2800" b="1" i="0" u="none" strike="noStrike" kern="1200" cap="none" spc="0" normalizeH="0" baseline="0%" noProof="0" dirty="0" smtClean="0">
              <a:ln>
                <a:noFill/>
              </a:ln>
              <a:effectLst/>
              <a:uLnTx/>
              <a:uFillTx/>
              <a:latin typeface="+mn-lt"/>
              <a:ea typeface="+mn-ea"/>
              <a:cs typeface="+mn-cs"/>
            </a:endParaRPr>
          </a:p>
        </p:txBody>
      </p:sp>
      <p:pic>
        <p:nvPicPr>
          <p:cNvPr id="18" name="Picture 2" descr="http://www.ibiblio.org/hyperwar/USMC/USMC-M-Okinawa/maps/USMC-M-Okinawa-2.jpg"/>
          <p:cNvPicPr>
            <a:picLocks noChangeAspect="1" noChangeArrowheads="1"/>
          </p:cNvPicPr>
          <p:nvPr/>
        </p:nvPicPr>
        <p:blipFill>
          <a:blip r:embed="rId4" cstate="print"/>
          <a:srcRect/>
          <a:stretch>
            <a:fillRect/>
          </a:stretch>
        </p:blipFill>
        <p:spPr bwMode="auto">
          <a:xfrm>
            <a:off x="5257800" y="2514600"/>
            <a:ext cx="3657600" cy="2619910"/>
          </a:xfrm>
          <a:prstGeom prst="rect">
            <a:avLst/>
          </a:prstGeom>
          <a:ln>
            <a:noFill/>
          </a:ln>
          <a:effectLst>
            <a:outerShdw blurRad="292100" dist="139700" dir="2700000" algn="tl" rotWithShape="0">
              <a:srgbClr val="333333">
                <a:alpha val="65%"/>
              </a:srgbClr>
            </a:outerShdw>
          </a:effectLst>
        </p:spPr>
      </p:pic>
      <p:sp>
        <p:nvSpPr>
          <p:cNvPr id="19" name="Oval 18"/>
          <p:cNvSpPr/>
          <p:nvPr/>
        </p:nvSpPr>
        <p:spPr>
          <a:xfrm>
            <a:off x="6019800" y="4191000"/>
            <a:ext cx="914400" cy="762000"/>
          </a:xfrm>
          <a:prstGeom prst="ellipse">
            <a:avLst/>
          </a:prstGeom>
          <a:noFill/>
          <a:ln>
            <a:solidFill>
              <a:srgbClr val="FF00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SUPPORTING, ADVANCE FORCE, AND</a:t>
            </a:r>
          </a:p>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PREASSAULT OPERATIONS  </a:t>
            </a:r>
            <a:r>
              <a:rPr lang="en-US" sz="1400" dirty="0" smtClean="0">
                <a:solidFill>
                  <a:schemeClr val="tx1">
                    <a:lumMod val="85%"/>
                    <a:lumOff val="15%"/>
                  </a:schemeClr>
                </a:solidFill>
                <a:effectLst>
                  <a:outerShdw blurRad="38100" dist="38100" dir="2700000" algn="tl">
                    <a:srgbClr val="000000">
                      <a:alpha val="43.137%"/>
                    </a:srgbClr>
                  </a:outerShdw>
                </a:effectLst>
                <a:ea typeface="+mj-ea"/>
                <a:cs typeface="+mj-cs"/>
              </a:rPr>
              <a:t>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6" name="Rectangle 3"/>
          <p:cNvSpPr>
            <a:spLocks noGrp="1" noChangeArrowheads="1"/>
          </p:cNvSpPr>
          <p:nvPr>
            <p:ph idx="1"/>
          </p:nvPr>
        </p:nvSpPr>
        <p:spPr>
          <a:xfrm>
            <a:off x="228600" y="1447800"/>
            <a:ext cx="9051925" cy="5410200"/>
          </a:xfrm>
        </p:spPr>
        <p:txBody>
          <a:bodyPr/>
          <a:lstStyle/>
          <a:p>
            <a:pPr eaLnBrk="1" hangingPunct="1">
              <a:spcBef>
                <a:spcPct val="0%"/>
              </a:spcBef>
              <a:buClr>
                <a:srgbClr val="FFFF00"/>
              </a:buClr>
              <a:buSzPct val="70%"/>
              <a:buNone/>
            </a:pPr>
            <a:r>
              <a:rPr lang="en-US" b="1" u="sng" dirty="0" smtClean="0"/>
              <a:t>Considerations for Planning Preassault Operations</a:t>
            </a:r>
          </a:p>
          <a:p>
            <a:pPr eaLnBrk="1" hangingPunct="1">
              <a:spcBef>
                <a:spcPct val="0%"/>
              </a:spcBef>
              <a:buClr>
                <a:srgbClr val="FFFF00"/>
              </a:buClr>
              <a:buSzPct val="70%"/>
            </a:pPr>
            <a:endParaRPr lang="en-US" b="1" u="sng" dirty="0" smtClean="0"/>
          </a:p>
          <a:p>
            <a:pPr lvl="1" indent="-457200" eaLnBrk="1" hangingPunct="1">
              <a:spcBef>
                <a:spcPct val="0%"/>
              </a:spcBef>
              <a:buClr>
                <a:srgbClr val="FFFF00"/>
              </a:buClr>
              <a:buSzPct val="70%"/>
              <a:buFont typeface="Wingdings 2" pitchFamily="18" charset="2"/>
              <a:buChar char=""/>
            </a:pPr>
            <a:endParaRPr lang="en-US" b="1" u="sng" dirty="0" smtClean="0"/>
          </a:p>
          <a:p>
            <a:pPr eaLnBrk="1" hangingPunct="1">
              <a:spcBef>
                <a:spcPct val="0%"/>
              </a:spcBef>
              <a:buClr>
                <a:srgbClr val="FFFF00"/>
              </a:buClr>
              <a:buSzPct val="70%"/>
            </a:pPr>
            <a:endParaRPr lang="en-US" b="1" dirty="0" smtClean="0"/>
          </a:p>
        </p:txBody>
      </p:sp>
      <p:graphicFrame>
        <p:nvGraphicFramePr>
          <p:cNvPr id="17" name="Diagram 16"/>
          <p:cNvGraphicFramePr/>
          <p:nvPr/>
        </p:nvGraphicFramePr>
        <p:xfrm>
          <a:off x="1143000" y="2133600"/>
          <a:ext cx="6705600" cy="3810000"/>
        </p:xfrm>
        <a:graphic>
          <a:graphicData uri="http://purl.oclc.org/ooxml/drawingml/diagram">
            <dgm:relIds xmlns:dgm="http://purl.oclc.org/ooxml/drawingml/diagram" xmlns:r="http://purl.oclc.org/ooxml/officeDocument/relationships" r:dm="rId4" r:lo="rId5" r:qs="rId6" r:cs="rId7"/>
          </a:graphicData>
        </a:graphic>
      </p:graphicFrame>
    </p:spTree>
  </p:cSld>
  <p:clrMapOvr>
    <a:masterClrMapping/>
  </p:clrMapOvr>
  <p:timing>
    <p:tnLst>
      <p:par>
        <p:cTn id="1" dur="indefinite" restart="never" nodeType="tmRoot"/>
      </p:par>
    </p:tnLst>
  </p:timing>
</p:sld>
</file>

<file path=ppt/slides/slide7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BEACH AND SURF PLANNING</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7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4400" dirty="0" smtClean="0">
                <a:solidFill>
                  <a:schemeClr val="tx1">
                    <a:lumMod val="85%"/>
                    <a:lumOff val="15%"/>
                  </a:schemeClr>
                </a:solidFill>
                <a:effectLst>
                  <a:outerShdw blurRad="38100" dist="38100" dir="2700000" algn="tl">
                    <a:srgbClr val="000000">
                      <a:alpha val="43.137%"/>
                    </a:srgbClr>
                  </a:outerShdw>
                </a:effectLst>
                <a:ea typeface="+mj-ea"/>
                <a:cs typeface="+mj-cs"/>
              </a:rPr>
              <a:t>WAVE TERMS</a:t>
            </a:r>
            <a:endParaRPr kumimoji="0" lang="en-US" sz="2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3"/>
          <p:cNvSpPr txBox="1">
            <a:spLocks noChangeArrowheads="1"/>
          </p:cNvSpPr>
          <p:nvPr/>
        </p:nvSpPr>
        <p:spPr>
          <a:xfrm>
            <a:off x="381000" y="1524000"/>
            <a:ext cx="83820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
              </a:lnSpc>
              <a:spcBef>
                <a:spcPct val="20%"/>
              </a:spcBef>
              <a:spcAft>
                <a:spcPts val="0"/>
              </a:spcAft>
              <a:buClrTx/>
              <a:buSzPct val="90%"/>
              <a:buFont typeface="Marlett" pitchFamily="2" charset="2"/>
              <a:buChar char="h"/>
              <a:tabLst/>
              <a:defRPr/>
            </a:pPr>
            <a:endParaRPr kumimoji="0" lang="en-US" sz="3200" b="0" i="0" u="none" strike="noStrike" kern="1200" cap="none" spc="0" normalizeH="0" baseline="0%" noProof="0" dirty="0" smtClean="0">
              <a:ln>
                <a:noFill/>
              </a:ln>
              <a:solidFill>
                <a:srgbClr val="FFFFFF"/>
              </a:solidFill>
              <a:effectLst/>
              <a:uLnTx/>
              <a:uFillTx/>
              <a:latin typeface="Arial" charset="0"/>
              <a:ea typeface="+mn-ea"/>
              <a:cs typeface="+mn-cs"/>
            </a:endParaRPr>
          </a:p>
        </p:txBody>
      </p:sp>
      <p:sp>
        <p:nvSpPr>
          <p:cNvPr id="13" name="Freeform 4"/>
          <p:cNvSpPr>
            <a:spLocks/>
          </p:cNvSpPr>
          <p:nvPr/>
        </p:nvSpPr>
        <p:spPr bwMode="auto">
          <a:xfrm>
            <a:off x="-139700" y="4068763"/>
            <a:ext cx="10312400" cy="995362"/>
          </a:xfrm>
          <a:custGeom>
            <a:avLst/>
            <a:gdLst>
              <a:gd name="T0" fmla="*/ 2147483647 w 6496"/>
              <a:gd name="T1" fmla="*/ 2147483647 h 627"/>
              <a:gd name="T2" fmla="*/ 2147483647 w 6496"/>
              <a:gd name="T3" fmla="*/ 2147483647 h 627"/>
              <a:gd name="T4" fmla="*/ 2147483647 w 6496"/>
              <a:gd name="T5" fmla="*/ 2147483647 h 627"/>
              <a:gd name="T6" fmla="*/ 2147483647 w 6496"/>
              <a:gd name="T7" fmla="*/ 2147483647 h 627"/>
              <a:gd name="T8" fmla="*/ 2147483647 w 6496"/>
              <a:gd name="T9" fmla="*/ 2147483647 h 627"/>
              <a:gd name="T10" fmla="*/ 2147483647 w 6496"/>
              <a:gd name="T11" fmla="*/ 2147483647 h 627"/>
              <a:gd name="T12" fmla="*/ 2147483647 w 6496"/>
              <a:gd name="T13" fmla="*/ 2147483647 h 627"/>
              <a:gd name="T14" fmla="*/ 2147483647 w 6496"/>
              <a:gd name="T15" fmla="*/ 2147483647 h 627"/>
              <a:gd name="T16" fmla="*/ 2147483647 w 6496"/>
              <a:gd name="T17" fmla="*/ 2147483647 h 627"/>
              <a:gd name="T18" fmla="*/ 2147483647 w 6496"/>
              <a:gd name="T19" fmla="*/ 2147483647 h 627"/>
              <a:gd name="T20" fmla="*/ 2147483647 w 6496"/>
              <a:gd name="T21" fmla="*/ 2147483647 h 627"/>
              <a:gd name="T22" fmla="*/ 2147483647 w 6496"/>
              <a:gd name="T23" fmla="*/ 2147483647 h 627"/>
              <a:gd name="T24" fmla="*/ 2147483647 w 6496"/>
              <a:gd name="T25" fmla="*/ 2147483647 h 627"/>
              <a:gd name="T26" fmla="*/ 2147483647 w 6496"/>
              <a:gd name="T27" fmla="*/ 2147483647 h 627"/>
              <a:gd name="T28" fmla="*/ 2147483647 w 6496"/>
              <a:gd name="T29" fmla="*/ 2147483647 h 627"/>
              <a:gd name="T30" fmla="*/ 2147483647 w 6496"/>
              <a:gd name="T31" fmla="*/ 2147483647 h 627"/>
              <a:gd name="T32" fmla="*/ 2147483647 w 6496"/>
              <a:gd name="T33" fmla="*/ 2147483647 h 627"/>
              <a:gd name="T34" fmla="*/ 2147483647 w 6496"/>
              <a:gd name="T35" fmla="*/ 2147483647 h 627"/>
              <a:gd name="T36" fmla="*/ 2147483647 w 6496"/>
              <a:gd name="T37" fmla="*/ 2147483647 h 627"/>
              <a:gd name="T38" fmla="*/ 2147483647 w 6496"/>
              <a:gd name="T39" fmla="*/ 2147483647 h 627"/>
              <a:gd name="T40" fmla="*/ 2147483647 w 6496"/>
              <a:gd name="T41" fmla="*/ 2147483647 h 627"/>
              <a:gd name="T42" fmla="*/ 2147483647 w 6496"/>
              <a:gd name="T43" fmla="*/ 2147483647 h 627"/>
              <a:gd name="T44" fmla="*/ 2147483647 w 6496"/>
              <a:gd name="T45" fmla="*/ 2147483647 h 627"/>
              <a:gd name="T46" fmla="*/ 2147483647 w 6496"/>
              <a:gd name="T47" fmla="*/ 2147483647 h 627"/>
              <a:gd name="T48" fmla="*/ 2147483647 w 6496"/>
              <a:gd name="T49" fmla="*/ 2147483647 h 627"/>
              <a:gd name="T50" fmla="*/ 2147483647 w 6496"/>
              <a:gd name="T51" fmla="*/ 2147483647 h 627"/>
              <a:gd name="T52" fmla="*/ 2147483647 w 6496"/>
              <a:gd name="T53" fmla="*/ 2147483647 h 627"/>
              <a:gd name="T54" fmla="*/ 2147483647 w 6496"/>
              <a:gd name="T55" fmla="*/ 2147483647 h 627"/>
              <a:gd name="T56" fmla="*/ 2147483647 w 6496"/>
              <a:gd name="T57" fmla="*/ 2147483647 h 627"/>
              <a:gd name="T58" fmla="*/ 2147483647 w 6496"/>
              <a:gd name="T59" fmla="*/ 2147483647 h 627"/>
              <a:gd name="T60" fmla="*/ 2147483647 w 6496"/>
              <a:gd name="T61" fmla="*/ 2147483647 h 627"/>
              <a:gd name="T62" fmla="*/ 2147483647 w 6496"/>
              <a:gd name="T63" fmla="*/ 2147483647 h 6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96"/>
              <a:gd name="T97" fmla="*/ 0 h 627"/>
              <a:gd name="T98" fmla="*/ 6496 w 6496"/>
              <a:gd name="T99" fmla="*/ 627 h 6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96" h="627">
                <a:moveTo>
                  <a:pt x="0" y="626"/>
                </a:moveTo>
                <a:lnTo>
                  <a:pt x="12" y="620"/>
                </a:lnTo>
                <a:lnTo>
                  <a:pt x="44" y="601"/>
                </a:lnTo>
                <a:lnTo>
                  <a:pt x="93" y="572"/>
                </a:lnTo>
                <a:lnTo>
                  <a:pt x="159" y="534"/>
                </a:lnTo>
                <a:lnTo>
                  <a:pt x="238" y="491"/>
                </a:lnTo>
                <a:lnTo>
                  <a:pt x="330" y="441"/>
                </a:lnTo>
                <a:lnTo>
                  <a:pt x="431" y="387"/>
                </a:lnTo>
                <a:lnTo>
                  <a:pt x="538" y="331"/>
                </a:lnTo>
                <a:lnTo>
                  <a:pt x="649" y="276"/>
                </a:lnTo>
                <a:lnTo>
                  <a:pt x="762" y="222"/>
                </a:lnTo>
                <a:lnTo>
                  <a:pt x="875" y="172"/>
                </a:lnTo>
                <a:lnTo>
                  <a:pt x="986" y="126"/>
                </a:lnTo>
                <a:lnTo>
                  <a:pt x="1091" y="88"/>
                </a:lnTo>
                <a:lnTo>
                  <a:pt x="1189" y="57"/>
                </a:lnTo>
                <a:lnTo>
                  <a:pt x="1277" y="37"/>
                </a:lnTo>
                <a:lnTo>
                  <a:pt x="1354" y="27"/>
                </a:lnTo>
                <a:lnTo>
                  <a:pt x="1436" y="32"/>
                </a:lnTo>
                <a:lnTo>
                  <a:pt x="1525" y="49"/>
                </a:lnTo>
                <a:lnTo>
                  <a:pt x="1620" y="77"/>
                </a:lnTo>
                <a:lnTo>
                  <a:pt x="1719" y="113"/>
                </a:lnTo>
                <a:lnTo>
                  <a:pt x="1821" y="158"/>
                </a:lnTo>
                <a:lnTo>
                  <a:pt x="1927" y="206"/>
                </a:lnTo>
                <a:lnTo>
                  <a:pt x="2035" y="260"/>
                </a:lnTo>
                <a:lnTo>
                  <a:pt x="2144" y="314"/>
                </a:lnTo>
                <a:lnTo>
                  <a:pt x="2252" y="369"/>
                </a:lnTo>
                <a:lnTo>
                  <a:pt x="2360" y="423"/>
                </a:lnTo>
                <a:lnTo>
                  <a:pt x="2466" y="473"/>
                </a:lnTo>
                <a:lnTo>
                  <a:pt x="2569" y="518"/>
                </a:lnTo>
                <a:lnTo>
                  <a:pt x="2668" y="556"/>
                </a:lnTo>
                <a:lnTo>
                  <a:pt x="2764" y="586"/>
                </a:lnTo>
                <a:lnTo>
                  <a:pt x="2852" y="606"/>
                </a:lnTo>
                <a:lnTo>
                  <a:pt x="2935" y="612"/>
                </a:lnTo>
                <a:lnTo>
                  <a:pt x="3027" y="607"/>
                </a:lnTo>
                <a:lnTo>
                  <a:pt x="3126" y="588"/>
                </a:lnTo>
                <a:lnTo>
                  <a:pt x="3233" y="560"/>
                </a:lnTo>
                <a:lnTo>
                  <a:pt x="3345" y="520"/>
                </a:lnTo>
                <a:lnTo>
                  <a:pt x="3460" y="475"/>
                </a:lnTo>
                <a:lnTo>
                  <a:pt x="3580" y="424"/>
                </a:lnTo>
                <a:lnTo>
                  <a:pt x="3701" y="369"/>
                </a:lnTo>
                <a:lnTo>
                  <a:pt x="3824" y="312"/>
                </a:lnTo>
                <a:lnTo>
                  <a:pt x="3946" y="255"/>
                </a:lnTo>
                <a:lnTo>
                  <a:pt x="4068" y="200"/>
                </a:lnTo>
                <a:lnTo>
                  <a:pt x="4187" y="148"/>
                </a:lnTo>
                <a:lnTo>
                  <a:pt x="4304" y="100"/>
                </a:lnTo>
                <a:lnTo>
                  <a:pt x="4416" y="61"/>
                </a:lnTo>
                <a:lnTo>
                  <a:pt x="4522" y="30"/>
                </a:lnTo>
                <a:lnTo>
                  <a:pt x="4622" y="9"/>
                </a:lnTo>
                <a:lnTo>
                  <a:pt x="4715" y="0"/>
                </a:lnTo>
                <a:lnTo>
                  <a:pt x="4810" y="6"/>
                </a:lnTo>
                <a:lnTo>
                  <a:pt x="4924" y="22"/>
                </a:lnTo>
                <a:lnTo>
                  <a:pt x="5050" y="48"/>
                </a:lnTo>
                <a:lnTo>
                  <a:pt x="5188" y="83"/>
                </a:lnTo>
                <a:lnTo>
                  <a:pt x="5332" y="125"/>
                </a:lnTo>
                <a:lnTo>
                  <a:pt x="5481" y="170"/>
                </a:lnTo>
                <a:lnTo>
                  <a:pt x="5631" y="220"/>
                </a:lnTo>
                <a:lnTo>
                  <a:pt x="5779" y="270"/>
                </a:lnTo>
                <a:lnTo>
                  <a:pt x="5920" y="322"/>
                </a:lnTo>
                <a:lnTo>
                  <a:pt x="6053" y="372"/>
                </a:lnTo>
                <a:lnTo>
                  <a:pt x="6174" y="419"/>
                </a:lnTo>
                <a:lnTo>
                  <a:pt x="6282" y="460"/>
                </a:lnTo>
                <a:lnTo>
                  <a:pt x="6370" y="496"/>
                </a:lnTo>
                <a:lnTo>
                  <a:pt x="6437" y="523"/>
                </a:lnTo>
                <a:lnTo>
                  <a:pt x="6479" y="540"/>
                </a:lnTo>
                <a:lnTo>
                  <a:pt x="6495" y="545"/>
                </a:lnTo>
              </a:path>
            </a:pathLst>
          </a:custGeom>
          <a:noFill/>
          <a:ln w="31630">
            <a:solidFill>
              <a:srgbClr val="4141FF"/>
            </a:solidFill>
            <a:round/>
            <a:headEnd/>
            <a:tailEnd/>
          </a:ln>
        </p:spPr>
        <p:txBody>
          <a:bodyPr/>
          <a:lstStyle/>
          <a:p>
            <a:endParaRPr lang="en-US"/>
          </a:p>
        </p:txBody>
      </p:sp>
      <p:sp>
        <p:nvSpPr>
          <p:cNvPr id="14" name="Freeform 5"/>
          <p:cNvSpPr>
            <a:spLocks/>
          </p:cNvSpPr>
          <p:nvPr/>
        </p:nvSpPr>
        <p:spPr bwMode="auto">
          <a:xfrm>
            <a:off x="-17832" y="3200400"/>
            <a:ext cx="10439400" cy="1828800"/>
          </a:xfrm>
          <a:custGeom>
            <a:avLst/>
            <a:gdLst>
              <a:gd name="T0" fmla="*/ 0 w 6456"/>
              <a:gd name="T1" fmla="*/ 2147483647 h 613"/>
              <a:gd name="T2" fmla="*/ 2147483647 w 6456"/>
              <a:gd name="T3" fmla="*/ 2147483647 h 613"/>
              <a:gd name="T4" fmla="*/ 2147483647 w 6456"/>
              <a:gd name="T5" fmla="*/ 2147483647 h 613"/>
              <a:gd name="T6" fmla="*/ 2147483647 w 6456"/>
              <a:gd name="T7" fmla="*/ 2147483647 h 613"/>
              <a:gd name="T8" fmla="*/ 2147483647 w 6456"/>
              <a:gd name="T9" fmla="*/ 2147483647 h 613"/>
              <a:gd name="T10" fmla="*/ 2147483647 w 6456"/>
              <a:gd name="T11" fmla="*/ 2147483647 h 613"/>
              <a:gd name="T12" fmla="*/ 2147483647 w 6456"/>
              <a:gd name="T13" fmla="*/ 2147483647 h 613"/>
              <a:gd name="T14" fmla="*/ 2147483647 w 6456"/>
              <a:gd name="T15" fmla="*/ 2147483647 h 613"/>
              <a:gd name="T16" fmla="*/ 2147483647 w 6456"/>
              <a:gd name="T17" fmla="*/ 2147483647 h 613"/>
              <a:gd name="T18" fmla="*/ 2147483647 w 6456"/>
              <a:gd name="T19" fmla="*/ 2147483647 h 613"/>
              <a:gd name="T20" fmla="*/ 2147483647 w 6456"/>
              <a:gd name="T21" fmla="*/ 2147483647 h 613"/>
              <a:gd name="T22" fmla="*/ 2147483647 w 6456"/>
              <a:gd name="T23" fmla="*/ 2147483647 h 613"/>
              <a:gd name="T24" fmla="*/ 2147483647 w 6456"/>
              <a:gd name="T25" fmla="*/ 2147483647 h 613"/>
              <a:gd name="T26" fmla="*/ 2147483647 w 6456"/>
              <a:gd name="T27" fmla="*/ 0 h 613"/>
              <a:gd name="T28" fmla="*/ 2147483647 w 6456"/>
              <a:gd name="T29" fmla="*/ 0 h 613"/>
              <a:gd name="T30" fmla="*/ 2147483647 w 6456"/>
              <a:gd name="T31" fmla="*/ 2147483647 h 613"/>
              <a:gd name="T32" fmla="*/ 2147483647 w 6456"/>
              <a:gd name="T33" fmla="*/ 2147483647 h 613"/>
              <a:gd name="T34" fmla="*/ 0 w 6456"/>
              <a:gd name="T35" fmla="*/ 2147483647 h 613"/>
              <a:gd name="T36" fmla="*/ 0 w 6456"/>
              <a:gd name="T37" fmla="*/ 2147483647 h 6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56"/>
              <a:gd name="T58" fmla="*/ 0 h 613"/>
              <a:gd name="T59" fmla="*/ 6456 w 6456"/>
              <a:gd name="T60" fmla="*/ 613 h 6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56" h="613">
                <a:moveTo>
                  <a:pt x="0" y="612"/>
                </a:moveTo>
                <a:lnTo>
                  <a:pt x="996" y="105"/>
                </a:lnTo>
                <a:lnTo>
                  <a:pt x="1168" y="53"/>
                </a:lnTo>
                <a:lnTo>
                  <a:pt x="1302" y="53"/>
                </a:lnTo>
                <a:lnTo>
                  <a:pt x="1434" y="40"/>
                </a:lnTo>
                <a:lnTo>
                  <a:pt x="1594" y="79"/>
                </a:lnTo>
                <a:lnTo>
                  <a:pt x="1753" y="132"/>
                </a:lnTo>
                <a:lnTo>
                  <a:pt x="2510" y="505"/>
                </a:lnTo>
                <a:lnTo>
                  <a:pt x="2723" y="585"/>
                </a:lnTo>
                <a:lnTo>
                  <a:pt x="2869" y="598"/>
                </a:lnTo>
                <a:lnTo>
                  <a:pt x="3055" y="598"/>
                </a:lnTo>
                <a:lnTo>
                  <a:pt x="3320" y="518"/>
                </a:lnTo>
                <a:lnTo>
                  <a:pt x="4542" y="13"/>
                </a:lnTo>
                <a:lnTo>
                  <a:pt x="4635" y="0"/>
                </a:lnTo>
                <a:lnTo>
                  <a:pt x="4808" y="0"/>
                </a:lnTo>
                <a:lnTo>
                  <a:pt x="5020" y="40"/>
                </a:lnTo>
                <a:lnTo>
                  <a:pt x="6455" y="531"/>
                </a:lnTo>
                <a:lnTo>
                  <a:pt x="0" y="612"/>
                </a:lnTo>
              </a:path>
            </a:pathLst>
          </a:custGeom>
          <a:solidFill>
            <a:schemeClr val="accent1">
              <a:lumMod val="75%"/>
            </a:schemeClr>
          </a:solidFill>
          <a:ln w="18732">
            <a:noFill/>
            <a:round/>
            <a:headEnd/>
            <a:tailEnd/>
          </a:ln>
        </p:spPr>
        <p:txBody>
          <a:bodyPr/>
          <a:lstStyle/>
          <a:p>
            <a:endParaRPr lang="en-US"/>
          </a:p>
        </p:txBody>
      </p:sp>
      <p:sp>
        <p:nvSpPr>
          <p:cNvPr id="16" name="AutoShape 6"/>
          <p:cNvSpPr>
            <a:spLocks noChangeArrowheads="1"/>
          </p:cNvSpPr>
          <p:nvPr/>
        </p:nvSpPr>
        <p:spPr bwMode="auto">
          <a:xfrm flipV="1">
            <a:off x="0" y="4800600"/>
            <a:ext cx="9144000" cy="2057400"/>
          </a:xfrm>
          <a:prstGeom prst="roundRect">
            <a:avLst>
              <a:gd name="adj" fmla="val 0"/>
            </a:avLst>
          </a:prstGeom>
          <a:solidFill>
            <a:schemeClr val="accent1">
              <a:lumMod val="75%"/>
            </a:schemeClr>
          </a:solidFill>
          <a:ln w="18732">
            <a:noFill/>
            <a:round/>
            <a:headEnd/>
            <a:tailEnd/>
          </a:ln>
        </p:spPr>
        <p:txBody>
          <a:bodyPr wrap="none" anchor="ctr"/>
          <a:lstStyle/>
          <a:p>
            <a:endParaRPr lang="en-US"/>
          </a:p>
        </p:txBody>
      </p:sp>
      <p:sp>
        <p:nvSpPr>
          <p:cNvPr id="17" name="Freeform 8"/>
          <p:cNvSpPr>
            <a:spLocks/>
          </p:cNvSpPr>
          <p:nvPr/>
        </p:nvSpPr>
        <p:spPr bwMode="auto">
          <a:xfrm>
            <a:off x="4140200" y="4976813"/>
            <a:ext cx="696913" cy="44450"/>
          </a:xfrm>
          <a:custGeom>
            <a:avLst/>
            <a:gdLst>
              <a:gd name="T0" fmla="*/ 0 w 439"/>
              <a:gd name="T1" fmla="*/ 0 h 28"/>
              <a:gd name="T2" fmla="*/ 2147483647 w 439"/>
              <a:gd name="T3" fmla="*/ 2147483647 h 28"/>
              <a:gd name="T4" fmla="*/ 2147483647 w 439"/>
              <a:gd name="T5" fmla="*/ 2147483647 h 28"/>
              <a:gd name="T6" fmla="*/ 2147483647 w 439"/>
              <a:gd name="T7" fmla="*/ 2147483647 h 28"/>
              <a:gd name="T8" fmla="*/ 2147483647 w 439"/>
              <a:gd name="T9" fmla="*/ 2147483647 h 28"/>
              <a:gd name="T10" fmla="*/ 2147483647 w 439"/>
              <a:gd name="T11" fmla="*/ 2147483647 h 28"/>
              <a:gd name="T12" fmla="*/ 2147483647 w 439"/>
              <a:gd name="T13" fmla="*/ 2147483647 h 28"/>
              <a:gd name="T14" fmla="*/ 2147483647 w 439"/>
              <a:gd name="T15" fmla="*/ 2147483647 h 28"/>
              <a:gd name="T16" fmla="*/ 2147483647 w 439"/>
              <a:gd name="T17" fmla="*/ 2147483647 h 28"/>
              <a:gd name="T18" fmla="*/ 2147483647 w 439"/>
              <a:gd name="T19" fmla="*/ 2147483647 h 28"/>
              <a:gd name="T20" fmla="*/ 2147483647 w 439"/>
              <a:gd name="T21" fmla="*/ 2147483647 h 28"/>
              <a:gd name="T22" fmla="*/ 2147483647 w 439"/>
              <a:gd name="T23" fmla="*/ 2147483647 h 28"/>
              <a:gd name="T24" fmla="*/ 2147483647 w 439"/>
              <a:gd name="T25" fmla="*/ 2147483647 h 28"/>
              <a:gd name="T26" fmla="*/ 2147483647 w 439"/>
              <a:gd name="T27" fmla="*/ 2147483647 h 28"/>
              <a:gd name="T28" fmla="*/ 2147483647 w 439"/>
              <a:gd name="T29" fmla="*/ 2147483647 h 28"/>
              <a:gd name="T30" fmla="*/ 2147483647 w 439"/>
              <a:gd name="T31" fmla="*/ 2147483647 h 28"/>
              <a:gd name="T32" fmla="*/ 2147483647 w 439"/>
              <a:gd name="T33" fmla="*/ 2147483647 h 28"/>
              <a:gd name="T34" fmla="*/ 2147483647 w 439"/>
              <a:gd name="T35" fmla="*/ 2147483647 h 28"/>
              <a:gd name="T36" fmla="*/ 2147483647 w 439"/>
              <a:gd name="T37" fmla="*/ 2147483647 h 28"/>
              <a:gd name="T38" fmla="*/ 2147483647 w 439"/>
              <a:gd name="T39" fmla="*/ 2147483647 h 28"/>
              <a:gd name="T40" fmla="*/ 2147483647 w 439"/>
              <a:gd name="T41" fmla="*/ 2147483647 h 28"/>
              <a:gd name="T42" fmla="*/ 2147483647 w 439"/>
              <a:gd name="T43" fmla="*/ 2147483647 h 28"/>
              <a:gd name="T44" fmla="*/ 2147483647 w 439"/>
              <a:gd name="T45" fmla="*/ 2147483647 h 28"/>
              <a:gd name="T46" fmla="*/ 2147483647 w 439"/>
              <a:gd name="T47" fmla="*/ 2147483647 h 28"/>
              <a:gd name="T48" fmla="*/ 2147483647 w 439"/>
              <a:gd name="T49" fmla="*/ 2147483647 h 28"/>
              <a:gd name="T50" fmla="*/ 2147483647 w 439"/>
              <a:gd name="T51" fmla="*/ 2147483647 h 28"/>
              <a:gd name="T52" fmla="*/ 2147483647 w 439"/>
              <a:gd name="T53" fmla="*/ 2147483647 h 28"/>
              <a:gd name="T54" fmla="*/ 2147483647 w 439"/>
              <a:gd name="T55" fmla="*/ 2147483647 h 28"/>
              <a:gd name="T56" fmla="*/ 2147483647 w 439"/>
              <a:gd name="T57" fmla="*/ 2147483647 h 28"/>
              <a:gd name="T58" fmla="*/ 2147483647 w 439"/>
              <a:gd name="T59" fmla="*/ 2147483647 h 28"/>
              <a:gd name="T60" fmla="*/ 2147483647 w 439"/>
              <a:gd name="T61" fmla="*/ 2147483647 h 28"/>
              <a:gd name="T62" fmla="*/ 2147483647 w 439"/>
              <a:gd name="T63" fmla="*/ 2147483647 h 28"/>
              <a:gd name="T64" fmla="*/ 2147483647 w 439"/>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9"/>
              <a:gd name="T100" fmla="*/ 0 h 28"/>
              <a:gd name="T101" fmla="*/ 439 w 439"/>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9" h="28">
                <a:moveTo>
                  <a:pt x="0" y="0"/>
                </a:moveTo>
                <a:lnTo>
                  <a:pt x="2" y="1"/>
                </a:lnTo>
                <a:lnTo>
                  <a:pt x="8" y="2"/>
                </a:lnTo>
                <a:lnTo>
                  <a:pt x="17" y="4"/>
                </a:lnTo>
                <a:lnTo>
                  <a:pt x="30" y="5"/>
                </a:lnTo>
                <a:lnTo>
                  <a:pt x="45" y="8"/>
                </a:lnTo>
                <a:lnTo>
                  <a:pt x="62" y="10"/>
                </a:lnTo>
                <a:lnTo>
                  <a:pt x="82" y="12"/>
                </a:lnTo>
                <a:lnTo>
                  <a:pt x="103" y="14"/>
                </a:lnTo>
                <a:lnTo>
                  <a:pt x="123" y="17"/>
                </a:lnTo>
                <a:lnTo>
                  <a:pt x="144" y="19"/>
                </a:lnTo>
                <a:lnTo>
                  <a:pt x="165" y="21"/>
                </a:lnTo>
                <a:lnTo>
                  <a:pt x="187" y="23"/>
                </a:lnTo>
                <a:lnTo>
                  <a:pt x="205" y="25"/>
                </a:lnTo>
                <a:lnTo>
                  <a:pt x="223" y="26"/>
                </a:lnTo>
                <a:lnTo>
                  <a:pt x="239" y="27"/>
                </a:lnTo>
                <a:lnTo>
                  <a:pt x="252" y="27"/>
                </a:lnTo>
                <a:lnTo>
                  <a:pt x="261" y="27"/>
                </a:lnTo>
                <a:lnTo>
                  <a:pt x="273" y="27"/>
                </a:lnTo>
                <a:lnTo>
                  <a:pt x="285" y="27"/>
                </a:lnTo>
                <a:lnTo>
                  <a:pt x="300" y="25"/>
                </a:lnTo>
                <a:lnTo>
                  <a:pt x="315" y="25"/>
                </a:lnTo>
                <a:lnTo>
                  <a:pt x="331" y="24"/>
                </a:lnTo>
                <a:lnTo>
                  <a:pt x="346" y="23"/>
                </a:lnTo>
                <a:lnTo>
                  <a:pt x="362" y="21"/>
                </a:lnTo>
                <a:lnTo>
                  <a:pt x="376" y="21"/>
                </a:lnTo>
                <a:lnTo>
                  <a:pt x="391" y="19"/>
                </a:lnTo>
                <a:lnTo>
                  <a:pt x="404" y="18"/>
                </a:lnTo>
                <a:lnTo>
                  <a:pt x="415" y="16"/>
                </a:lnTo>
                <a:lnTo>
                  <a:pt x="424" y="16"/>
                </a:lnTo>
                <a:lnTo>
                  <a:pt x="432" y="15"/>
                </a:lnTo>
                <a:lnTo>
                  <a:pt x="437" y="15"/>
                </a:lnTo>
                <a:lnTo>
                  <a:pt x="438" y="14"/>
                </a:lnTo>
              </a:path>
            </a:pathLst>
          </a:custGeom>
          <a:noFill/>
          <a:ln w="31630">
            <a:solidFill>
              <a:srgbClr val="4141FF"/>
            </a:solidFill>
            <a:round/>
            <a:headEnd/>
            <a:tailEnd/>
          </a:ln>
        </p:spPr>
        <p:txBody>
          <a:bodyPr/>
          <a:lstStyle/>
          <a:p>
            <a:endParaRPr lang="en-US"/>
          </a:p>
        </p:txBody>
      </p:sp>
      <p:sp>
        <p:nvSpPr>
          <p:cNvPr id="20" name="Line 11"/>
          <p:cNvSpPr>
            <a:spLocks noChangeShapeType="1"/>
          </p:cNvSpPr>
          <p:nvPr/>
        </p:nvSpPr>
        <p:spPr bwMode="auto">
          <a:xfrm>
            <a:off x="6781800" y="4872037"/>
            <a:ext cx="1792288" cy="4763"/>
          </a:xfrm>
          <a:prstGeom prst="line">
            <a:avLst/>
          </a:prstGeom>
          <a:ln>
            <a:solidFill>
              <a:schemeClr val="bg1"/>
            </a:solidFill>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a:p>
        </p:txBody>
      </p:sp>
      <p:sp>
        <p:nvSpPr>
          <p:cNvPr id="22" name="Freeform 12"/>
          <p:cNvSpPr>
            <a:spLocks/>
          </p:cNvSpPr>
          <p:nvPr/>
        </p:nvSpPr>
        <p:spPr bwMode="auto">
          <a:xfrm>
            <a:off x="1800225" y="4111625"/>
            <a:ext cx="739775" cy="127000"/>
          </a:xfrm>
          <a:custGeom>
            <a:avLst/>
            <a:gdLst>
              <a:gd name="T0" fmla="*/ 0 w 466"/>
              <a:gd name="T1" fmla="*/ 2147483647 h 80"/>
              <a:gd name="T2" fmla="*/ 2147483647 w 466"/>
              <a:gd name="T3" fmla="*/ 0 h 80"/>
              <a:gd name="T4" fmla="*/ 2147483647 w 466"/>
              <a:gd name="T5" fmla="*/ 2147483647 h 80"/>
              <a:gd name="T6" fmla="*/ 0 w 466"/>
              <a:gd name="T7" fmla="*/ 2147483647 h 80"/>
              <a:gd name="T8" fmla="*/ 0 w 466"/>
              <a:gd name="T9" fmla="*/ 2147483647 h 80"/>
              <a:gd name="T10" fmla="*/ 0 60000 65536"/>
              <a:gd name="T11" fmla="*/ 0 60000 65536"/>
              <a:gd name="T12" fmla="*/ 0 60000 65536"/>
              <a:gd name="T13" fmla="*/ 0 60000 65536"/>
              <a:gd name="T14" fmla="*/ 0 60000 65536"/>
              <a:gd name="T15" fmla="*/ 0 w 466"/>
              <a:gd name="T16" fmla="*/ 0 h 80"/>
              <a:gd name="T17" fmla="*/ 466 w 466"/>
              <a:gd name="T18" fmla="*/ 80 h 80"/>
            </a:gdLst>
            <a:ahLst/>
            <a:cxnLst>
              <a:cxn ang="T10">
                <a:pos x="T0" y="T1"/>
              </a:cxn>
              <a:cxn ang="T11">
                <a:pos x="T2" y="T3"/>
              </a:cxn>
              <a:cxn ang="T12">
                <a:pos x="T4" y="T5"/>
              </a:cxn>
              <a:cxn ang="T13">
                <a:pos x="T6" y="T7"/>
              </a:cxn>
              <a:cxn ang="T14">
                <a:pos x="T8" y="T9"/>
              </a:cxn>
            </a:cxnLst>
            <a:rect l="T15" t="T16" r="T17" b="T18"/>
            <a:pathLst>
              <a:path w="466" h="80">
                <a:moveTo>
                  <a:pt x="0" y="40"/>
                </a:moveTo>
                <a:lnTo>
                  <a:pt x="172" y="0"/>
                </a:lnTo>
                <a:lnTo>
                  <a:pt x="465" y="79"/>
                </a:lnTo>
                <a:lnTo>
                  <a:pt x="0" y="40"/>
                </a:lnTo>
              </a:path>
            </a:pathLst>
          </a:custGeom>
          <a:solidFill>
            <a:srgbClr val="4141FF"/>
          </a:solidFill>
          <a:ln w="18732">
            <a:solidFill>
              <a:srgbClr val="4141FF"/>
            </a:solidFill>
            <a:round/>
            <a:headEnd/>
            <a:tailEnd/>
          </a:ln>
        </p:spPr>
        <p:txBody>
          <a:bodyPr/>
          <a:lstStyle/>
          <a:p>
            <a:endParaRPr lang="en-US"/>
          </a:p>
        </p:txBody>
      </p:sp>
      <p:sp>
        <p:nvSpPr>
          <p:cNvPr id="23" name="Line 14"/>
          <p:cNvSpPr>
            <a:spLocks noChangeShapeType="1"/>
          </p:cNvSpPr>
          <p:nvPr/>
        </p:nvSpPr>
        <p:spPr bwMode="auto">
          <a:xfrm>
            <a:off x="7620000" y="3200400"/>
            <a:ext cx="0" cy="1600200"/>
          </a:xfrm>
          <a:prstGeom prst="line">
            <a:avLst/>
          </a:prstGeom>
          <a:noFill/>
          <a:ln w="18732">
            <a:solidFill>
              <a:srgbClr val="FFFFFF"/>
            </a:solidFill>
            <a:round/>
            <a:headEnd type="triangle" w="med" len="med"/>
            <a:tailEnd type="triangle" w="med" len="med"/>
          </a:ln>
        </p:spPr>
        <p:txBody>
          <a:bodyPr wrap="none" anchor="ctr"/>
          <a:lstStyle/>
          <a:p>
            <a:endParaRPr lang="en-US"/>
          </a:p>
        </p:txBody>
      </p:sp>
      <p:sp>
        <p:nvSpPr>
          <p:cNvPr id="24" name="Text Box 15"/>
          <p:cNvSpPr txBox="1">
            <a:spLocks noChangeArrowheads="1"/>
          </p:cNvSpPr>
          <p:nvPr/>
        </p:nvSpPr>
        <p:spPr bwMode="auto">
          <a:xfrm>
            <a:off x="6324600" y="2819400"/>
            <a:ext cx="2328863" cy="479425"/>
          </a:xfrm>
          <a:prstGeom prst="rect">
            <a:avLst/>
          </a:prstGeom>
          <a:noFill/>
          <a:ln w="9525">
            <a:noFill/>
            <a:miter lim="800%"/>
            <a:headEnd/>
            <a:tailEnd/>
          </a:ln>
        </p:spPr>
        <p:txBody>
          <a:bodyPr lIns="0" tIns="0" rIns="0" bIns="0"/>
          <a:lstStyle/>
          <a:p>
            <a:pPr algn="ctr" defTabSz="465138">
              <a:buClr>
                <a:srgbClr val="FFFFFF"/>
              </a:buClr>
              <a:buSzPct val="90%"/>
              <a:buFont typeface="Monotype Sorts" pitchFamily="2" charset="2"/>
              <a:buNone/>
            </a:pPr>
            <a:r>
              <a:rPr lang="en-US" dirty="0">
                <a:solidFill>
                  <a:schemeClr val="tx2"/>
                </a:solidFill>
              </a:rPr>
              <a:t>WAVE HEIGHT</a:t>
            </a:r>
            <a:endParaRPr lang="en-US" dirty="0"/>
          </a:p>
        </p:txBody>
      </p:sp>
      <p:sp>
        <p:nvSpPr>
          <p:cNvPr id="25" name="Text Box 16"/>
          <p:cNvSpPr txBox="1">
            <a:spLocks noChangeArrowheads="1"/>
          </p:cNvSpPr>
          <p:nvPr/>
        </p:nvSpPr>
        <p:spPr bwMode="auto">
          <a:xfrm>
            <a:off x="3962400" y="4419600"/>
            <a:ext cx="1438275" cy="360363"/>
          </a:xfrm>
          <a:prstGeom prst="rect">
            <a:avLst/>
          </a:prstGeom>
          <a:noFill/>
          <a:ln w="9525">
            <a:noFill/>
            <a:miter lim="800%"/>
            <a:headEnd/>
            <a:tailEnd/>
          </a:ln>
        </p:spPr>
        <p:txBody>
          <a:bodyPr lIns="0" tIns="0" rIns="0" bIns="0"/>
          <a:lstStyle/>
          <a:p>
            <a:pPr algn="ctr" defTabSz="465138">
              <a:buClr>
                <a:srgbClr val="FFFFFF"/>
              </a:buClr>
              <a:buSzPct val="90%"/>
              <a:buFont typeface="Monotype Sorts" pitchFamily="2" charset="2"/>
              <a:buNone/>
            </a:pPr>
            <a:r>
              <a:rPr lang="en-US" dirty="0">
                <a:solidFill>
                  <a:schemeClr val="tx2"/>
                </a:solidFill>
                <a:latin typeface="Book Antiqua" pitchFamily="18" charset="0"/>
              </a:rPr>
              <a:t>TROUGH</a:t>
            </a:r>
          </a:p>
        </p:txBody>
      </p:sp>
      <p:sp>
        <p:nvSpPr>
          <p:cNvPr id="26" name="Text Box 17"/>
          <p:cNvSpPr txBox="1">
            <a:spLocks noChangeArrowheads="1"/>
          </p:cNvSpPr>
          <p:nvPr/>
        </p:nvSpPr>
        <p:spPr bwMode="auto">
          <a:xfrm>
            <a:off x="1600200" y="2971800"/>
            <a:ext cx="1144588" cy="374650"/>
          </a:xfrm>
          <a:prstGeom prst="rect">
            <a:avLst/>
          </a:prstGeom>
          <a:noFill/>
          <a:ln w="9525">
            <a:noFill/>
            <a:miter lim="800%"/>
            <a:headEnd/>
            <a:tailEnd/>
          </a:ln>
        </p:spPr>
        <p:txBody>
          <a:bodyPr lIns="0" tIns="0" rIns="0" bIns="0"/>
          <a:lstStyle/>
          <a:p>
            <a:pPr algn="ctr" defTabSz="465138">
              <a:buClr>
                <a:srgbClr val="FFFFFF"/>
              </a:buClr>
              <a:buSzPct val="90%"/>
              <a:buFont typeface="Monotype Sorts" pitchFamily="2" charset="2"/>
              <a:buNone/>
            </a:pPr>
            <a:r>
              <a:rPr lang="en-US" dirty="0">
                <a:solidFill>
                  <a:schemeClr val="tx2"/>
                </a:solidFill>
                <a:latin typeface="Book Antiqua" pitchFamily="18" charset="0"/>
              </a:rPr>
              <a:t>CREST</a:t>
            </a:r>
          </a:p>
        </p:txBody>
      </p:sp>
      <p:sp>
        <p:nvSpPr>
          <p:cNvPr id="27" name="Line 18"/>
          <p:cNvSpPr>
            <a:spLocks noChangeShapeType="1"/>
          </p:cNvSpPr>
          <p:nvPr/>
        </p:nvSpPr>
        <p:spPr bwMode="auto">
          <a:xfrm>
            <a:off x="2100096" y="1792287"/>
            <a:ext cx="0" cy="506413"/>
          </a:xfrm>
          <a:prstGeom prst="line">
            <a:avLst/>
          </a:prstGeom>
          <a:noFill/>
          <a:ln w="31630">
            <a:solidFill>
              <a:schemeClr val="tx1"/>
            </a:solidFill>
            <a:round/>
            <a:headEnd/>
            <a:tailEnd/>
          </a:ln>
        </p:spPr>
        <p:txBody>
          <a:bodyPr wrap="none" anchor="ctr"/>
          <a:lstStyle/>
          <a:p>
            <a:endParaRPr lang="en-US"/>
          </a:p>
        </p:txBody>
      </p:sp>
      <p:sp>
        <p:nvSpPr>
          <p:cNvPr id="28" name="Line 19"/>
          <p:cNvSpPr>
            <a:spLocks noChangeShapeType="1"/>
          </p:cNvSpPr>
          <p:nvPr/>
        </p:nvSpPr>
        <p:spPr bwMode="auto">
          <a:xfrm>
            <a:off x="7465846" y="1792287"/>
            <a:ext cx="0" cy="506413"/>
          </a:xfrm>
          <a:prstGeom prst="line">
            <a:avLst/>
          </a:prstGeom>
          <a:noFill/>
          <a:ln w="31630">
            <a:solidFill>
              <a:schemeClr val="tx1"/>
            </a:solidFill>
            <a:round/>
            <a:headEnd/>
            <a:tailEnd/>
          </a:ln>
        </p:spPr>
        <p:txBody>
          <a:bodyPr wrap="none" anchor="ctr"/>
          <a:lstStyle/>
          <a:p>
            <a:endParaRPr lang="en-US"/>
          </a:p>
        </p:txBody>
      </p:sp>
      <p:sp>
        <p:nvSpPr>
          <p:cNvPr id="29" name="Line 20"/>
          <p:cNvSpPr>
            <a:spLocks noChangeShapeType="1"/>
          </p:cNvSpPr>
          <p:nvPr/>
        </p:nvSpPr>
        <p:spPr bwMode="auto">
          <a:xfrm>
            <a:off x="2184234" y="2025650"/>
            <a:ext cx="5187950" cy="0"/>
          </a:xfrm>
          <a:prstGeom prst="line">
            <a:avLst/>
          </a:prstGeom>
          <a:noFill/>
          <a:ln w="18732">
            <a:solidFill>
              <a:schemeClr val="tx1"/>
            </a:solidFill>
            <a:round/>
            <a:headEnd type="triangle" w="med" len="med"/>
            <a:tailEnd type="triangle" w="med" len="med"/>
          </a:ln>
        </p:spPr>
        <p:txBody>
          <a:bodyPr wrap="none" anchor="ctr"/>
          <a:lstStyle/>
          <a:p>
            <a:endParaRPr lang="en-US"/>
          </a:p>
        </p:txBody>
      </p:sp>
      <p:sp>
        <p:nvSpPr>
          <p:cNvPr id="30" name="Text Box 21"/>
          <p:cNvSpPr txBox="1">
            <a:spLocks noChangeArrowheads="1"/>
          </p:cNvSpPr>
          <p:nvPr/>
        </p:nvSpPr>
        <p:spPr bwMode="auto">
          <a:xfrm>
            <a:off x="3276600" y="1443037"/>
            <a:ext cx="2986088" cy="461963"/>
          </a:xfrm>
          <a:prstGeom prst="rect">
            <a:avLst/>
          </a:prstGeom>
          <a:noFill/>
          <a:ln w="9525">
            <a:noFill/>
            <a:miter lim="800%"/>
            <a:headEnd/>
            <a:tailEnd/>
          </a:ln>
        </p:spPr>
        <p:txBody>
          <a:bodyPr lIns="0" tIns="0" rIns="0" bIns="0"/>
          <a:lstStyle/>
          <a:p>
            <a:pPr defTabSz="465138">
              <a:buClr>
                <a:srgbClr val="FFFFFF"/>
              </a:buClr>
              <a:buSzPct val="90%"/>
              <a:buFont typeface="Monotype Sorts" pitchFamily="2" charset="2"/>
              <a:buNone/>
            </a:pPr>
            <a:r>
              <a:rPr lang="en-US" sz="3100" dirty="0">
                <a:solidFill>
                  <a:schemeClr val="tx2"/>
                </a:solidFill>
                <a:latin typeface="Book Antiqua" pitchFamily="18" charset="0"/>
              </a:rPr>
              <a:t>WAVELENGTH</a:t>
            </a:r>
            <a:endParaRPr lang="en-US" dirty="0">
              <a:solidFill>
                <a:schemeClr val="tx2"/>
              </a:solidFill>
              <a:latin typeface="Book Antiqua" pitchFamily="18" charset="0"/>
            </a:endParaRPr>
          </a:p>
        </p:txBody>
      </p:sp>
      <p:sp>
        <p:nvSpPr>
          <p:cNvPr id="31" name="Text Box 3076"/>
          <p:cNvSpPr txBox="1">
            <a:spLocks noChangeArrowheads="1"/>
          </p:cNvSpPr>
          <p:nvPr/>
        </p:nvSpPr>
        <p:spPr bwMode="auto">
          <a:xfrm>
            <a:off x="1066800" y="3733800"/>
            <a:ext cx="2286000" cy="641350"/>
          </a:xfrm>
          <a:prstGeom prst="rect">
            <a:avLst/>
          </a:prstGeom>
          <a:noFill/>
          <a:ln w="9525">
            <a:noFill/>
            <a:miter lim="800%"/>
            <a:headEnd/>
            <a:tailEnd/>
          </a:ln>
        </p:spPr>
        <p:txBody>
          <a:bodyPr>
            <a:spAutoFit/>
          </a:bodyPr>
          <a:lstStyle/>
          <a:p>
            <a:pPr algn="ctr">
              <a:spcBef>
                <a:spcPct val="50%"/>
              </a:spcBef>
            </a:pPr>
            <a:r>
              <a:rPr lang="en-US" sz="1800" dirty="0">
                <a:solidFill>
                  <a:schemeClr val="bg1"/>
                </a:solidFill>
                <a:latin typeface="Book Antiqua" pitchFamily="18" charset="0"/>
              </a:rPr>
              <a:t>UNDISTURBED</a:t>
            </a:r>
            <a:r>
              <a:rPr lang="en-US" sz="1800" dirty="0">
                <a:solidFill>
                  <a:schemeClr val="bg1"/>
                </a:solidFill>
              </a:rPr>
              <a:t> LEVEL</a:t>
            </a:r>
          </a:p>
        </p:txBody>
      </p:sp>
      <p:sp>
        <p:nvSpPr>
          <p:cNvPr id="32" name="Slide Number Placeholder 21"/>
          <p:cNvSpPr>
            <a:spLocks noGrp="1"/>
          </p:cNvSpPr>
          <p:nvPr>
            <p:ph type="sldNum" sz="quarter" idx="12"/>
          </p:nvPr>
        </p:nvSpPr>
        <p:spPr>
          <a:xfrm>
            <a:off x="8716963" y="6357938"/>
            <a:ext cx="838200" cy="414337"/>
          </a:xfrm>
        </p:spPr>
        <p:txBody>
          <a:bodyPr/>
          <a:lstStyle/>
          <a:p>
            <a:pPr>
              <a:defRPr/>
            </a:pPr>
            <a:fld id="{3EE9EADC-B222-4785-AECE-45A72EE8D832}" type="slidenum">
              <a:rPr lang="en-US" smtClean="0"/>
              <a:pPr>
                <a:defRPr/>
              </a:pPr>
              <a:t>74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childTnLst>
                          </p:cTn>
                        </p:par>
                        <p:par>
                          <p:cTn id="12" fill="hold">
                            <p:stCondLst>
                              <p:cond delay="1500"/>
                            </p:stCondLst>
                            <p:childTnLst>
                              <p:par>
                                <p:cTn id="13" presetID="9" presetClass="entr" presetSubtype="0" fill="hold" grpId="0" nodeType="afterEffect">
                                  <p:stCondLst>
                                    <p:cond delay="0"/>
                                  </p:stCondLst>
                                  <p:iterate type="wd">
                                    <p:tmPct val="100%"/>
                                  </p:iterate>
                                  <p:childTnLst>
                                    <p:set>
                                      <p:cBhvr>
                                        <p:cTn id="14" dur="1" fill="hold">
                                          <p:stCondLst>
                                            <p:cond delay="0"/>
                                          </p:stCondLst>
                                        </p:cTn>
                                        <p:tgtEl>
                                          <p:spTgt spid="25"/>
                                        </p:tgtEl>
                                        <p:attrNameLst>
                                          <p:attrName>style.visibility</p:attrName>
                                        </p:attrNameLst>
                                      </p:cBhvr>
                                      <p:to>
                                        <p:strVal val="visible"/>
                                      </p:to>
                                    </p:set>
                                    <p:animEffect transition="in" filter="dissolve">
                                      <p:cBhvr>
                                        <p:cTn id="15" dur="300"/>
                                        <p:tgtEl>
                                          <p:spTgt spid="25"/>
                                        </p:tgtEl>
                                      </p:cBhvr>
                                    </p:animEffect>
                                  </p:childTnLst>
                                </p:cTn>
                              </p:par>
                            </p:childTnLst>
                          </p:cTn>
                        </p:par>
                        <p:par>
                          <p:cTn id="16" fill="hold">
                            <p:stCondLst>
                              <p:cond delay="1800"/>
                            </p:stCondLst>
                            <p:childTnLst>
                              <p:par>
                                <p:cTn id="17" presetID="9"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dissolv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5" grpId="0" autoUpdateAnimBg="0"/>
      <p:bldP spid="26" grpId="0" autoUpdateAnimBg="0"/>
      <p:bldP spid="30" grpId="0" autoUpdateAnimBg="0"/>
    </p:bldLst>
  </p:timing>
</p:sld>
</file>

<file path=ppt/slides/slide7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4400" dirty="0" smtClean="0">
                <a:solidFill>
                  <a:schemeClr val="tx1">
                    <a:lumMod val="85%"/>
                    <a:lumOff val="15%"/>
                  </a:schemeClr>
                </a:solidFill>
                <a:effectLst>
                  <a:outerShdw blurRad="38100" dist="38100" dir="2700000" algn="tl">
                    <a:srgbClr val="000000">
                      <a:alpha val="43.137%"/>
                    </a:srgbClr>
                  </a:outerShdw>
                </a:effectLst>
                <a:ea typeface="+mj-ea"/>
                <a:cs typeface="+mj-cs"/>
              </a:rPr>
              <a:t>BREAKER TERMS</a:t>
            </a:r>
            <a:endParaRPr kumimoji="0" lang="en-US" sz="2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5" name="Picture 11" descr="Waves">
            <a:hlinkClick r:id="rId4"/>
          </p:cNvPr>
          <p:cNvPicPr>
            <a:picLocks noChangeAspect="1" noChangeArrowheads="1"/>
          </p:cNvPicPr>
          <p:nvPr/>
        </p:nvPicPr>
        <p:blipFill>
          <a:blip r:embed="rId5" cstate="print"/>
          <a:srcRect l="5.43%" t="11.552%" r="5.766%" b="6.804%"/>
          <a:stretch>
            <a:fillRect/>
          </a:stretch>
        </p:blipFill>
        <p:spPr bwMode="auto">
          <a:xfrm>
            <a:off x="457200" y="1344040"/>
            <a:ext cx="3352800" cy="2090057"/>
          </a:xfrm>
          <a:prstGeom prst="rect">
            <a:avLst/>
          </a:prstGeom>
          <a:ln>
            <a:noFill/>
          </a:ln>
          <a:effectLst>
            <a:outerShdw blurRad="292100" dist="139700" dir="2700000" algn="tl" rotWithShape="0">
              <a:srgbClr val="333333">
                <a:alpha val="65%"/>
              </a:srgbClr>
            </a:outerShdw>
          </a:effectLst>
        </p:spPr>
      </p:pic>
      <p:sp>
        <p:nvSpPr>
          <p:cNvPr id="36" name="TextBox 35"/>
          <p:cNvSpPr txBox="1"/>
          <p:nvPr/>
        </p:nvSpPr>
        <p:spPr>
          <a:xfrm>
            <a:off x="1295400" y="3581400"/>
            <a:ext cx="1521570" cy="646331"/>
          </a:xfrm>
          <a:prstGeom prst="rect">
            <a:avLst/>
          </a:prstGeom>
          <a:noFill/>
        </p:spPr>
        <p:txBody>
          <a:bodyPr wrap="none" rtlCol="0">
            <a:spAutoFit/>
          </a:bodyPr>
          <a:lstStyle/>
          <a:p>
            <a:r>
              <a:rPr lang="en-US" sz="3600" dirty="0" smtClean="0"/>
              <a:t>Spilling</a:t>
            </a:r>
            <a:endParaRPr lang="en-US" sz="3600" dirty="0"/>
          </a:p>
        </p:txBody>
      </p:sp>
      <p:pic>
        <p:nvPicPr>
          <p:cNvPr id="37" name="Picture 12" descr="_1923167_waves-eyewire300">
            <a:hlinkClick r:id="rId6"/>
          </p:cNvPr>
          <p:cNvPicPr>
            <a:picLocks noChangeAspect="1" noChangeArrowheads="1"/>
          </p:cNvPicPr>
          <p:nvPr/>
        </p:nvPicPr>
        <p:blipFill>
          <a:blip r:embed="rId7" cstate="print"/>
          <a:srcRect/>
          <a:stretch>
            <a:fillRect/>
          </a:stretch>
        </p:blipFill>
        <p:spPr bwMode="auto">
          <a:xfrm>
            <a:off x="4724400" y="1295400"/>
            <a:ext cx="3657600" cy="2199578"/>
          </a:xfrm>
          <a:prstGeom prst="rect">
            <a:avLst/>
          </a:prstGeom>
          <a:ln>
            <a:noFill/>
          </a:ln>
          <a:effectLst>
            <a:outerShdw blurRad="292100" dist="139700" dir="2700000" algn="tl" rotWithShape="0">
              <a:srgbClr val="333333">
                <a:alpha val="65%"/>
              </a:srgbClr>
            </a:outerShdw>
          </a:effectLst>
        </p:spPr>
      </p:pic>
      <p:sp>
        <p:nvSpPr>
          <p:cNvPr id="38" name="TextBox 37"/>
          <p:cNvSpPr txBox="1"/>
          <p:nvPr/>
        </p:nvSpPr>
        <p:spPr>
          <a:xfrm>
            <a:off x="5715000" y="3581400"/>
            <a:ext cx="1797287" cy="646331"/>
          </a:xfrm>
          <a:prstGeom prst="rect">
            <a:avLst/>
          </a:prstGeom>
          <a:noFill/>
        </p:spPr>
        <p:txBody>
          <a:bodyPr wrap="none" rtlCol="0">
            <a:spAutoFit/>
          </a:bodyPr>
          <a:lstStyle/>
          <a:p>
            <a:r>
              <a:rPr lang="en-US" sz="3600" dirty="0" smtClean="0"/>
              <a:t>Plunging</a:t>
            </a:r>
            <a:endParaRPr lang="en-US" sz="3600" dirty="0"/>
          </a:p>
        </p:txBody>
      </p:sp>
      <p:pic>
        <p:nvPicPr>
          <p:cNvPr id="39" name="Picture 8" descr="waves">
            <a:hlinkClick r:id="rId8"/>
          </p:cNvPr>
          <p:cNvPicPr>
            <a:picLocks noChangeAspect="1" noChangeArrowheads="1"/>
          </p:cNvPicPr>
          <p:nvPr/>
        </p:nvPicPr>
        <p:blipFill>
          <a:blip r:embed="rId9" cstate="print"/>
          <a:srcRect/>
          <a:stretch>
            <a:fillRect/>
          </a:stretch>
        </p:blipFill>
        <p:spPr bwMode="auto">
          <a:xfrm>
            <a:off x="2819400" y="4267200"/>
            <a:ext cx="3048000" cy="1957137"/>
          </a:xfrm>
          <a:prstGeom prst="rect">
            <a:avLst/>
          </a:prstGeom>
          <a:ln>
            <a:noFill/>
          </a:ln>
          <a:effectLst>
            <a:outerShdw blurRad="292100" dist="139700" dir="2700000" algn="tl" rotWithShape="0">
              <a:srgbClr val="333333">
                <a:alpha val="65%"/>
              </a:srgbClr>
            </a:outerShdw>
          </a:effectLst>
        </p:spPr>
      </p:pic>
      <p:sp>
        <p:nvSpPr>
          <p:cNvPr id="40" name="TextBox 39"/>
          <p:cNvSpPr txBox="1"/>
          <p:nvPr/>
        </p:nvSpPr>
        <p:spPr>
          <a:xfrm>
            <a:off x="3605399" y="6211669"/>
            <a:ext cx="1576201" cy="646331"/>
          </a:xfrm>
          <a:prstGeom prst="rect">
            <a:avLst/>
          </a:prstGeom>
          <a:noFill/>
        </p:spPr>
        <p:txBody>
          <a:bodyPr wrap="none" rtlCol="0">
            <a:spAutoFit/>
          </a:bodyPr>
          <a:lstStyle/>
          <a:p>
            <a:r>
              <a:rPr lang="en-US" sz="3600" dirty="0" smtClean="0"/>
              <a:t>Surging</a:t>
            </a:r>
            <a:endParaRPr lang="en-US" sz="3600" dirty="0"/>
          </a:p>
        </p:txBody>
      </p:sp>
      <p:sp>
        <p:nvSpPr>
          <p:cNvPr id="41" name="5-Point Star 40"/>
          <p:cNvSpPr/>
          <p:nvPr/>
        </p:nvSpPr>
        <p:spPr>
          <a:xfrm>
            <a:off x="907920" y="3686784"/>
            <a:ext cx="381000" cy="381000"/>
          </a:xfrm>
          <a:prstGeom prst="star5">
            <a:avLst/>
          </a:prstGeom>
          <a:solidFill>
            <a:srgbClr val="C00000"/>
          </a:solid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4400" dirty="0" smtClean="0">
                <a:solidFill>
                  <a:schemeClr val="tx1">
                    <a:lumMod val="85%"/>
                    <a:lumOff val="15%"/>
                  </a:schemeClr>
                </a:solidFill>
                <a:effectLst>
                  <a:outerShdw blurRad="38100" dist="38100" dir="2700000" algn="tl">
                    <a:srgbClr val="000000">
                      <a:alpha val="43.137%"/>
                    </a:srgbClr>
                  </a:outerShdw>
                </a:effectLst>
                <a:ea typeface="+mj-ea"/>
                <a:cs typeface="+mj-cs"/>
              </a:rPr>
              <a:t>BEACH TERMS</a:t>
            </a:r>
            <a:endParaRPr kumimoji="0" lang="en-US" sz="2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 Box 4"/>
          <p:cNvSpPr txBox="1">
            <a:spLocks noChangeArrowheads="1"/>
          </p:cNvSpPr>
          <p:nvPr/>
        </p:nvSpPr>
        <p:spPr bwMode="auto">
          <a:xfrm>
            <a:off x="0" y="1600200"/>
            <a:ext cx="9245600" cy="3195637"/>
          </a:xfrm>
          <a:prstGeom prst="rect">
            <a:avLst/>
          </a:prstGeom>
          <a:noFill/>
          <a:ln w="9525">
            <a:noFill/>
            <a:miter lim="800%"/>
            <a:headEnd/>
            <a:tailEnd/>
          </a:ln>
        </p:spPr>
        <p:txBody>
          <a:bodyPr lIns="0" tIns="0" rIns="0" bIns="0"/>
          <a:lstStyle/>
          <a:p>
            <a:pPr marL="211138" indent="-211138" defTabSz="465138">
              <a:buClr>
                <a:srgbClr val="FFFFFF"/>
              </a:buClr>
              <a:buSzPct val="80%"/>
              <a:buFont typeface="Marlett" pitchFamily="2" charset="2"/>
              <a:buChar char="h"/>
            </a:pPr>
            <a:r>
              <a:rPr lang="en-US" sz="3200" dirty="0">
                <a:latin typeface="Book Antiqua" pitchFamily="18" charset="0"/>
              </a:rPr>
              <a:t>Steep               1:15 or steeper</a:t>
            </a:r>
          </a:p>
          <a:p>
            <a:pPr marL="211138" indent="-211138" defTabSz="465138">
              <a:buClr>
                <a:srgbClr val="FFFFFF"/>
              </a:buClr>
              <a:buSzPct val="80%"/>
              <a:buFont typeface="Marlett" pitchFamily="2" charset="2"/>
              <a:buChar char="h"/>
            </a:pPr>
            <a:r>
              <a:rPr lang="en-US" sz="3200" dirty="0">
                <a:latin typeface="Book Antiqua" pitchFamily="18" charset="0"/>
              </a:rPr>
              <a:t>Moderate         1:15 to 1:30</a:t>
            </a:r>
          </a:p>
          <a:p>
            <a:pPr marL="211138" indent="-211138" defTabSz="465138">
              <a:buClr>
                <a:srgbClr val="FFFFFF"/>
              </a:buClr>
              <a:buSzPct val="80%"/>
              <a:buFont typeface="Marlett" pitchFamily="2" charset="2"/>
              <a:buChar char="h"/>
            </a:pPr>
            <a:r>
              <a:rPr lang="en-US" sz="3200" dirty="0">
                <a:latin typeface="Book Antiqua" pitchFamily="18" charset="0"/>
              </a:rPr>
              <a:t>Gentle              1:30 to 1:60</a:t>
            </a:r>
          </a:p>
          <a:p>
            <a:pPr marL="211138" indent="-211138" defTabSz="465138">
              <a:buClr>
                <a:srgbClr val="FFFFFF"/>
              </a:buClr>
              <a:buSzPct val="80%"/>
              <a:buFont typeface="Marlett" pitchFamily="2" charset="2"/>
              <a:buChar char="h"/>
            </a:pPr>
            <a:r>
              <a:rPr lang="en-US" sz="3200" dirty="0">
                <a:latin typeface="Book Antiqua" pitchFamily="18" charset="0"/>
              </a:rPr>
              <a:t>Mild                  1:60 to 1:120</a:t>
            </a:r>
          </a:p>
          <a:p>
            <a:pPr marL="211138" indent="-211138" defTabSz="465138">
              <a:buClr>
                <a:srgbClr val="FFFFFF"/>
              </a:buClr>
              <a:buSzPct val="80%"/>
              <a:buFont typeface="Marlett" pitchFamily="2" charset="2"/>
              <a:buChar char="h"/>
            </a:pPr>
            <a:r>
              <a:rPr lang="en-US" sz="3200" dirty="0">
                <a:latin typeface="Book Antiqua" pitchFamily="18" charset="0"/>
              </a:rPr>
              <a:t>Flat                   1:120 or </a:t>
            </a:r>
            <a:r>
              <a:rPr lang="en-US" sz="3200" dirty="0" smtClean="0">
                <a:latin typeface="Book Antiqua" pitchFamily="18" charset="0"/>
              </a:rPr>
              <a:t>flatter</a:t>
            </a:r>
            <a:endParaRPr lang="en-US" sz="3200" dirty="0">
              <a:latin typeface="Book Antiqua" pitchFamily="18" charset="0"/>
            </a:endParaRPr>
          </a:p>
        </p:txBody>
      </p:sp>
      <p:grpSp>
        <p:nvGrpSpPr>
          <p:cNvPr id="34" name="Group 208"/>
          <p:cNvGrpSpPr>
            <a:grpSpLocks/>
          </p:cNvGrpSpPr>
          <p:nvPr/>
        </p:nvGrpSpPr>
        <p:grpSpPr bwMode="auto">
          <a:xfrm>
            <a:off x="29184" y="4915712"/>
            <a:ext cx="7429500" cy="1327150"/>
            <a:chOff x="157" y="3165"/>
            <a:chExt cx="4680" cy="836"/>
          </a:xfrm>
          <a:scene3d>
            <a:camera prst="orthographicFront">
              <a:rot lat="0" lon="0" rev="0"/>
            </a:camera>
            <a:lightRig rig="contrasting" dir="t">
              <a:rot lat="0" lon="0" rev="1500000"/>
            </a:lightRig>
          </a:scene3d>
        </p:grpSpPr>
        <p:sp>
          <p:nvSpPr>
            <p:cNvPr id="35" name="Freeform 5"/>
            <p:cNvSpPr>
              <a:spLocks/>
            </p:cNvSpPr>
            <p:nvPr/>
          </p:nvSpPr>
          <p:spPr bwMode="auto">
            <a:xfrm>
              <a:off x="157" y="3729"/>
              <a:ext cx="4320" cy="272"/>
            </a:xfrm>
            <a:custGeom>
              <a:avLst/>
              <a:gdLst>
                <a:gd name="T0" fmla="*/ 3000 w 4320"/>
                <a:gd name="T1" fmla="*/ 75 h 272"/>
                <a:gd name="T2" fmla="*/ 2990 w 4320"/>
                <a:gd name="T3" fmla="*/ 60 h 272"/>
                <a:gd name="T4" fmla="*/ 2987 w 4320"/>
                <a:gd name="T5" fmla="*/ 44 h 272"/>
                <a:gd name="T6" fmla="*/ 2996 w 4320"/>
                <a:gd name="T7" fmla="*/ 28 h 272"/>
                <a:gd name="T8" fmla="*/ 3014 w 4320"/>
                <a:gd name="T9" fmla="*/ 16 h 272"/>
                <a:gd name="T10" fmla="*/ 3036 w 4320"/>
                <a:gd name="T11" fmla="*/ 7 h 272"/>
                <a:gd name="T12" fmla="*/ 3062 w 4320"/>
                <a:gd name="T13" fmla="*/ 6 h 272"/>
                <a:gd name="T14" fmla="*/ 3088 w 4320"/>
                <a:gd name="T15" fmla="*/ 7 h 272"/>
                <a:gd name="T16" fmla="*/ 3111 w 4320"/>
                <a:gd name="T17" fmla="*/ 16 h 272"/>
                <a:gd name="T18" fmla="*/ 3127 w 4320"/>
                <a:gd name="T19" fmla="*/ 27 h 272"/>
                <a:gd name="T20" fmla="*/ 3137 w 4320"/>
                <a:gd name="T21" fmla="*/ 44 h 272"/>
                <a:gd name="T22" fmla="*/ 3137 w 4320"/>
                <a:gd name="T23" fmla="*/ 60 h 272"/>
                <a:gd name="T24" fmla="*/ 3121 w 4320"/>
                <a:gd name="T25" fmla="*/ 75 h 272"/>
                <a:gd name="T26" fmla="*/ 3957 w 4320"/>
                <a:gd name="T27" fmla="*/ 271 h 272"/>
                <a:gd name="T28" fmla="*/ 11 w 4320"/>
                <a:gd name="T29" fmla="*/ 178 h 272"/>
                <a:gd name="T30" fmla="*/ 76 w 4320"/>
                <a:gd name="T31" fmla="*/ 140 h 272"/>
                <a:gd name="T32" fmla="*/ 126 w 4320"/>
                <a:gd name="T33" fmla="*/ 160 h 272"/>
                <a:gd name="T34" fmla="*/ 232 w 4320"/>
                <a:gd name="T35" fmla="*/ 160 h 272"/>
                <a:gd name="T36" fmla="*/ 288 w 4320"/>
                <a:gd name="T37" fmla="*/ 154 h 272"/>
                <a:gd name="T38" fmla="*/ 520 w 4320"/>
                <a:gd name="T39" fmla="*/ 155 h 272"/>
                <a:gd name="T40" fmla="*/ 565 w 4320"/>
                <a:gd name="T41" fmla="*/ 158 h 272"/>
                <a:gd name="T42" fmla="*/ 536 w 4320"/>
                <a:gd name="T43" fmla="*/ 149 h 272"/>
                <a:gd name="T44" fmla="*/ 532 w 4320"/>
                <a:gd name="T45" fmla="*/ 138 h 272"/>
                <a:gd name="T46" fmla="*/ 563 w 4320"/>
                <a:gd name="T47" fmla="*/ 129 h 272"/>
                <a:gd name="T48" fmla="*/ 601 w 4320"/>
                <a:gd name="T49" fmla="*/ 125 h 272"/>
                <a:gd name="T50" fmla="*/ 638 w 4320"/>
                <a:gd name="T51" fmla="*/ 88 h 272"/>
                <a:gd name="T52" fmla="*/ 684 w 4320"/>
                <a:gd name="T53" fmla="*/ 128 h 272"/>
                <a:gd name="T54" fmla="*/ 719 w 4320"/>
                <a:gd name="T55" fmla="*/ 134 h 272"/>
                <a:gd name="T56" fmla="*/ 744 w 4320"/>
                <a:gd name="T57" fmla="*/ 138 h 272"/>
                <a:gd name="T58" fmla="*/ 754 w 4320"/>
                <a:gd name="T59" fmla="*/ 161 h 272"/>
                <a:gd name="T60" fmla="*/ 713 w 4320"/>
                <a:gd name="T61" fmla="*/ 156 h 272"/>
                <a:gd name="T62" fmla="*/ 912 w 4320"/>
                <a:gd name="T63" fmla="*/ 178 h 272"/>
                <a:gd name="T64" fmla="*/ 891 w 4320"/>
                <a:gd name="T65" fmla="*/ 166 h 272"/>
                <a:gd name="T66" fmla="*/ 865 w 4320"/>
                <a:gd name="T67" fmla="*/ 162 h 272"/>
                <a:gd name="T68" fmla="*/ 844 w 4320"/>
                <a:gd name="T69" fmla="*/ 151 h 272"/>
                <a:gd name="T70" fmla="*/ 829 w 4320"/>
                <a:gd name="T71" fmla="*/ 138 h 272"/>
                <a:gd name="T72" fmla="*/ 826 w 4320"/>
                <a:gd name="T73" fmla="*/ 129 h 272"/>
                <a:gd name="T74" fmla="*/ 826 w 4320"/>
                <a:gd name="T75" fmla="*/ 114 h 272"/>
                <a:gd name="T76" fmla="*/ 836 w 4320"/>
                <a:gd name="T77" fmla="*/ 100 h 272"/>
                <a:gd name="T78" fmla="*/ 854 w 4320"/>
                <a:gd name="T79" fmla="*/ 88 h 272"/>
                <a:gd name="T80" fmla="*/ 879 w 4320"/>
                <a:gd name="T81" fmla="*/ 81 h 272"/>
                <a:gd name="T82" fmla="*/ 906 w 4320"/>
                <a:gd name="T83" fmla="*/ 77 h 272"/>
                <a:gd name="T84" fmla="*/ 932 w 4320"/>
                <a:gd name="T85" fmla="*/ 81 h 272"/>
                <a:gd name="T86" fmla="*/ 958 w 4320"/>
                <a:gd name="T87" fmla="*/ 88 h 272"/>
                <a:gd name="T88" fmla="*/ 975 w 4320"/>
                <a:gd name="T89" fmla="*/ 100 h 272"/>
                <a:gd name="T90" fmla="*/ 985 w 4320"/>
                <a:gd name="T91" fmla="*/ 114 h 272"/>
                <a:gd name="T92" fmla="*/ 984 w 4320"/>
                <a:gd name="T93" fmla="*/ 128 h 272"/>
                <a:gd name="T94" fmla="*/ 1062 w 4320"/>
                <a:gd name="T95" fmla="*/ 87 h 27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20"/>
                <a:gd name="T145" fmla="*/ 0 h 272"/>
                <a:gd name="T146" fmla="*/ 4320 w 4320"/>
                <a:gd name="T147" fmla="*/ 272 h 27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20" h="272">
                  <a:moveTo>
                    <a:pt x="2953" y="87"/>
                  </a:moveTo>
                  <a:lnTo>
                    <a:pt x="3018" y="84"/>
                  </a:lnTo>
                  <a:lnTo>
                    <a:pt x="3006" y="77"/>
                  </a:lnTo>
                  <a:lnTo>
                    <a:pt x="3000" y="75"/>
                  </a:lnTo>
                  <a:lnTo>
                    <a:pt x="3000" y="72"/>
                  </a:lnTo>
                  <a:lnTo>
                    <a:pt x="2993" y="68"/>
                  </a:lnTo>
                  <a:lnTo>
                    <a:pt x="2991" y="64"/>
                  </a:lnTo>
                  <a:lnTo>
                    <a:pt x="2990" y="60"/>
                  </a:lnTo>
                  <a:lnTo>
                    <a:pt x="2987" y="57"/>
                  </a:lnTo>
                  <a:lnTo>
                    <a:pt x="2988" y="51"/>
                  </a:lnTo>
                  <a:lnTo>
                    <a:pt x="2987" y="48"/>
                  </a:lnTo>
                  <a:lnTo>
                    <a:pt x="2987" y="44"/>
                  </a:lnTo>
                  <a:lnTo>
                    <a:pt x="2989" y="40"/>
                  </a:lnTo>
                  <a:lnTo>
                    <a:pt x="2991" y="36"/>
                  </a:lnTo>
                  <a:lnTo>
                    <a:pt x="2993" y="32"/>
                  </a:lnTo>
                  <a:lnTo>
                    <a:pt x="2996" y="28"/>
                  </a:lnTo>
                  <a:lnTo>
                    <a:pt x="3000" y="24"/>
                  </a:lnTo>
                  <a:lnTo>
                    <a:pt x="3004" y="22"/>
                  </a:lnTo>
                  <a:lnTo>
                    <a:pt x="3009" y="18"/>
                  </a:lnTo>
                  <a:lnTo>
                    <a:pt x="3014" y="16"/>
                  </a:lnTo>
                  <a:lnTo>
                    <a:pt x="3019" y="13"/>
                  </a:lnTo>
                  <a:lnTo>
                    <a:pt x="3025" y="11"/>
                  </a:lnTo>
                  <a:lnTo>
                    <a:pt x="3029" y="10"/>
                  </a:lnTo>
                  <a:lnTo>
                    <a:pt x="3036" y="7"/>
                  </a:lnTo>
                  <a:lnTo>
                    <a:pt x="3042" y="7"/>
                  </a:lnTo>
                  <a:lnTo>
                    <a:pt x="3049" y="6"/>
                  </a:lnTo>
                  <a:lnTo>
                    <a:pt x="3055" y="6"/>
                  </a:lnTo>
                  <a:lnTo>
                    <a:pt x="3062" y="6"/>
                  </a:lnTo>
                  <a:lnTo>
                    <a:pt x="3068" y="6"/>
                  </a:lnTo>
                  <a:lnTo>
                    <a:pt x="3074" y="6"/>
                  </a:lnTo>
                  <a:lnTo>
                    <a:pt x="3082" y="7"/>
                  </a:lnTo>
                  <a:lnTo>
                    <a:pt x="3088" y="7"/>
                  </a:lnTo>
                  <a:lnTo>
                    <a:pt x="3094" y="10"/>
                  </a:lnTo>
                  <a:lnTo>
                    <a:pt x="3100" y="11"/>
                  </a:lnTo>
                  <a:lnTo>
                    <a:pt x="3104" y="13"/>
                  </a:lnTo>
                  <a:lnTo>
                    <a:pt x="3111" y="16"/>
                  </a:lnTo>
                  <a:lnTo>
                    <a:pt x="3115" y="18"/>
                  </a:lnTo>
                  <a:lnTo>
                    <a:pt x="3120" y="22"/>
                  </a:lnTo>
                  <a:lnTo>
                    <a:pt x="3124" y="24"/>
                  </a:lnTo>
                  <a:lnTo>
                    <a:pt x="3127" y="27"/>
                  </a:lnTo>
                  <a:lnTo>
                    <a:pt x="3130" y="32"/>
                  </a:lnTo>
                  <a:lnTo>
                    <a:pt x="3134" y="36"/>
                  </a:lnTo>
                  <a:lnTo>
                    <a:pt x="3136" y="40"/>
                  </a:lnTo>
                  <a:lnTo>
                    <a:pt x="3137" y="44"/>
                  </a:lnTo>
                  <a:lnTo>
                    <a:pt x="3137" y="48"/>
                  </a:lnTo>
                  <a:lnTo>
                    <a:pt x="3137" y="53"/>
                  </a:lnTo>
                  <a:lnTo>
                    <a:pt x="3137" y="57"/>
                  </a:lnTo>
                  <a:lnTo>
                    <a:pt x="3137" y="60"/>
                  </a:lnTo>
                  <a:lnTo>
                    <a:pt x="3136" y="64"/>
                  </a:lnTo>
                  <a:lnTo>
                    <a:pt x="3133" y="68"/>
                  </a:lnTo>
                  <a:lnTo>
                    <a:pt x="3125" y="73"/>
                  </a:lnTo>
                  <a:lnTo>
                    <a:pt x="3121" y="75"/>
                  </a:lnTo>
                  <a:lnTo>
                    <a:pt x="3116" y="79"/>
                  </a:lnTo>
                  <a:lnTo>
                    <a:pt x="3121" y="79"/>
                  </a:lnTo>
                  <a:lnTo>
                    <a:pt x="4319" y="0"/>
                  </a:lnTo>
                  <a:lnTo>
                    <a:pt x="3957" y="271"/>
                  </a:lnTo>
                  <a:lnTo>
                    <a:pt x="54" y="271"/>
                  </a:lnTo>
                  <a:lnTo>
                    <a:pt x="0" y="183"/>
                  </a:lnTo>
                  <a:lnTo>
                    <a:pt x="10" y="178"/>
                  </a:lnTo>
                  <a:lnTo>
                    <a:pt x="11" y="178"/>
                  </a:lnTo>
                  <a:lnTo>
                    <a:pt x="50" y="178"/>
                  </a:lnTo>
                  <a:lnTo>
                    <a:pt x="49" y="149"/>
                  </a:lnTo>
                  <a:lnTo>
                    <a:pt x="76" y="149"/>
                  </a:lnTo>
                  <a:lnTo>
                    <a:pt x="76" y="140"/>
                  </a:lnTo>
                  <a:lnTo>
                    <a:pt x="76" y="134"/>
                  </a:lnTo>
                  <a:lnTo>
                    <a:pt x="76" y="112"/>
                  </a:lnTo>
                  <a:lnTo>
                    <a:pt x="126" y="100"/>
                  </a:lnTo>
                  <a:lnTo>
                    <a:pt x="126" y="160"/>
                  </a:lnTo>
                  <a:lnTo>
                    <a:pt x="113" y="161"/>
                  </a:lnTo>
                  <a:lnTo>
                    <a:pt x="113" y="178"/>
                  </a:lnTo>
                  <a:lnTo>
                    <a:pt x="208" y="178"/>
                  </a:lnTo>
                  <a:lnTo>
                    <a:pt x="232" y="160"/>
                  </a:lnTo>
                  <a:lnTo>
                    <a:pt x="232" y="140"/>
                  </a:lnTo>
                  <a:lnTo>
                    <a:pt x="572" y="85"/>
                  </a:lnTo>
                  <a:lnTo>
                    <a:pt x="572" y="97"/>
                  </a:lnTo>
                  <a:lnTo>
                    <a:pt x="288" y="154"/>
                  </a:lnTo>
                  <a:lnTo>
                    <a:pt x="276" y="178"/>
                  </a:lnTo>
                  <a:lnTo>
                    <a:pt x="484" y="178"/>
                  </a:lnTo>
                  <a:lnTo>
                    <a:pt x="484" y="155"/>
                  </a:lnTo>
                  <a:lnTo>
                    <a:pt x="520" y="155"/>
                  </a:lnTo>
                  <a:lnTo>
                    <a:pt x="520" y="178"/>
                  </a:lnTo>
                  <a:lnTo>
                    <a:pt x="543" y="178"/>
                  </a:lnTo>
                  <a:lnTo>
                    <a:pt x="566" y="158"/>
                  </a:lnTo>
                  <a:lnTo>
                    <a:pt x="565" y="158"/>
                  </a:lnTo>
                  <a:lnTo>
                    <a:pt x="557" y="156"/>
                  </a:lnTo>
                  <a:lnTo>
                    <a:pt x="547" y="154"/>
                  </a:lnTo>
                  <a:lnTo>
                    <a:pt x="542" y="151"/>
                  </a:lnTo>
                  <a:lnTo>
                    <a:pt x="536" y="149"/>
                  </a:lnTo>
                  <a:lnTo>
                    <a:pt x="530" y="146"/>
                  </a:lnTo>
                  <a:lnTo>
                    <a:pt x="524" y="144"/>
                  </a:lnTo>
                  <a:lnTo>
                    <a:pt x="527" y="141"/>
                  </a:lnTo>
                  <a:lnTo>
                    <a:pt x="532" y="138"/>
                  </a:lnTo>
                  <a:lnTo>
                    <a:pt x="539" y="136"/>
                  </a:lnTo>
                  <a:lnTo>
                    <a:pt x="546" y="134"/>
                  </a:lnTo>
                  <a:lnTo>
                    <a:pt x="555" y="132"/>
                  </a:lnTo>
                  <a:lnTo>
                    <a:pt x="563" y="129"/>
                  </a:lnTo>
                  <a:lnTo>
                    <a:pt x="572" y="129"/>
                  </a:lnTo>
                  <a:lnTo>
                    <a:pt x="582" y="128"/>
                  </a:lnTo>
                  <a:lnTo>
                    <a:pt x="592" y="126"/>
                  </a:lnTo>
                  <a:lnTo>
                    <a:pt x="601" y="125"/>
                  </a:lnTo>
                  <a:lnTo>
                    <a:pt x="598" y="124"/>
                  </a:lnTo>
                  <a:lnTo>
                    <a:pt x="623" y="89"/>
                  </a:lnTo>
                  <a:lnTo>
                    <a:pt x="630" y="88"/>
                  </a:lnTo>
                  <a:lnTo>
                    <a:pt x="638" y="88"/>
                  </a:lnTo>
                  <a:lnTo>
                    <a:pt x="645" y="89"/>
                  </a:lnTo>
                  <a:lnTo>
                    <a:pt x="671" y="124"/>
                  </a:lnTo>
                  <a:lnTo>
                    <a:pt x="674" y="126"/>
                  </a:lnTo>
                  <a:lnTo>
                    <a:pt x="684" y="128"/>
                  </a:lnTo>
                  <a:lnTo>
                    <a:pt x="693" y="129"/>
                  </a:lnTo>
                  <a:lnTo>
                    <a:pt x="704" y="129"/>
                  </a:lnTo>
                  <a:lnTo>
                    <a:pt x="712" y="132"/>
                  </a:lnTo>
                  <a:lnTo>
                    <a:pt x="719" y="134"/>
                  </a:lnTo>
                  <a:lnTo>
                    <a:pt x="727" y="136"/>
                  </a:lnTo>
                  <a:lnTo>
                    <a:pt x="734" y="136"/>
                  </a:lnTo>
                  <a:lnTo>
                    <a:pt x="739" y="138"/>
                  </a:lnTo>
                  <a:lnTo>
                    <a:pt x="744" y="138"/>
                  </a:lnTo>
                  <a:lnTo>
                    <a:pt x="786" y="131"/>
                  </a:lnTo>
                  <a:lnTo>
                    <a:pt x="786" y="132"/>
                  </a:lnTo>
                  <a:lnTo>
                    <a:pt x="780" y="161"/>
                  </a:lnTo>
                  <a:lnTo>
                    <a:pt x="754" y="161"/>
                  </a:lnTo>
                  <a:lnTo>
                    <a:pt x="743" y="149"/>
                  </a:lnTo>
                  <a:lnTo>
                    <a:pt x="738" y="149"/>
                  </a:lnTo>
                  <a:lnTo>
                    <a:pt x="728" y="152"/>
                  </a:lnTo>
                  <a:lnTo>
                    <a:pt x="713" y="156"/>
                  </a:lnTo>
                  <a:lnTo>
                    <a:pt x="710" y="157"/>
                  </a:lnTo>
                  <a:lnTo>
                    <a:pt x="739" y="178"/>
                  </a:lnTo>
                  <a:lnTo>
                    <a:pt x="734" y="178"/>
                  </a:lnTo>
                  <a:lnTo>
                    <a:pt x="912" y="178"/>
                  </a:lnTo>
                  <a:lnTo>
                    <a:pt x="939" y="162"/>
                  </a:lnTo>
                  <a:lnTo>
                    <a:pt x="906" y="168"/>
                  </a:lnTo>
                  <a:lnTo>
                    <a:pt x="898" y="168"/>
                  </a:lnTo>
                  <a:lnTo>
                    <a:pt x="891" y="166"/>
                  </a:lnTo>
                  <a:lnTo>
                    <a:pt x="885" y="166"/>
                  </a:lnTo>
                  <a:lnTo>
                    <a:pt x="879" y="165"/>
                  </a:lnTo>
                  <a:lnTo>
                    <a:pt x="871" y="164"/>
                  </a:lnTo>
                  <a:lnTo>
                    <a:pt x="865" y="162"/>
                  </a:lnTo>
                  <a:lnTo>
                    <a:pt x="859" y="159"/>
                  </a:lnTo>
                  <a:lnTo>
                    <a:pt x="854" y="157"/>
                  </a:lnTo>
                  <a:lnTo>
                    <a:pt x="849" y="155"/>
                  </a:lnTo>
                  <a:lnTo>
                    <a:pt x="844" y="151"/>
                  </a:lnTo>
                  <a:lnTo>
                    <a:pt x="841" y="149"/>
                  </a:lnTo>
                  <a:lnTo>
                    <a:pt x="836" y="145"/>
                  </a:lnTo>
                  <a:lnTo>
                    <a:pt x="834" y="142"/>
                  </a:lnTo>
                  <a:lnTo>
                    <a:pt x="829" y="138"/>
                  </a:lnTo>
                  <a:lnTo>
                    <a:pt x="827" y="138"/>
                  </a:lnTo>
                  <a:lnTo>
                    <a:pt x="829" y="136"/>
                  </a:lnTo>
                  <a:lnTo>
                    <a:pt x="827" y="133"/>
                  </a:lnTo>
                  <a:lnTo>
                    <a:pt x="826" y="129"/>
                  </a:lnTo>
                  <a:lnTo>
                    <a:pt x="826" y="126"/>
                  </a:lnTo>
                  <a:lnTo>
                    <a:pt x="826" y="122"/>
                  </a:lnTo>
                  <a:lnTo>
                    <a:pt x="826" y="118"/>
                  </a:lnTo>
                  <a:lnTo>
                    <a:pt x="826" y="114"/>
                  </a:lnTo>
                  <a:lnTo>
                    <a:pt x="827" y="110"/>
                  </a:lnTo>
                  <a:lnTo>
                    <a:pt x="829" y="107"/>
                  </a:lnTo>
                  <a:lnTo>
                    <a:pt x="834" y="103"/>
                  </a:lnTo>
                  <a:lnTo>
                    <a:pt x="836" y="100"/>
                  </a:lnTo>
                  <a:lnTo>
                    <a:pt x="839" y="96"/>
                  </a:lnTo>
                  <a:lnTo>
                    <a:pt x="844" y="93"/>
                  </a:lnTo>
                  <a:lnTo>
                    <a:pt x="849" y="90"/>
                  </a:lnTo>
                  <a:lnTo>
                    <a:pt x="854" y="88"/>
                  </a:lnTo>
                  <a:lnTo>
                    <a:pt x="859" y="85"/>
                  </a:lnTo>
                  <a:lnTo>
                    <a:pt x="865" y="84"/>
                  </a:lnTo>
                  <a:lnTo>
                    <a:pt x="871" y="81"/>
                  </a:lnTo>
                  <a:lnTo>
                    <a:pt x="879" y="81"/>
                  </a:lnTo>
                  <a:lnTo>
                    <a:pt x="886" y="79"/>
                  </a:lnTo>
                  <a:lnTo>
                    <a:pt x="891" y="77"/>
                  </a:lnTo>
                  <a:lnTo>
                    <a:pt x="898" y="77"/>
                  </a:lnTo>
                  <a:lnTo>
                    <a:pt x="906" y="77"/>
                  </a:lnTo>
                  <a:lnTo>
                    <a:pt x="912" y="77"/>
                  </a:lnTo>
                  <a:lnTo>
                    <a:pt x="921" y="77"/>
                  </a:lnTo>
                  <a:lnTo>
                    <a:pt x="927" y="79"/>
                  </a:lnTo>
                  <a:lnTo>
                    <a:pt x="932" y="81"/>
                  </a:lnTo>
                  <a:lnTo>
                    <a:pt x="940" y="81"/>
                  </a:lnTo>
                  <a:lnTo>
                    <a:pt x="945" y="84"/>
                  </a:lnTo>
                  <a:lnTo>
                    <a:pt x="954" y="85"/>
                  </a:lnTo>
                  <a:lnTo>
                    <a:pt x="958" y="88"/>
                  </a:lnTo>
                  <a:lnTo>
                    <a:pt x="963" y="90"/>
                  </a:lnTo>
                  <a:lnTo>
                    <a:pt x="967" y="93"/>
                  </a:lnTo>
                  <a:lnTo>
                    <a:pt x="972" y="96"/>
                  </a:lnTo>
                  <a:lnTo>
                    <a:pt x="975" y="100"/>
                  </a:lnTo>
                  <a:lnTo>
                    <a:pt x="978" y="103"/>
                  </a:lnTo>
                  <a:lnTo>
                    <a:pt x="982" y="107"/>
                  </a:lnTo>
                  <a:lnTo>
                    <a:pt x="982" y="110"/>
                  </a:lnTo>
                  <a:lnTo>
                    <a:pt x="985" y="114"/>
                  </a:lnTo>
                  <a:lnTo>
                    <a:pt x="987" y="118"/>
                  </a:lnTo>
                  <a:lnTo>
                    <a:pt x="987" y="122"/>
                  </a:lnTo>
                  <a:lnTo>
                    <a:pt x="987" y="126"/>
                  </a:lnTo>
                  <a:lnTo>
                    <a:pt x="984" y="128"/>
                  </a:lnTo>
                  <a:lnTo>
                    <a:pt x="980" y="131"/>
                  </a:lnTo>
                  <a:lnTo>
                    <a:pt x="977" y="136"/>
                  </a:lnTo>
                  <a:lnTo>
                    <a:pt x="1055" y="87"/>
                  </a:lnTo>
                  <a:lnTo>
                    <a:pt x="1062" y="87"/>
                  </a:lnTo>
                  <a:lnTo>
                    <a:pt x="2953" y="87"/>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36" name="Freeform 6"/>
            <p:cNvSpPr>
              <a:spLocks/>
            </p:cNvSpPr>
            <p:nvPr/>
          </p:nvSpPr>
          <p:spPr bwMode="auto">
            <a:xfrm>
              <a:off x="1210" y="3581"/>
              <a:ext cx="1911" cy="236"/>
            </a:xfrm>
            <a:custGeom>
              <a:avLst/>
              <a:gdLst>
                <a:gd name="T0" fmla="*/ 1365 w 1911"/>
                <a:gd name="T1" fmla="*/ 78 h 236"/>
                <a:gd name="T2" fmla="*/ 1318 w 1911"/>
                <a:gd name="T3" fmla="*/ 78 h 236"/>
                <a:gd name="T4" fmla="*/ 1318 w 1911"/>
                <a:gd name="T5" fmla="*/ 41 h 236"/>
                <a:gd name="T6" fmla="*/ 1280 w 1911"/>
                <a:gd name="T7" fmla="*/ 29 h 236"/>
                <a:gd name="T8" fmla="*/ 1280 w 1911"/>
                <a:gd name="T9" fmla="*/ 78 h 236"/>
                <a:gd name="T10" fmla="*/ 1026 w 1911"/>
                <a:gd name="T11" fmla="*/ 78 h 236"/>
                <a:gd name="T12" fmla="*/ 966 w 1911"/>
                <a:gd name="T13" fmla="*/ 151 h 236"/>
                <a:gd name="T14" fmla="*/ 951 w 1911"/>
                <a:gd name="T15" fmla="*/ 30 h 236"/>
                <a:gd name="T16" fmla="*/ 938 w 1911"/>
                <a:gd name="T17" fmla="*/ 32 h 236"/>
                <a:gd name="T18" fmla="*/ 920 w 1911"/>
                <a:gd name="T19" fmla="*/ 26 h 236"/>
                <a:gd name="T20" fmla="*/ 901 w 1911"/>
                <a:gd name="T21" fmla="*/ 23 h 236"/>
                <a:gd name="T22" fmla="*/ 899 w 1911"/>
                <a:gd name="T23" fmla="*/ 17 h 236"/>
                <a:gd name="T24" fmla="*/ 878 w 1911"/>
                <a:gd name="T25" fmla="*/ 17 h 236"/>
                <a:gd name="T26" fmla="*/ 846 w 1911"/>
                <a:gd name="T27" fmla="*/ 17 h 236"/>
                <a:gd name="T28" fmla="*/ 842 w 1911"/>
                <a:gd name="T29" fmla="*/ 23 h 236"/>
                <a:gd name="T30" fmla="*/ 812 w 1911"/>
                <a:gd name="T31" fmla="*/ 25 h 236"/>
                <a:gd name="T32" fmla="*/ 793 w 1911"/>
                <a:gd name="T33" fmla="*/ 26 h 236"/>
                <a:gd name="T34" fmla="*/ 774 w 1911"/>
                <a:gd name="T35" fmla="*/ 29 h 236"/>
                <a:gd name="T36" fmla="*/ 759 w 1911"/>
                <a:gd name="T37" fmla="*/ 29 h 236"/>
                <a:gd name="T38" fmla="*/ 742 w 1911"/>
                <a:gd name="T39" fmla="*/ 34 h 236"/>
                <a:gd name="T40" fmla="*/ 724 w 1911"/>
                <a:gd name="T41" fmla="*/ 42 h 236"/>
                <a:gd name="T42" fmla="*/ 696 w 1911"/>
                <a:gd name="T43" fmla="*/ 44 h 236"/>
                <a:gd name="T44" fmla="*/ 667 w 1911"/>
                <a:gd name="T45" fmla="*/ 46 h 236"/>
                <a:gd name="T46" fmla="*/ 646 w 1911"/>
                <a:gd name="T47" fmla="*/ 49 h 236"/>
                <a:gd name="T48" fmla="*/ 604 w 1911"/>
                <a:gd name="T49" fmla="*/ 129 h 236"/>
                <a:gd name="T50" fmla="*/ 572 w 1911"/>
                <a:gd name="T51" fmla="*/ 129 h 236"/>
                <a:gd name="T52" fmla="*/ 572 w 1911"/>
                <a:gd name="T53" fmla="*/ 151 h 236"/>
                <a:gd name="T54" fmla="*/ 572 w 1911"/>
                <a:gd name="T55" fmla="*/ 176 h 236"/>
                <a:gd name="T56" fmla="*/ 496 w 1911"/>
                <a:gd name="T57" fmla="*/ 176 h 236"/>
                <a:gd name="T58" fmla="*/ 240 w 1911"/>
                <a:gd name="T59" fmla="*/ 176 h 236"/>
                <a:gd name="T60" fmla="*/ 91 w 1911"/>
                <a:gd name="T61" fmla="*/ 176 h 236"/>
                <a:gd name="T62" fmla="*/ 0 w 1911"/>
                <a:gd name="T63" fmla="*/ 235 h 236"/>
                <a:gd name="T64" fmla="*/ 1899 w 1911"/>
                <a:gd name="T65" fmla="*/ 235 h 236"/>
                <a:gd name="T66" fmla="*/ 1899 w 1911"/>
                <a:gd name="T67" fmla="*/ 209 h 236"/>
                <a:gd name="T68" fmla="*/ 1899 w 1911"/>
                <a:gd name="T69" fmla="*/ 107 h 236"/>
                <a:gd name="T70" fmla="*/ 1910 w 1911"/>
                <a:gd name="T71" fmla="*/ 78 h 236"/>
                <a:gd name="T72" fmla="*/ 1755 w 1911"/>
                <a:gd name="T73" fmla="*/ 78 h 236"/>
                <a:gd name="T74" fmla="*/ 1755 w 1911"/>
                <a:gd name="T75" fmla="*/ 9 h 236"/>
                <a:gd name="T76" fmla="*/ 1768 w 1911"/>
                <a:gd name="T77" fmla="*/ 10 h 236"/>
                <a:gd name="T78" fmla="*/ 1768 w 1911"/>
                <a:gd name="T79" fmla="*/ 0 h 236"/>
                <a:gd name="T80" fmla="*/ 1727 w 1911"/>
                <a:gd name="T81" fmla="*/ 0 h 236"/>
                <a:gd name="T82" fmla="*/ 1727 w 1911"/>
                <a:gd name="T83" fmla="*/ 10 h 236"/>
                <a:gd name="T84" fmla="*/ 1742 w 1911"/>
                <a:gd name="T85" fmla="*/ 9 h 236"/>
                <a:gd name="T86" fmla="*/ 1742 w 1911"/>
                <a:gd name="T87" fmla="*/ 78 h 236"/>
                <a:gd name="T88" fmla="*/ 1627 w 1911"/>
                <a:gd name="T89" fmla="*/ 78 h 236"/>
                <a:gd name="T90" fmla="*/ 1365 w 1911"/>
                <a:gd name="T91" fmla="*/ 78 h 236"/>
                <a:gd name="T92" fmla="*/ 1365 w 1911"/>
                <a:gd name="T93" fmla="*/ 78 h 2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11"/>
                <a:gd name="T142" fmla="*/ 0 h 236"/>
                <a:gd name="T143" fmla="*/ 1911 w 1911"/>
                <a:gd name="T144" fmla="*/ 236 h 2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11" h="236">
                  <a:moveTo>
                    <a:pt x="1365" y="78"/>
                  </a:moveTo>
                  <a:lnTo>
                    <a:pt x="1318" y="78"/>
                  </a:lnTo>
                  <a:lnTo>
                    <a:pt x="1318" y="41"/>
                  </a:lnTo>
                  <a:lnTo>
                    <a:pt x="1280" y="29"/>
                  </a:lnTo>
                  <a:lnTo>
                    <a:pt x="1280" y="78"/>
                  </a:lnTo>
                  <a:lnTo>
                    <a:pt x="1026" y="78"/>
                  </a:lnTo>
                  <a:lnTo>
                    <a:pt x="966" y="151"/>
                  </a:lnTo>
                  <a:lnTo>
                    <a:pt x="951" y="30"/>
                  </a:lnTo>
                  <a:lnTo>
                    <a:pt x="938" y="32"/>
                  </a:lnTo>
                  <a:lnTo>
                    <a:pt x="920" y="26"/>
                  </a:lnTo>
                  <a:lnTo>
                    <a:pt x="901" y="23"/>
                  </a:lnTo>
                  <a:lnTo>
                    <a:pt x="899" y="17"/>
                  </a:lnTo>
                  <a:lnTo>
                    <a:pt x="878" y="17"/>
                  </a:lnTo>
                  <a:lnTo>
                    <a:pt x="846" y="17"/>
                  </a:lnTo>
                  <a:lnTo>
                    <a:pt x="842" y="23"/>
                  </a:lnTo>
                  <a:lnTo>
                    <a:pt x="812" y="25"/>
                  </a:lnTo>
                  <a:lnTo>
                    <a:pt x="793" y="26"/>
                  </a:lnTo>
                  <a:lnTo>
                    <a:pt x="774" y="29"/>
                  </a:lnTo>
                  <a:lnTo>
                    <a:pt x="759" y="29"/>
                  </a:lnTo>
                  <a:lnTo>
                    <a:pt x="742" y="34"/>
                  </a:lnTo>
                  <a:lnTo>
                    <a:pt x="724" y="42"/>
                  </a:lnTo>
                  <a:lnTo>
                    <a:pt x="696" y="44"/>
                  </a:lnTo>
                  <a:lnTo>
                    <a:pt x="667" y="46"/>
                  </a:lnTo>
                  <a:lnTo>
                    <a:pt x="646" y="49"/>
                  </a:lnTo>
                  <a:lnTo>
                    <a:pt x="604" y="129"/>
                  </a:lnTo>
                  <a:lnTo>
                    <a:pt x="572" y="129"/>
                  </a:lnTo>
                  <a:lnTo>
                    <a:pt x="572" y="151"/>
                  </a:lnTo>
                  <a:lnTo>
                    <a:pt x="572" y="176"/>
                  </a:lnTo>
                  <a:lnTo>
                    <a:pt x="496" y="176"/>
                  </a:lnTo>
                  <a:lnTo>
                    <a:pt x="240" y="176"/>
                  </a:lnTo>
                  <a:lnTo>
                    <a:pt x="91" y="176"/>
                  </a:lnTo>
                  <a:lnTo>
                    <a:pt x="0" y="235"/>
                  </a:lnTo>
                  <a:lnTo>
                    <a:pt x="1899" y="235"/>
                  </a:lnTo>
                  <a:lnTo>
                    <a:pt x="1899" y="209"/>
                  </a:lnTo>
                  <a:lnTo>
                    <a:pt x="1899" y="107"/>
                  </a:lnTo>
                  <a:lnTo>
                    <a:pt x="1910" y="78"/>
                  </a:lnTo>
                  <a:lnTo>
                    <a:pt x="1755" y="78"/>
                  </a:lnTo>
                  <a:lnTo>
                    <a:pt x="1755" y="9"/>
                  </a:lnTo>
                  <a:lnTo>
                    <a:pt x="1768" y="10"/>
                  </a:lnTo>
                  <a:lnTo>
                    <a:pt x="1768" y="0"/>
                  </a:lnTo>
                  <a:lnTo>
                    <a:pt x="1727" y="0"/>
                  </a:lnTo>
                  <a:lnTo>
                    <a:pt x="1727" y="10"/>
                  </a:lnTo>
                  <a:lnTo>
                    <a:pt x="1742" y="9"/>
                  </a:lnTo>
                  <a:lnTo>
                    <a:pt x="1742" y="78"/>
                  </a:lnTo>
                  <a:lnTo>
                    <a:pt x="1627" y="78"/>
                  </a:lnTo>
                  <a:lnTo>
                    <a:pt x="1365" y="78"/>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37" name="Freeform 7"/>
            <p:cNvSpPr>
              <a:spLocks/>
            </p:cNvSpPr>
            <p:nvPr/>
          </p:nvSpPr>
          <p:spPr bwMode="auto">
            <a:xfrm>
              <a:off x="2670" y="3455"/>
              <a:ext cx="160" cy="63"/>
            </a:xfrm>
            <a:custGeom>
              <a:avLst/>
              <a:gdLst>
                <a:gd name="T0" fmla="*/ 67 w 160"/>
                <a:gd name="T1" fmla="*/ 62 h 63"/>
                <a:gd name="T2" fmla="*/ 67 w 160"/>
                <a:gd name="T3" fmla="*/ 10 h 63"/>
                <a:gd name="T4" fmla="*/ 0 w 160"/>
                <a:gd name="T5" fmla="*/ 10 h 63"/>
                <a:gd name="T6" fmla="*/ 0 w 160"/>
                <a:gd name="T7" fmla="*/ 0 h 63"/>
                <a:gd name="T8" fmla="*/ 143 w 160"/>
                <a:gd name="T9" fmla="*/ 0 h 63"/>
                <a:gd name="T10" fmla="*/ 159 w 160"/>
                <a:gd name="T11" fmla="*/ 10 h 63"/>
                <a:gd name="T12" fmla="*/ 86 w 160"/>
                <a:gd name="T13" fmla="*/ 10 h 63"/>
                <a:gd name="T14" fmla="*/ 77 w 160"/>
                <a:gd name="T15" fmla="*/ 18 h 63"/>
                <a:gd name="T16" fmla="*/ 86 w 160"/>
                <a:gd name="T17" fmla="*/ 18 h 63"/>
                <a:gd name="T18" fmla="*/ 77 w 160"/>
                <a:gd name="T19" fmla="*/ 23 h 63"/>
                <a:gd name="T20" fmla="*/ 77 w 160"/>
                <a:gd name="T21" fmla="*/ 62 h 63"/>
                <a:gd name="T22" fmla="*/ 67 w 160"/>
                <a:gd name="T23" fmla="*/ 62 h 63"/>
                <a:gd name="T24" fmla="*/ 67 w 160"/>
                <a:gd name="T25" fmla="*/ 62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0"/>
                <a:gd name="T40" fmla="*/ 0 h 63"/>
                <a:gd name="T41" fmla="*/ 160 w 160"/>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0" h="63">
                  <a:moveTo>
                    <a:pt x="67" y="62"/>
                  </a:moveTo>
                  <a:lnTo>
                    <a:pt x="67" y="10"/>
                  </a:lnTo>
                  <a:lnTo>
                    <a:pt x="0" y="10"/>
                  </a:lnTo>
                  <a:lnTo>
                    <a:pt x="0" y="0"/>
                  </a:lnTo>
                  <a:lnTo>
                    <a:pt x="143" y="0"/>
                  </a:lnTo>
                  <a:lnTo>
                    <a:pt x="159" y="10"/>
                  </a:lnTo>
                  <a:lnTo>
                    <a:pt x="86" y="10"/>
                  </a:lnTo>
                  <a:lnTo>
                    <a:pt x="77" y="18"/>
                  </a:lnTo>
                  <a:lnTo>
                    <a:pt x="86" y="18"/>
                  </a:lnTo>
                  <a:lnTo>
                    <a:pt x="77" y="23"/>
                  </a:lnTo>
                  <a:lnTo>
                    <a:pt x="77" y="62"/>
                  </a:lnTo>
                  <a:lnTo>
                    <a:pt x="67" y="62"/>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38" name="Freeform 8"/>
            <p:cNvSpPr>
              <a:spLocks/>
            </p:cNvSpPr>
            <p:nvPr/>
          </p:nvSpPr>
          <p:spPr bwMode="auto">
            <a:xfrm>
              <a:off x="2507" y="3436"/>
              <a:ext cx="89" cy="28"/>
            </a:xfrm>
            <a:custGeom>
              <a:avLst/>
              <a:gdLst>
                <a:gd name="T0" fmla="*/ 88 w 89"/>
                <a:gd name="T1" fmla="*/ 16 h 28"/>
                <a:gd name="T2" fmla="*/ 0 w 89"/>
                <a:gd name="T3" fmla="*/ 0 h 28"/>
                <a:gd name="T4" fmla="*/ 88 w 89"/>
                <a:gd name="T5" fmla="*/ 27 h 28"/>
                <a:gd name="T6" fmla="*/ 88 w 89"/>
                <a:gd name="T7" fmla="*/ 16 h 28"/>
                <a:gd name="T8" fmla="*/ 88 w 89"/>
                <a:gd name="T9" fmla="*/ 16 h 28"/>
                <a:gd name="T10" fmla="*/ 0 60000 65536"/>
                <a:gd name="T11" fmla="*/ 0 60000 65536"/>
                <a:gd name="T12" fmla="*/ 0 60000 65536"/>
                <a:gd name="T13" fmla="*/ 0 60000 65536"/>
                <a:gd name="T14" fmla="*/ 0 60000 65536"/>
                <a:gd name="T15" fmla="*/ 0 w 89"/>
                <a:gd name="T16" fmla="*/ 0 h 28"/>
                <a:gd name="T17" fmla="*/ 89 w 89"/>
                <a:gd name="T18" fmla="*/ 28 h 28"/>
              </a:gdLst>
              <a:ahLst/>
              <a:cxnLst>
                <a:cxn ang="T10">
                  <a:pos x="T0" y="T1"/>
                </a:cxn>
                <a:cxn ang="T11">
                  <a:pos x="T2" y="T3"/>
                </a:cxn>
                <a:cxn ang="T12">
                  <a:pos x="T4" y="T5"/>
                </a:cxn>
                <a:cxn ang="T13">
                  <a:pos x="T6" y="T7"/>
                </a:cxn>
                <a:cxn ang="T14">
                  <a:pos x="T8" y="T9"/>
                </a:cxn>
              </a:cxnLst>
              <a:rect l="T15" t="T16" r="T17" b="T18"/>
              <a:pathLst>
                <a:path w="89" h="28">
                  <a:moveTo>
                    <a:pt x="88" y="16"/>
                  </a:moveTo>
                  <a:lnTo>
                    <a:pt x="0" y="0"/>
                  </a:lnTo>
                  <a:lnTo>
                    <a:pt x="88" y="27"/>
                  </a:lnTo>
                  <a:lnTo>
                    <a:pt x="88" y="16"/>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39" name="Freeform 9"/>
            <p:cNvSpPr>
              <a:spLocks/>
            </p:cNvSpPr>
            <p:nvPr/>
          </p:nvSpPr>
          <p:spPr bwMode="auto">
            <a:xfrm>
              <a:off x="2578" y="3394"/>
              <a:ext cx="50" cy="18"/>
            </a:xfrm>
            <a:custGeom>
              <a:avLst/>
              <a:gdLst>
                <a:gd name="T0" fmla="*/ 0 w 50"/>
                <a:gd name="T1" fmla="*/ 17 h 18"/>
                <a:gd name="T2" fmla="*/ 0 w 50"/>
                <a:gd name="T3" fmla="*/ 0 h 18"/>
                <a:gd name="T4" fmla="*/ 49 w 50"/>
                <a:gd name="T5" fmla="*/ 0 h 18"/>
                <a:gd name="T6" fmla="*/ 49 w 50"/>
                <a:gd name="T7" fmla="*/ 17 h 18"/>
                <a:gd name="T8" fmla="*/ 0 w 50"/>
                <a:gd name="T9" fmla="*/ 17 h 18"/>
                <a:gd name="T10" fmla="*/ 0 w 50"/>
                <a:gd name="T11" fmla="*/ 17 h 18"/>
                <a:gd name="T12" fmla="*/ 0 60000 65536"/>
                <a:gd name="T13" fmla="*/ 0 60000 65536"/>
                <a:gd name="T14" fmla="*/ 0 60000 65536"/>
                <a:gd name="T15" fmla="*/ 0 60000 65536"/>
                <a:gd name="T16" fmla="*/ 0 60000 65536"/>
                <a:gd name="T17" fmla="*/ 0 60000 65536"/>
                <a:gd name="T18" fmla="*/ 0 w 50"/>
                <a:gd name="T19" fmla="*/ 0 h 18"/>
                <a:gd name="T20" fmla="*/ 50 w 5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50" h="18">
                  <a:moveTo>
                    <a:pt x="0" y="17"/>
                  </a:moveTo>
                  <a:lnTo>
                    <a:pt x="0" y="0"/>
                  </a:lnTo>
                  <a:lnTo>
                    <a:pt x="49" y="0"/>
                  </a:lnTo>
                  <a:lnTo>
                    <a:pt x="49" y="17"/>
                  </a:lnTo>
                  <a:lnTo>
                    <a:pt x="0" y="17"/>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40" name="Freeform 10"/>
            <p:cNvSpPr>
              <a:spLocks/>
            </p:cNvSpPr>
            <p:nvPr/>
          </p:nvSpPr>
          <p:spPr bwMode="auto">
            <a:xfrm>
              <a:off x="2610" y="3371"/>
              <a:ext cx="30" cy="16"/>
            </a:xfrm>
            <a:custGeom>
              <a:avLst/>
              <a:gdLst>
                <a:gd name="T0" fmla="*/ 0 w 30"/>
                <a:gd name="T1" fmla="*/ 0 h 16"/>
                <a:gd name="T2" fmla="*/ 29 w 30"/>
                <a:gd name="T3" fmla="*/ 15 h 16"/>
                <a:gd name="T4" fmla="*/ 0 w 30"/>
                <a:gd name="T5" fmla="*/ 15 h 16"/>
                <a:gd name="T6" fmla="*/ 0 w 30"/>
                <a:gd name="T7" fmla="*/ 0 h 16"/>
                <a:gd name="T8" fmla="*/ 0 w 30"/>
                <a:gd name="T9" fmla="*/ 0 h 16"/>
                <a:gd name="T10" fmla="*/ 0 60000 65536"/>
                <a:gd name="T11" fmla="*/ 0 60000 65536"/>
                <a:gd name="T12" fmla="*/ 0 60000 65536"/>
                <a:gd name="T13" fmla="*/ 0 60000 65536"/>
                <a:gd name="T14" fmla="*/ 0 60000 65536"/>
                <a:gd name="T15" fmla="*/ 0 w 30"/>
                <a:gd name="T16" fmla="*/ 0 h 16"/>
                <a:gd name="T17" fmla="*/ 30 w 30"/>
                <a:gd name="T18" fmla="*/ 16 h 16"/>
              </a:gdLst>
              <a:ahLst/>
              <a:cxnLst>
                <a:cxn ang="T10">
                  <a:pos x="T0" y="T1"/>
                </a:cxn>
                <a:cxn ang="T11">
                  <a:pos x="T2" y="T3"/>
                </a:cxn>
                <a:cxn ang="T12">
                  <a:pos x="T4" y="T5"/>
                </a:cxn>
                <a:cxn ang="T13">
                  <a:pos x="T6" y="T7"/>
                </a:cxn>
                <a:cxn ang="T14">
                  <a:pos x="T8" y="T9"/>
                </a:cxn>
              </a:cxnLst>
              <a:rect l="T15" t="T16" r="T17" b="T18"/>
              <a:pathLst>
                <a:path w="30" h="16">
                  <a:moveTo>
                    <a:pt x="0" y="0"/>
                  </a:moveTo>
                  <a:lnTo>
                    <a:pt x="29" y="15"/>
                  </a:lnTo>
                  <a:lnTo>
                    <a:pt x="0" y="15"/>
                  </a:lnTo>
                  <a:lnTo>
                    <a:pt x="0"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41" name="Freeform 11"/>
            <p:cNvSpPr>
              <a:spLocks/>
            </p:cNvSpPr>
            <p:nvPr/>
          </p:nvSpPr>
          <p:spPr bwMode="auto">
            <a:xfrm>
              <a:off x="2578" y="3342"/>
              <a:ext cx="51" cy="19"/>
            </a:xfrm>
            <a:custGeom>
              <a:avLst/>
              <a:gdLst>
                <a:gd name="T0" fmla="*/ 0 w 51"/>
                <a:gd name="T1" fmla="*/ 18 h 19"/>
                <a:gd name="T2" fmla="*/ 0 w 51"/>
                <a:gd name="T3" fmla="*/ 0 h 19"/>
                <a:gd name="T4" fmla="*/ 50 w 51"/>
                <a:gd name="T5" fmla="*/ 0 h 19"/>
                <a:gd name="T6" fmla="*/ 50 w 51"/>
                <a:gd name="T7" fmla="*/ 18 h 19"/>
                <a:gd name="T8" fmla="*/ 0 w 51"/>
                <a:gd name="T9" fmla="*/ 18 h 19"/>
                <a:gd name="T10" fmla="*/ 0 w 51"/>
                <a:gd name="T11" fmla="*/ 18 h 19"/>
                <a:gd name="T12" fmla="*/ 0 60000 65536"/>
                <a:gd name="T13" fmla="*/ 0 60000 65536"/>
                <a:gd name="T14" fmla="*/ 0 60000 65536"/>
                <a:gd name="T15" fmla="*/ 0 60000 65536"/>
                <a:gd name="T16" fmla="*/ 0 60000 65536"/>
                <a:gd name="T17" fmla="*/ 0 60000 65536"/>
                <a:gd name="T18" fmla="*/ 0 w 51"/>
                <a:gd name="T19" fmla="*/ 0 h 19"/>
                <a:gd name="T20" fmla="*/ 51 w 51"/>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51" h="19">
                  <a:moveTo>
                    <a:pt x="0" y="18"/>
                  </a:moveTo>
                  <a:lnTo>
                    <a:pt x="0" y="0"/>
                  </a:lnTo>
                  <a:lnTo>
                    <a:pt x="50" y="0"/>
                  </a:lnTo>
                  <a:lnTo>
                    <a:pt x="50" y="18"/>
                  </a:lnTo>
                  <a:lnTo>
                    <a:pt x="0" y="18"/>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42" name="Freeform 12"/>
            <p:cNvSpPr>
              <a:spLocks/>
            </p:cNvSpPr>
            <p:nvPr/>
          </p:nvSpPr>
          <p:spPr bwMode="auto">
            <a:xfrm>
              <a:off x="2606" y="3286"/>
              <a:ext cx="27" cy="15"/>
            </a:xfrm>
            <a:custGeom>
              <a:avLst/>
              <a:gdLst>
                <a:gd name="T0" fmla="*/ 0 w 27"/>
                <a:gd name="T1" fmla="*/ 0 h 15"/>
                <a:gd name="T2" fmla="*/ 26 w 27"/>
                <a:gd name="T3" fmla="*/ 0 h 15"/>
                <a:gd name="T4" fmla="*/ 0 w 27"/>
                <a:gd name="T5" fmla="*/ 14 h 15"/>
                <a:gd name="T6" fmla="*/ 0 w 27"/>
                <a:gd name="T7" fmla="*/ 0 h 15"/>
                <a:gd name="T8" fmla="*/ 0 w 27"/>
                <a:gd name="T9" fmla="*/ 0 h 15"/>
                <a:gd name="T10" fmla="*/ 0 60000 65536"/>
                <a:gd name="T11" fmla="*/ 0 60000 65536"/>
                <a:gd name="T12" fmla="*/ 0 60000 65536"/>
                <a:gd name="T13" fmla="*/ 0 60000 65536"/>
                <a:gd name="T14" fmla="*/ 0 60000 65536"/>
                <a:gd name="T15" fmla="*/ 0 w 27"/>
                <a:gd name="T16" fmla="*/ 0 h 15"/>
                <a:gd name="T17" fmla="*/ 27 w 27"/>
                <a:gd name="T18" fmla="*/ 15 h 15"/>
              </a:gdLst>
              <a:ahLst/>
              <a:cxnLst>
                <a:cxn ang="T10">
                  <a:pos x="T0" y="T1"/>
                </a:cxn>
                <a:cxn ang="T11">
                  <a:pos x="T2" y="T3"/>
                </a:cxn>
                <a:cxn ang="T12">
                  <a:pos x="T4" y="T5"/>
                </a:cxn>
                <a:cxn ang="T13">
                  <a:pos x="T6" y="T7"/>
                </a:cxn>
                <a:cxn ang="T14">
                  <a:pos x="T8" y="T9"/>
                </a:cxn>
              </a:cxnLst>
              <a:rect l="T15" t="T16" r="T17" b="T18"/>
              <a:pathLst>
                <a:path w="27" h="15">
                  <a:moveTo>
                    <a:pt x="0" y="0"/>
                  </a:moveTo>
                  <a:lnTo>
                    <a:pt x="26" y="0"/>
                  </a:lnTo>
                  <a:lnTo>
                    <a:pt x="0" y="14"/>
                  </a:lnTo>
                  <a:lnTo>
                    <a:pt x="0"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43" name="Freeform 13"/>
            <p:cNvSpPr>
              <a:spLocks/>
            </p:cNvSpPr>
            <p:nvPr/>
          </p:nvSpPr>
          <p:spPr bwMode="auto">
            <a:xfrm>
              <a:off x="2605" y="3230"/>
              <a:ext cx="28" cy="16"/>
            </a:xfrm>
            <a:custGeom>
              <a:avLst/>
              <a:gdLst>
                <a:gd name="T0" fmla="*/ 0 w 28"/>
                <a:gd name="T1" fmla="*/ 0 h 16"/>
                <a:gd name="T2" fmla="*/ 27 w 28"/>
                <a:gd name="T3" fmla="*/ 0 h 16"/>
                <a:gd name="T4" fmla="*/ 0 w 28"/>
                <a:gd name="T5" fmla="*/ 15 h 16"/>
                <a:gd name="T6" fmla="*/ 0 w 28"/>
                <a:gd name="T7" fmla="*/ 0 h 16"/>
                <a:gd name="T8" fmla="*/ 0 w 28"/>
                <a:gd name="T9" fmla="*/ 0 h 16"/>
                <a:gd name="T10" fmla="*/ 0 60000 65536"/>
                <a:gd name="T11" fmla="*/ 0 60000 65536"/>
                <a:gd name="T12" fmla="*/ 0 60000 65536"/>
                <a:gd name="T13" fmla="*/ 0 60000 65536"/>
                <a:gd name="T14" fmla="*/ 0 60000 65536"/>
                <a:gd name="T15" fmla="*/ 0 w 28"/>
                <a:gd name="T16" fmla="*/ 0 h 16"/>
                <a:gd name="T17" fmla="*/ 28 w 28"/>
                <a:gd name="T18" fmla="*/ 16 h 16"/>
              </a:gdLst>
              <a:ahLst/>
              <a:cxnLst>
                <a:cxn ang="T10">
                  <a:pos x="T0" y="T1"/>
                </a:cxn>
                <a:cxn ang="T11">
                  <a:pos x="T2" y="T3"/>
                </a:cxn>
                <a:cxn ang="T12">
                  <a:pos x="T4" y="T5"/>
                </a:cxn>
                <a:cxn ang="T13">
                  <a:pos x="T6" y="T7"/>
                </a:cxn>
                <a:cxn ang="T14">
                  <a:pos x="T8" y="T9"/>
                </a:cxn>
              </a:cxnLst>
              <a:rect l="T15" t="T16" r="T17" b="T18"/>
              <a:pathLst>
                <a:path w="28" h="16">
                  <a:moveTo>
                    <a:pt x="0" y="0"/>
                  </a:moveTo>
                  <a:lnTo>
                    <a:pt x="27" y="0"/>
                  </a:lnTo>
                  <a:lnTo>
                    <a:pt x="0" y="15"/>
                  </a:lnTo>
                  <a:lnTo>
                    <a:pt x="0"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44" name="Line 14"/>
            <p:cNvSpPr>
              <a:spLocks noChangeShapeType="1"/>
            </p:cNvSpPr>
            <p:nvPr/>
          </p:nvSpPr>
          <p:spPr bwMode="auto">
            <a:xfrm flipV="1">
              <a:off x="2784" y="3626"/>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45" name="Freeform 15"/>
            <p:cNvSpPr>
              <a:spLocks/>
            </p:cNvSpPr>
            <p:nvPr/>
          </p:nvSpPr>
          <p:spPr bwMode="auto">
            <a:xfrm>
              <a:off x="1924" y="3628"/>
              <a:ext cx="61" cy="35"/>
            </a:xfrm>
            <a:custGeom>
              <a:avLst/>
              <a:gdLst>
                <a:gd name="T0" fmla="*/ 60 w 61"/>
                <a:gd name="T1" fmla="*/ 0 h 35"/>
                <a:gd name="T2" fmla="*/ 47 w 61"/>
                <a:gd name="T3" fmla="*/ 34 h 35"/>
                <a:gd name="T4" fmla="*/ 0 w 61"/>
                <a:gd name="T5" fmla="*/ 34 h 35"/>
                <a:gd name="T6" fmla="*/ 15 w 61"/>
                <a:gd name="T7" fmla="*/ 0 h 35"/>
                <a:gd name="T8" fmla="*/ 60 w 61"/>
                <a:gd name="T9" fmla="*/ 0 h 35"/>
                <a:gd name="T10" fmla="*/ 60 w 61"/>
                <a:gd name="T11" fmla="*/ 0 h 35"/>
                <a:gd name="T12" fmla="*/ 0 60000 65536"/>
                <a:gd name="T13" fmla="*/ 0 60000 65536"/>
                <a:gd name="T14" fmla="*/ 0 60000 65536"/>
                <a:gd name="T15" fmla="*/ 0 60000 65536"/>
                <a:gd name="T16" fmla="*/ 0 60000 65536"/>
                <a:gd name="T17" fmla="*/ 0 60000 65536"/>
                <a:gd name="T18" fmla="*/ 0 w 61"/>
                <a:gd name="T19" fmla="*/ 0 h 35"/>
                <a:gd name="T20" fmla="*/ 61 w 61"/>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61" h="35">
                  <a:moveTo>
                    <a:pt x="60" y="0"/>
                  </a:moveTo>
                  <a:lnTo>
                    <a:pt x="47" y="34"/>
                  </a:lnTo>
                  <a:lnTo>
                    <a:pt x="0" y="34"/>
                  </a:lnTo>
                  <a:lnTo>
                    <a:pt x="15" y="0"/>
                  </a:lnTo>
                  <a:lnTo>
                    <a:pt x="60"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46" name="Line 16"/>
            <p:cNvSpPr>
              <a:spLocks noChangeShapeType="1"/>
            </p:cNvSpPr>
            <p:nvPr/>
          </p:nvSpPr>
          <p:spPr bwMode="auto">
            <a:xfrm flipH="1">
              <a:off x="1948" y="3635"/>
              <a:ext cx="25"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47" name="Line 17"/>
            <p:cNvSpPr>
              <a:spLocks noChangeShapeType="1"/>
            </p:cNvSpPr>
            <p:nvPr/>
          </p:nvSpPr>
          <p:spPr bwMode="auto">
            <a:xfrm flipH="1">
              <a:off x="1939" y="3647"/>
              <a:ext cx="31"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48" name="Freeform 18"/>
            <p:cNvSpPr>
              <a:spLocks/>
            </p:cNvSpPr>
            <p:nvPr/>
          </p:nvSpPr>
          <p:spPr bwMode="auto">
            <a:xfrm>
              <a:off x="1935" y="3614"/>
              <a:ext cx="227" cy="10"/>
            </a:xfrm>
            <a:custGeom>
              <a:avLst/>
              <a:gdLst>
                <a:gd name="T0" fmla="*/ 226 w 227"/>
                <a:gd name="T1" fmla="*/ 3 h 10"/>
                <a:gd name="T2" fmla="*/ 145 w 227"/>
                <a:gd name="T3" fmla="*/ 0 h 10"/>
                <a:gd name="T4" fmla="*/ 111 w 227"/>
                <a:gd name="T5" fmla="*/ 1 h 10"/>
                <a:gd name="T6" fmla="*/ 49 w 227"/>
                <a:gd name="T7" fmla="*/ 4 h 10"/>
                <a:gd name="T8" fmla="*/ 22 w 227"/>
                <a:gd name="T9" fmla="*/ 7 h 10"/>
                <a:gd name="T10" fmla="*/ 0 w 227"/>
                <a:gd name="T11" fmla="*/ 9 h 10"/>
                <a:gd name="T12" fmla="*/ 0 60000 65536"/>
                <a:gd name="T13" fmla="*/ 0 60000 65536"/>
                <a:gd name="T14" fmla="*/ 0 60000 65536"/>
                <a:gd name="T15" fmla="*/ 0 60000 65536"/>
                <a:gd name="T16" fmla="*/ 0 60000 65536"/>
                <a:gd name="T17" fmla="*/ 0 60000 65536"/>
                <a:gd name="T18" fmla="*/ 0 w 227"/>
                <a:gd name="T19" fmla="*/ 0 h 10"/>
                <a:gd name="T20" fmla="*/ 227 w 227"/>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27" h="10">
                  <a:moveTo>
                    <a:pt x="226" y="3"/>
                  </a:moveTo>
                  <a:lnTo>
                    <a:pt x="145" y="0"/>
                  </a:lnTo>
                  <a:lnTo>
                    <a:pt x="111" y="1"/>
                  </a:lnTo>
                  <a:lnTo>
                    <a:pt x="49" y="4"/>
                  </a:lnTo>
                  <a:lnTo>
                    <a:pt x="22" y="7"/>
                  </a:lnTo>
                  <a:lnTo>
                    <a:pt x="0" y="9"/>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49" name="Freeform 19"/>
            <p:cNvSpPr>
              <a:spLocks/>
            </p:cNvSpPr>
            <p:nvPr/>
          </p:nvSpPr>
          <p:spPr bwMode="auto">
            <a:xfrm>
              <a:off x="2081" y="3624"/>
              <a:ext cx="54" cy="22"/>
            </a:xfrm>
            <a:custGeom>
              <a:avLst/>
              <a:gdLst>
                <a:gd name="T0" fmla="*/ 0 w 54"/>
                <a:gd name="T1" fmla="*/ 0 h 22"/>
                <a:gd name="T2" fmla="*/ 6 w 54"/>
                <a:gd name="T3" fmla="*/ 21 h 22"/>
                <a:gd name="T4" fmla="*/ 53 w 54"/>
                <a:gd name="T5" fmla="*/ 21 h 22"/>
                <a:gd name="T6" fmla="*/ 49 w 54"/>
                <a:gd name="T7" fmla="*/ 0 h 22"/>
                <a:gd name="T8" fmla="*/ 0 w 54"/>
                <a:gd name="T9" fmla="*/ 0 h 22"/>
                <a:gd name="T10" fmla="*/ 0 w 54"/>
                <a:gd name="T11" fmla="*/ 0 h 22"/>
                <a:gd name="T12" fmla="*/ 0 60000 65536"/>
                <a:gd name="T13" fmla="*/ 0 60000 65536"/>
                <a:gd name="T14" fmla="*/ 0 60000 65536"/>
                <a:gd name="T15" fmla="*/ 0 60000 65536"/>
                <a:gd name="T16" fmla="*/ 0 60000 65536"/>
                <a:gd name="T17" fmla="*/ 0 60000 65536"/>
                <a:gd name="T18" fmla="*/ 0 w 54"/>
                <a:gd name="T19" fmla="*/ 0 h 22"/>
                <a:gd name="T20" fmla="*/ 54 w 54"/>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54" h="22">
                  <a:moveTo>
                    <a:pt x="0" y="0"/>
                  </a:moveTo>
                  <a:lnTo>
                    <a:pt x="6" y="21"/>
                  </a:lnTo>
                  <a:lnTo>
                    <a:pt x="53" y="21"/>
                  </a:lnTo>
                  <a:lnTo>
                    <a:pt x="49" y="0"/>
                  </a:lnTo>
                  <a:lnTo>
                    <a:pt x="0"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50" name="Line 20"/>
            <p:cNvSpPr>
              <a:spLocks noChangeShapeType="1"/>
            </p:cNvSpPr>
            <p:nvPr/>
          </p:nvSpPr>
          <p:spPr bwMode="auto">
            <a:xfrm>
              <a:off x="2090" y="3629"/>
              <a:ext cx="31"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51" name="Line 21"/>
            <p:cNvSpPr>
              <a:spLocks noChangeShapeType="1"/>
            </p:cNvSpPr>
            <p:nvPr/>
          </p:nvSpPr>
          <p:spPr bwMode="auto">
            <a:xfrm>
              <a:off x="2097" y="3636"/>
              <a:ext cx="29"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52" name="Line 22"/>
            <p:cNvSpPr>
              <a:spLocks noChangeShapeType="1"/>
            </p:cNvSpPr>
            <p:nvPr/>
          </p:nvSpPr>
          <p:spPr bwMode="auto">
            <a:xfrm>
              <a:off x="2243" y="3456"/>
              <a:ext cx="0" cy="203"/>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53" name="Freeform 23"/>
            <p:cNvSpPr>
              <a:spLocks/>
            </p:cNvSpPr>
            <p:nvPr/>
          </p:nvSpPr>
          <p:spPr bwMode="auto">
            <a:xfrm>
              <a:off x="2597" y="3165"/>
              <a:ext cx="19" cy="353"/>
            </a:xfrm>
            <a:custGeom>
              <a:avLst/>
              <a:gdLst>
                <a:gd name="T0" fmla="*/ 4 w 19"/>
                <a:gd name="T1" fmla="*/ 0 h 353"/>
                <a:gd name="T2" fmla="*/ 0 w 19"/>
                <a:gd name="T3" fmla="*/ 352 h 353"/>
                <a:gd name="T4" fmla="*/ 18 w 19"/>
                <a:gd name="T5" fmla="*/ 352 h 353"/>
                <a:gd name="T6" fmla="*/ 4 w 19"/>
                <a:gd name="T7" fmla="*/ 0 h 353"/>
                <a:gd name="T8" fmla="*/ 4 w 19"/>
                <a:gd name="T9" fmla="*/ 0 h 353"/>
                <a:gd name="T10" fmla="*/ 0 60000 65536"/>
                <a:gd name="T11" fmla="*/ 0 60000 65536"/>
                <a:gd name="T12" fmla="*/ 0 60000 65536"/>
                <a:gd name="T13" fmla="*/ 0 60000 65536"/>
                <a:gd name="T14" fmla="*/ 0 60000 65536"/>
                <a:gd name="T15" fmla="*/ 0 w 19"/>
                <a:gd name="T16" fmla="*/ 0 h 353"/>
                <a:gd name="T17" fmla="*/ 19 w 19"/>
                <a:gd name="T18" fmla="*/ 353 h 353"/>
              </a:gdLst>
              <a:ahLst/>
              <a:cxnLst>
                <a:cxn ang="T10">
                  <a:pos x="T0" y="T1"/>
                </a:cxn>
                <a:cxn ang="T11">
                  <a:pos x="T2" y="T3"/>
                </a:cxn>
                <a:cxn ang="T12">
                  <a:pos x="T4" y="T5"/>
                </a:cxn>
                <a:cxn ang="T13">
                  <a:pos x="T6" y="T7"/>
                </a:cxn>
                <a:cxn ang="T14">
                  <a:pos x="T8" y="T9"/>
                </a:cxn>
              </a:cxnLst>
              <a:rect l="T15" t="T16" r="T17" b="T18"/>
              <a:pathLst>
                <a:path w="19" h="353">
                  <a:moveTo>
                    <a:pt x="4" y="0"/>
                  </a:moveTo>
                  <a:lnTo>
                    <a:pt x="0" y="352"/>
                  </a:lnTo>
                  <a:lnTo>
                    <a:pt x="18" y="352"/>
                  </a:lnTo>
                  <a:lnTo>
                    <a:pt x="4"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54" name="Line 24"/>
            <p:cNvSpPr>
              <a:spLocks noChangeShapeType="1"/>
            </p:cNvSpPr>
            <p:nvPr/>
          </p:nvSpPr>
          <p:spPr bwMode="auto">
            <a:xfrm>
              <a:off x="2702" y="3485"/>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55" name="Line 25"/>
            <p:cNvSpPr>
              <a:spLocks noChangeShapeType="1"/>
            </p:cNvSpPr>
            <p:nvPr/>
          </p:nvSpPr>
          <p:spPr bwMode="auto">
            <a:xfrm flipH="1">
              <a:off x="2171" y="3625"/>
              <a:ext cx="72" cy="76"/>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56" name="Line 26"/>
            <p:cNvSpPr>
              <a:spLocks noChangeShapeType="1"/>
            </p:cNvSpPr>
            <p:nvPr/>
          </p:nvSpPr>
          <p:spPr bwMode="auto">
            <a:xfrm flipH="1">
              <a:off x="2245" y="3636"/>
              <a:ext cx="872"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57" name="Line 27"/>
            <p:cNvSpPr>
              <a:spLocks noChangeShapeType="1"/>
            </p:cNvSpPr>
            <p:nvPr/>
          </p:nvSpPr>
          <p:spPr bwMode="auto">
            <a:xfrm>
              <a:off x="2584" y="3496"/>
              <a:ext cx="172"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58" name="Line 28"/>
            <p:cNvSpPr>
              <a:spLocks noChangeShapeType="1"/>
            </p:cNvSpPr>
            <p:nvPr/>
          </p:nvSpPr>
          <p:spPr bwMode="auto">
            <a:xfrm flipV="1">
              <a:off x="3117" y="3626"/>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59" name="Freeform 29"/>
            <p:cNvSpPr>
              <a:spLocks/>
            </p:cNvSpPr>
            <p:nvPr/>
          </p:nvSpPr>
          <p:spPr bwMode="auto">
            <a:xfrm>
              <a:off x="2899" y="3666"/>
              <a:ext cx="29" cy="17"/>
            </a:xfrm>
            <a:custGeom>
              <a:avLst/>
              <a:gdLst>
                <a:gd name="T0" fmla="*/ 0 w 29"/>
                <a:gd name="T1" fmla="*/ 0 h 17"/>
                <a:gd name="T2" fmla="*/ 0 w 29"/>
                <a:gd name="T3" fmla="*/ 16 h 17"/>
                <a:gd name="T4" fmla="*/ 28 w 29"/>
                <a:gd name="T5" fmla="*/ 16 h 17"/>
                <a:gd name="T6" fmla="*/ 28 w 29"/>
                <a:gd name="T7" fmla="*/ 0 h 17"/>
                <a:gd name="T8" fmla="*/ 0 w 29"/>
                <a:gd name="T9" fmla="*/ 0 h 17"/>
                <a:gd name="T10" fmla="*/ 0 w 29"/>
                <a:gd name="T11" fmla="*/ 0 h 17"/>
                <a:gd name="T12" fmla="*/ 0 60000 65536"/>
                <a:gd name="T13" fmla="*/ 0 60000 65536"/>
                <a:gd name="T14" fmla="*/ 0 60000 65536"/>
                <a:gd name="T15" fmla="*/ 0 60000 65536"/>
                <a:gd name="T16" fmla="*/ 0 60000 65536"/>
                <a:gd name="T17" fmla="*/ 0 60000 65536"/>
                <a:gd name="T18" fmla="*/ 0 w 29"/>
                <a:gd name="T19" fmla="*/ 0 h 17"/>
                <a:gd name="T20" fmla="*/ 29 w 29"/>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9" h="17">
                  <a:moveTo>
                    <a:pt x="0" y="0"/>
                  </a:moveTo>
                  <a:lnTo>
                    <a:pt x="0" y="16"/>
                  </a:lnTo>
                  <a:lnTo>
                    <a:pt x="28" y="16"/>
                  </a:lnTo>
                  <a:lnTo>
                    <a:pt x="28" y="0"/>
                  </a:lnTo>
                  <a:lnTo>
                    <a:pt x="0"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60" name="Freeform 30"/>
            <p:cNvSpPr>
              <a:spLocks/>
            </p:cNvSpPr>
            <p:nvPr/>
          </p:nvSpPr>
          <p:spPr bwMode="auto">
            <a:xfrm>
              <a:off x="2953" y="3666"/>
              <a:ext cx="28" cy="17"/>
            </a:xfrm>
            <a:custGeom>
              <a:avLst/>
              <a:gdLst>
                <a:gd name="T0" fmla="*/ 0 w 28"/>
                <a:gd name="T1" fmla="*/ 0 h 17"/>
                <a:gd name="T2" fmla="*/ 0 w 28"/>
                <a:gd name="T3" fmla="*/ 16 h 17"/>
                <a:gd name="T4" fmla="*/ 27 w 28"/>
                <a:gd name="T5" fmla="*/ 16 h 17"/>
                <a:gd name="T6" fmla="*/ 27 w 28"/>
                <a:gd name="T7" fmla="*/ 0 h 17"/>
                <a:gd name="T8" fmla="*/ 0 w 28"/>
                <a:gd name="T9" fmla="*/ 0 h 17"/>
                <a:gd name="T10" fmla="*/ 0 w 28"/>
                <a:gd name="T11" fmla="*/ 0 h 17"/>
                <a:gd name="T12" fmla="*/ 0 60000 65536"/>
                <a:gd name="T13" fmla="*/ 0 60000 65536"/>
                <a:gd name="T14" fmla="*/ 0 60000 65536"/>
                <a:gd name="T15" fmla="*/ 0 60000 65536"/>
                <a:gd name="T16" fmla="*/ 0 60000 65536"/>
                <a:gd name="T17" fmla="*/ 0 60000 65536"/>
                <a:gd name="T18" fmla="*/ 0 w 28"/>
                <a:gd name="T19" fmla="*/ 0 h 17"/>
                <a:gd name="T20" fmla="*/ 28 w 2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8" h="17">
                  <a:moveTo>
                    <a:pt x="0" y="0"/>
                  </a:moveTo>
                  <a:lnTo>
                    <a:pt x="0" y="16"/>
                  </a:lnTo>
                  <a:lnTo>
                    <a:pt x="27" y="16"/>
                  </a:lnTo>
                  <a:lnTo>
                    <a:pt x="27" y="0"/>
                  </a:lnTo>
                  <a:lnTo>
                    <a:pt x="0"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61" name="Line 31"/>
            <p:cNvSpPr>
              <a:spLocks noChangeShapeType="1"/>
            </p:cNvSpPr>
            <p:nvPr/>
          </p:nvSpPr>
          <p:spPr bwMode="auto">
            <a:xfrm flipV="1">
              <a:off x="2756" y="3486"/>
              <a:ext cx="0" cy="3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62" name="Line 32"/>
            <p:cNvSpPr>
              <a:spLocks noChangeShapeType="1"/>
            </p:cNvSpPr>
            <p:nvPr/>
          </p:nvSpPr>
          <p:spPr bwMode="auto">
            <a:xfrm flipV="1">
              <a:off x="2585" y="3485"/>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63" name="Line 33"/>
            <p:cNvSpPr>
              <a:spLocks noChangeShapeType="1"/>
            </p:cNvSpPr>
            <p:nvPr/>
          </p:nvSpPr>
          <p:spPr bwMode="auto">
            <a:xfrm>
              <a:off x="2583" y="3485"/>
              <a:ext cx="173"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64" name="Line 34"/>
            <p:cNvSpPr>
              <a:spLocks noChangeShapeType="1"/>
            </p:cNvSpPr>
            <p:nvPr/>
          </p:nvSpPr>
          <p:spPr bwMode="auto">
            <a:xfrm>
              <a:off x="2756" y="3517"/>
              <a:ext cx="115"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65" name="Line 35"/>
            <p:cNvSpPr>
              <a:spLocks noChangeShapeType="1"/>
            </p:cNvSpPr>
            <p:nvPr/>
          </p:nvSpPr>
          <p:spPr bwMode="auto">
            <a:xfrm flipV="1">
              <a:off x="3094" y="3479"/>
              <a:ext cx="0" cy="17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66" name="Freeform 36"/>
            <p:cNvSpPr>
              <a:spLocks/>
            </p:cNvSpPr>
            <p:nvPr/>
          </p:nvSpPr>
          <p:spPr bwMode="auto">
            <a:xfrm>
              <a:off x="3094" y="3509"/>
              <a:ext cx="17" cy="8"/>
            </a:xfrm>
            <a:custGeom>
              <a:avLst/>
              <a:gdLst>
                <a:gd name="T0" fmla="*/ 0 w 17"/>
                <a:gd name="T1" fmla="*/ 0 h 8"/>
                <a:gd name="T2" fmla="*/ 16 w 17"/>
                <a:gd name="T3" fmla="*/ 0 h 8"/>
                <a:gd name="T4" fmla="*/ 16 w 17"/>
                <a:gd name="T5" fmla="*/ 7 h 8"/>
                <a:gd name="T6" fmla="*/ 0 w 17"/>
                <a:gd name="T7" fmla="*/ 7 h 8"/>
                <a:gd name="T8" fmla="*/ 0 w 17"/>
                <a:gd name="T9" fmla="*/ 0 h 8"/>
                <a:gd name="T10" fmla="*/ 0 w 17"/>
                <a:gd name="T11" fmla="*/ 0 h 8"/>
                <a:gd name="T12" fmla="*/ 0 60000 65536"/>
                <a:gd name="T13" fmla="*/ 0 60000 65536"/>
                <a:gd name="T14" fmla="*/ 0 60000 65536"/>
                <a:gd name="T15" fmla="*/ 0 60000 65536"/>
                <a:gd name="T16" fmla="*/ 0 60000 65536"/>
                <a:gd name="T17" fmla="*/ 0 60000 65536"/>
                <a:gd name="T18" fmla="*/ 0 w 17"/>
                <a:gd name="T19" fmla="*/ 0 h 8"/>
                <a:gd name="T20" fmla="*/ 17 w 17"/>
                <a:gd name="T21" fmla="*/ 8 h 8"/>
              </a:gdLst>
              <a:ahLst/>
              <a:cxnLst>
                <a:cxn ang="T12">
                  <a:pos x="T0" y="T1"/>
                </a:cxn>
                <a:cxn ang="T13">
                  <a:pos x="T2" y="T3"/>
                </a:cxn>
                <a:cxn ang="T14">
                  <a:pos x="T4" y="T5"/>
                </a:cxn>
                <a:cxn ang="T15">
                  <a:pos x="T6" y="T7"/>
                </a:cxn>
                <a:cxn ang="T16">
                  <a:pos x="T8" y="T9"/>
                </a:cxn>
                <a:cxn ang="T17">
                  <a:pos x="T10" y="T11"/>
                </a:cxn>
              </a:cxnLst>
              <a:rect l="T18" t="T19" r="T20" b="T21"/>
              <a:pathLst>
                <a:path w="17" h="8">
                  <a:moveTo>
                    <a:pt x="0" y="0"/>
                  </a:moveTo>
                  <a:lnTo>
                    <a:pt x="16" y="0"/>
                  </a:lnTo>
                  <a:lnTo>
                    <a:pt x="16" y="7"/>
                  </a:lnTo>
                  <a:lnTo>
                    <a:pt x="0" y="7"/>
                  </a:lnTo>
                  <a:lnTo>
                    <a:pt x="0"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67" name="Freeform 37"/>
            <p:cNvSpPr>
              <a:spLocks/>
            </p:cNvSpPr>
            <p:nvPr/>
          </p:nvSpPr>
          <p:spPr bwMode="auto">
            <a:xfrm>
              <a:off x="3094" y="3532"/>
              <a:ext cx="17" cy="8"/>
            </a:xfrm>
            <a:custGeom>
              <a:avLst/>
              <a:gdLst>
                <a:gd name="T0" fmla="*/ 0 w 17"/>
                <a:gd name="T1" fmla="*/ 0 h 8"/>
                <a:gd name="T2" fmla="*/ 16 w 17"/>
                <a:gd name="T3" fmla="*/ 0 h 8"/>
                <a:gd name="T4" fmla="*/ 16 w 17"/>
                <a:gd name="T5" fmla="*/ 7 h 8"/>
                <a:gd name="T6" fmla="*/ 0 w 17"/>
                <a:gd name="T7" fmla="*/ 7 h 8"/>
                <a:gd name="T8" fmla="*/ 0 w 17"/>
                <a:gd name="T9" fmla="*/ 0 h 8"/>
                <a:gd name="T10" fmla="*/ 0 w 17"/>
                <a:gd name="T11" fmla="*/ 0 h 8"/>
                <a:gd name="T12" fmla="*/ 0 60000 65536"/>
                <a:gd name="T13" fmla="*/ 0 60000 65536"/>
                <a:gd name="T14" fmla="*/ 0 60000 65536"/>
                <a:gd name="T15" fmla="*/ 0 60000 65536"/>
                <a:gd name="T16" fmla="*/ 0 60000 65536"/>
                <a:gd name="T17" fmla="*/ 0 60000 65536"/>
                <a:gd name="T18" fmla="*/ 0 w 17"/>
                <a:gd name="T19" fmla="*/ 0 h 8"/>
                <a:gd name="T20" fmla="*/ 17 w 17"/>
                <a:gd name="T21" fmla="*/ 8 h 8"/>
              </a:gdLst>
              <a:ahLst/>
              <a:cxnLst>
                <a:cxn ang="T12">
                  <a:pos x="T0" y="T1"/>
                </a:cxn>
                <a:cxn ang="T13">
                  <a:pos x="T2" y="T3"/>
                </a:cxn>
                <a:cxn ang="T14">
                  <a:pos x="T4" y="T5"/>
                </a:cxn>
                <a:cxn ang="T15">
                  <a:pos x="T6" y="T7"/>
                </a:cxn>
                <a:cxn ang="T16">
                  <a:pos x="T8" y="T9"/>
                </a:cxn>
                <a:cxn ang="T17">
                  <a:pos x="T10" y="T11"/>
                </a:cxn>
              </a:cxnLst>
              <a:rect l="T18" t="T19" r="T20" b="T21"/>
              <a:pathLst>
                <a:path w="17" h="8">
                  <a:moveTo>
                    <a:pt x="0" y="0"/>
                  </a:moveTo>
                  <a:lnTo>
                    <a:pt x="16" y="0"/>
                  </a:lnTo>
                  <a:lnTo>
                    <a:pt x="16" y="7"/>
                  </a:lnTo>
                  <a:lnTo>
                    <a:pt x="0" y="7"/>
                  </a:lnTo>
                  <a:lnTo>
                    <a:pt x="0"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68" name="Line 38"/>
            <p:cNvSpPr>
              <a:spLocks noChangeShapeType="1"/>
            </p:cNvSpPr>
            <p:nvPr/>
          </p:nvSpPr>
          <p:spPr bwMode="auto">
            <a:xfrm flipV="1">
              <a:off x="3054" y="3626"/>
              <a:ext cx="0" cy="33"/>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69" name="Line 39"/>
            <p:cNvSpPr>
              <a:spLocks noChangeShapeType="1"/>
            </p:cNvSpPr>
            <p:nvPr/>
          </p:nvSpPr>
          <p:spPr bwMode="auto">
            <a:xfrm>
              <a:off x="2989" y="3626"/>
              <a:ext cx="0" cy="33"/>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70" name="Line 40"/>
            <p:cNvSpPr>
              <a:spLocks noChangeShapeType="1"/>
            </p:cNvSpPr>
            <p:nvPr/>
          </p:nvSpPr>
          <p:spPr bwMode="auto">
            <a:xfrm flipV="1">
              <a:off x="2919" y="3625"/>
              <a:ext cx="0" cy="34"/>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71" name="Line 41"/>
            <p:cNvSpPr>
              <a:spLocks noChangeShapeType="1"/>
            </p:cNvSpPr>
            <p:nvPr/>
          </p:nvSpPr>
          <p:spPr bwMode="auto">
            <a:xfrm>
              <a:off x="2852" y="3626"/>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72" name="Line 42"/>
            <p:cNvSpPr>
              <a:spLocks noChangeShapeType="1"/>
            </p:cNvSpPr>
            <p:nvPr/>
          </p:nvSpPr>
          <p:spPr bwMode="auto">
            <a:xfrm>
              <a:off x="2718" y="3630"/>
              <a:ext cx="0" cy="28"/>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73" name="Line 43"/>
            <p:cNvSpPr>
              <a:spLocks noChangeShapeType="1"/>
            </p:cNvSpPr>
            <p:nvPr/>
          </p:nvSpPr>
          <p:spPr bwMode="auto">
            <a:xfrm flipV="1">
              <a:off x="2651" y="3626"/>
              <a:ext cx="0" cy="8"/>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74" name="Line 44"/>
            <p:cNvSpPr>
              <a:spLocks noChangeShapeType="1"/>
            </p:cNvSpPr>
            <p:nvPr/>
          </p:nvSpPr>
          <p:spPr bwMode="auto">
            <a:xfrm>
              <a:off x="2451" y="3626"/>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75" name="Line 45"/>
            <p:cNvSpPr>
              <a:spLocks noChangeShapeType="1"/>
            </p:cNvSpPr>
            <p:nvPr/>
          </p:nvSpPr>
          <p:spPr bwMode="auto">
            <a:xfrm flipV="1">
              <a:off x="2386" y="3626"/>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76" name="Line 46"/>
            <p:cNvSpPr>
              <a:spLocks noChangeShapeType="1"/>
            </p:cNvSpPr>
            <p:nvPr/>
          </p:nvSpPr>
          <p:spPr bwMode="auto">
            <a:xfrm>
              <a:off x="2651" y="3639"/>
              <a:ext cx="0" cy="1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77" name="Line 47"/>
            <p:cNvSpPr>
              <a:spLocks noChangeShapeType="1"/>
            </p:cNvSpPr>
            <p:nvPr/>
          </p:nvSpPr>
          <p:spPr bwMode="auto">
            <a:xfrm flipH="1">
              <a:off x="1783" y="3733"/>
              <a:ext cx="912"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78" name="Line 48"/>
            <p:cNvSpPr>
              <a:spLocks noChangeShapeType="1"/>
            </p:cNvSpPr>
            <p:nvPr/>
          </p:nvSpPr>
          <p:spPr bwMode="auto">
            <a:xfrm flipV="1">
              <a:off x="1782" y="3700"/>
              <a:ext cx="0" cy="33"/>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79" name="Line 49"/>
            <p:cNvSpPr>
              <a:spLocks noChangeShapeType="1"/>
            </p:cNvSpPr>
            <p:nvPr/>
          </p:nvSpPr>
          <p:spPr bwMode="auto">
            <a:xfrm>
              <a:off x="1849" y="3701"/>
              <a:ext cx="0" cy="3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80" name="Line 50"/>
            <p:cNvSpPr>
              <a:spLocks noChangeShapeType="1"/>
            </p:cNvSpPr>
            <p:nvPr/>
          </p:nvSpPr>
          <p:spPr bwMode="auto">
            <a:xfrm flipV="1">
              <a:off x="1915" y="3701"/>
              <a:ext cx="0" cy="3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81" name="Line 51"/>
            <p:cNvSpPr>
              <a:spLocks noChangeShapeType="1"/>
            </p:cNvSpPr>
            <p:nvPr/>
          </p:nvSpPr>
          <p:spPr bwMode="auto">
            <a:xfrm flipV="1">
              <a:off x="2048" y="3700"/>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82" name="Line 52"/>
            <p:cNvSpPr>
              <a:spLocks noChangeShapeType="1"/>
            </p:cNvSpPr>
            <p:nvPr/>
          </p:nvSpPr>
          <p:spPr bwMode="auto">
            <a:xfrm>
              <a:off x="2115" y="3701"/>
              <a:ext cx="0" cy="3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83" name="Line 53"/>
            <p:cNvSpPr>
              <a:spLocks noChangeShapeType="1"/>
            </p:cNvSpPr>
            <p:nvPr/>
          </p:nvSpPr>
          <p:spPr bwMode="auto">
            <a:xfrm>
              <a:off x="2252" y="3700"/>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84" name="Line 54"/>
            <p:cNvSpPr>
              <a:spLocks noChangeShapeType="1"/>
            </p:cNvSpPr>
            <p:nvPr/>
          </p:nvSpPr>
          <p:spPr bwMode="auto">
            <a:xfrm flipV="1">
              <a:off x="2317" y="3700"/>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85" name="Line 55"/>
            <p:cNvSpPr>
              <a:spLocks noChangeShapeType="1"/>
            </p:cNvSpPr>
            <p:nvPr/>
          </p:nvSpPr>
          <p:spPr bwMode="auto">
            <a:xfrm>
              <a:off x="2386" y="3701"/>
              <a:ext cx="0" cy="3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86" name="Line 56"/>
            <p:cNvSpPr>
              <a:spLocks noChangeShapeType="1"/>
            </p:cNvSpPr>
            <p:nvPr/>
          </p:nvSpPr>
          <p:spPr bwMode="auto">
            <a:xfrm flipV="1">
              <a:off x="2441" y="3700"/>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87" name="Line 57"/>
            <p:cNvSpPr>
              <a:spLocks noChangeShapeType="1"/>
            </p:cNvSpPr>
            <p:nvPr/>
          </p:nvSpPr>
          <p:spPr bwMode="auto">
            <a:xfrm>
              <a:off x="2501" y="3700"/>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88" name="Line 58"/>
            <p:cNvSpPr>
              <a:spLocks noChangeShapeType="1"/>
            </p:cNvSpPr>
            <p:nvPr/>
          </p:nvSpPr>
          <p:spPr bwMode="auto">
            <a:xfrm flipV="1">
              <a:off x="2558" y="3700"/>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89" name="Line 59"/>
            <p:cNvSpPr>
              <a:spLocks noChangeShapeType="1"/>
            </p:cNvSpPr>
            <p:nvPr/>
          </p:nvSpPr>
          <p:spPr bwMode="auto">
            <a:xfrm flipV="1">
              <a:off x="2625" y="3700"/>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90" name="Line 60"/>
            <p:cNvSpPr>
              <a:spLocks noChangeShapeType="1"/>
            </p:cNvSpPr>
            <p:nvPr/>
          </p:nvSpPr>
          <p:spPr bwMode="auto">
            <a:xfrm>
              <a:off x="2695" y="3700"/>
              <a:ext cx="0" cy="33"/>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91" name="Freeform 61"/>
            <p:cNvSpPr>
              <a:spLocks/>
            </p:cNvSpPr>
            <p:nvPr/>
          </p:nvSpPr>
          <p:spPr bwMode="auto">
            <a:xfrm>
              <a:off x="2693" y="3728"/>
              <a:ext cx="417" cy="11"/>
            </a:xfrm>
            <a:custGeom>
              <a:avLst/>
              <a:gdLst>
                <a:gd name="T0" fmla="*/ 0 w 417"/>
                <a:gd name="T1" fmla="*/ 7 h 11"/>
                <a:gd name="T2" fmla="*/ 9 w 417"/>
                <a:gd name="T3" fmla="*/ 10 h 11"/>
                <a:gd name="T4" fmla="*/ 346 w 417"/>
                <a:gd name="T5" fmla="*/ 10 h 11"/>
                <a:gd name="T6" fmla="*/ 416 w 417"/>
                <a:gd name="T7" fmla="*/ 0 h 11"/>
                <a:gd name="T8" fmla="*/ 0 60000 65536"/>
                <a:gd name="T9" fmla="*/ 0 60000 65536"/>
                <a:gd name="T10" fmla="*/ 0 60000 65536"/>
                <a:gd name="T11" fmla="*/ 0 60000 65536"/>
                <a:gd name="T12" fmla="*/ 0 w 417"/>
                <a:gd name="T13" fmla="*/ 0 h 11"/>
                <a:gd name="T14" fmla="*/ 417 w 417"/>
                <a:gd name="T15" fmla="*/ 11 h 11"/>
              </a:gdLst>
              <a:ahLst/>
              <a:cxnLst>
                <a:cxn ang="T8">
                  <a:pos x="T0" y="T1"/>
                </a:cxn>
                <a:cxn ang="T9">
                  <a:pos x="T2" y="T3"/>
                </a:cxn>
                <a:cxn ang="T10">
                  <a:pos x="T4" y="T5"/>
                </a:cxn>
                <a:cxn ang="T11">
                  <a:pos x="T6" y="T7"/>
                </a:cxn>
              </a:cxnLst>
              <a:rect l="T12" t="T13" r="T14" b="T15"/>
              <a:pathLst>
                <a:path w="417" h="11">
                  <a:moveTo>
                    <a:pt x="0" y="7"/>
                  </a:moveTo>
                  <a:lnTo>
                    <a:pt x="9" y="10"/>
                  </a:lnTo>
                  <a:lnTo>
                    <a:pt x="346" y="10"/>
                  </a:lnTo>
                  <a:lnTo>
                    <a:pt x="416" y="0"/>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92" name="Freeform 62"/>
            <p:cNvSpPr>
              <a:spLocks/>
            </p:cNvSpPr>
            <p:nvPr/>
          </p:nvSpPr>
          <p:spPr bwMode="auto">
            <a:xfrm>
              <a:off x="2728" y="3659"/>
              <a:ext cx="25" cy="38"/>
            </a:xfrm>
            <a:custGeom>
              <a:avLst/>
              <a:gdLst>
                <a:gd name="T0" fmla="*/ 0 w 25"/>
                <a:gd name="T1" fmla="*/ 0 h 38"/>
                <a:gd name="T2" fmla="*/ 0 w 25"/>
                <a:gd name="T3" fmla="*/ 37 h 38"/>
                <a:gd name="T4" fmla="*/ 24 w 25"/>
                <a:gd name="T5" fmla="*/ 37 h 38"/>
                <a:gd name="T6" fmla="*/ 24 w 25"/>
                <a:gd name="T7" fmla="*/ 0 h 38"/>
                <a:gd name="T8" fmla="*/ 0 60000 65536"/>
                <a:gd name="T9" fmla="*/ 0 60000 65536"/>
                <a:gd name="T10" fmla="*/ 0 60000 65536"/>
                <a:gd name="T11" fmla="*/ 0 60000 65536"/>
                <a:gd name="T12" fmla="*/ 0 w 25"/>
                <a:gd name="T13" fmla="*/ 0 h 38"/>
                <a:gd name="T14" fmla="*/ 25 w 25"/>
                <a:gd name="T15" fmla="*/ 38 h 38"/>
              </a:gdLst>
              <a:ahLst/>
              <a:cxnLst>
                <a:cxn ang="T8">
                  <a:pos x="T0" y="T1"/>
                </a:cxn>
                <a:cxn ang="T9">
                  <a:pos x="T2" y="T3"/>
                </a:cxn>
                <a:cxn ang="T10">
                  <a:pos x="T4" y="T5"/>
                </a:cxn>
                <a:cxn ang="T11">
                  <a:pos x="T6" y="T7"/>
                </a:cxn>
              </a:cxnLst>
              <a:rect l="T12" t="T13" r="T14" b="T15"/>
              <a:pathLst>
                <a:path w="25" h="38">
                  <a:moveTo>
                    <a:pt x="0" y="0"/>
                  </a:moveTo>
                  <a:lnTo>
                    <a:pt x="0" y="37"/>
                  </a:lnTo>
                  <a:lnTo>
                    <a:pt x="24" y="37"/>
                  </a:lnTo>
                  <a:lnTo>
                    <a:pt x="24" y="0"/>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93" name="Freeform 63"/>
            <p:cNvSpPr>
              <a:spLocks/>
            </p:cNvSpPr>
            <p:nvPr/>
          </p:nvSpPr>
          <p:spPr bwMode="auto">
            <a:xfrm>
              <a:off x="2773" y="3659"/>
              <a:ext cx="336" cy="37"/>
            </a:xfrm>
            <a:custGeom>
              <a:avLst/>
              <a:gdLst>
                <a:gd name="T0" fmla="*/ 0 w 336"/>
                <a:gd name="T1" fmla="*/ 0 h 37"/>
                <a:gd name="T2" fmla="*/ 0 w 336"/>
                <a:gd name="T3" fmla="*/ 36 h 37"/>
                <a:gd name="T4" fmla="*/ 270 w 336"/>
                <a:gd name="T5" fmla="*/ 36 h 37"/>
                <a:gd name="T6" fmla="*/ 335 w 336"/>
                <a:gd name="T7" fmla="*/ 30 h 37"/>
                <a:gd name="T8" fmla="*/ 0 60000 65536"/>
                <a:gd name="T9" fmla="*/ 0 60000 65536"/>
                <a:gd name="T10" fmla="*/ 0 60000 65536"/>
                <a:gd name="T11" fmla="*/ 0 60000 65536"/>
                <a:gd name="T12" fmla="*/ 0 w 336"/>
                <a:gd name="T13" fmla="*/ 0 h 37"/>
                <a:gd name="T14" fmla="*/ 336 w 336"/>
                <a:gd name="T15" fmla="*/ 37 h 37"/>
              </a:gdLst>
              <a:ahLst/>
              <a:cxnLst>
                <a:cxn ang="T8">
                  <a:pos x="T0" y="T1"/>
                </a:cxn>
                <a:cxn ang="T9">
                  <a:pos x="T2" y="T3"/>
                </a:cxn>
                <a:cxn ang="T10">
                  <a:pos x="T4" y="T5"/>
                </a:cxn>
                <a:cxn ang="T11">
                  <a:pos x="T6" y="T7"/>
                </a:cxn>
              </a:cxnLst>
              <a:rect l="T12" t="T13" r="T14" b="T15"/>
              <a:pathLst>
                <a:path w="336" h="37">
                  <a:moveTo>
                    <a:pt x="0" y="0"/>
                  </a:moveTo>
                  <a:lnTo>
                    <a:pt x="0" y="36"/>
                  </a:lnTo>
                  <a:lnTo>
                    <a:pt x="270" y="36"/>
                  </a:lnTo>
                  <a:lnTo>
                    <a:pt x="335" y="30"/>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94" name="Freeform 64"/>
            <p:cNvSpPr>
              <a:spLocks/>
            </p:cNvSpPr>
            <p:nvPr/>
          </p:nvSpPr>
          <p:spPr bwMode="auto">
            <a:xfrm>
              <a:off x="3195" y="3769"/>
              <a:ext cx="51" cy="32"/>
            </a:xfrm>
            <a:custGeom>
              <a:avLst/>
              <a:gdLst>
                <a:gd name="T0" fmla="*/ 50 w 51"/>
                <a:gd name="T1" fmla="*/ 13 h 32"/>
                <a:gd name="T2" fmla="*/ 49 w 51"/>
                <a:gd name="T3" fmla="*/ 11 h 32"/>
                <a:gd name="T4" fmla="*/ 47 w 51"/>
                <a:gd name="T5" fmla="*/ 8 h 32"/>
                <a:gd name="T6" fmla="*/ 46 w 51"/>
                <a:gd name="T7" fmla="*/ 7 h 32"/>
                <a:gd name="T8" fmla="*/ 41 w 51"/>
                <a:gd name="T9" fmla="*/ 4 h 32"/>
                <a:gd name="T10" fmla="*/ 39 w 51"/>
                <a:gd name="T11" fmla="*/ 2 h 32"/>
                <a:gd name="T12" fmla="*/ 35 w 51"/>
                <a:gd name="T13" fmla="*/ 1 h 32"/>
                <a:gd name="T14" fmla="*/ 31 w 51"/>
                <a:gd name="T15" fmla="*/ 0 h 32"/>
                <a:gd name="T16" fmla="*/ 28 w 51"/>
                <a:gd name="T17" fmla="*/ 0 h 32"/>
                <a:gd name="T18" fmla="*/ 23 w 51"/>
                <a:gd name="T19" fmla="*/ 0 h 32"/>
                <a:gd name="T20" fmla="*/ 18 w 51"/>
                <a:gd name="T21" fmla="*/ 0 h 32"/>
                <a:gd name="T22" fmla="*/ 14 w 51"/>
                <a:gd name="T23" fmla="*/ 1 h 32"/>
                <a:gd name="T24" fmla="*/ 11 w 51"/>
                <a:gd name="T25" fmla="*/ 2 h 32"/>
                <a:gd name="T26" fmla="*/ 7 w 51"/>
                <a:gd name="T27" fmla="*/ 4 h 32"/>
                <a:gd name="T28" fmla="*/ 4 w 51"/>
                <a:gd name="T29" fmla="*/ 7 h 32"/>
                <a:gd name="T30" fmla="*/ 2 w 51"/>
                <a:gd name="T31" fmla="*/ 8 h 32"/>
                <a:gd name="T32" fmla="*/ 0 w 51"/>
                <a:gd name="T33" fmla="*/ 11 h 32"/>
                <a:gd name="T34" fmla="*/ 0 w 51"/>
                <a:gd name="T35" fmla="*/ 13 h 32"/>
                <a:gd name="T36" fmla="*/ 0 w 51"/>
                <a:gd name="T37" fmla="*/ 17 h 32"/>
                <a:gd name="T38" fmla="*/ 0 w 51"/>
                <a:gd name="T39" fmla="*/ 20 h 32"/>
                <a:gd name="T40" fmla="*/ 2 w 51"/>
                <a:gd name="T41" fmla="*/ 21 h 32"/>
                <a:gd name="T42" fmla="*/ 4 w 51"/>
                <a:gd name="T43" fmla="*/ 24 h 32"/>
                <a:gd name="T44" fmla="*/ 7 w 51"/>
                <a:gd name="T45" fmla="*/ 26 h 32"/>
                <a:gd name="T46" fmla="*/ 11 w 51"/>
                <a:gd name="T47" fmla="*/ 28 h 32"/>
                <a:gd name="T48" fmla="*/ 14 w 51"/>
                <a:gd name="T49" fmla="*/ 28 h 32"/>
                <a:gd name="T50" fmla="*/ 18 w 51"/>
                <a:gd name="T51" fmla="*/ 30 h 32"/>
                <a:gd name="T52" fmla="*/ 23 w 51"/>
                <a:gd name="T53" fmla="*/ 31 h 32"/>
                <a:gd name="T54" fmla="*/ 28 w 51"/>
                <a:gd name="T55" fmla="*/ 31 h 32"/>
                <a:gd name="T56" fmla="*/ 31 w 51"/>
                <a:gd name="T57" fmla="*/ 30 h 32"/>
                <a:gd name="T58" fmla="*/ 35 w 51"/>
                <a:gd name="T59" fmla="*/ 28 h 32"/>
                <a:gd name="T60" fmla="*/ 39 w 51"/>
                <a:gd name="T61" fmla="*/ 28 h 32"/>
                <a:gd name="T62" fmla="*/ 41 w 51"/>
                <a:gd name="T63" fmla="*/ 26 h 32"/>
                <a:gd name="T64" fmla="*/ 46 w 51"/>
                <a:gd name="T65" fmla="*/ 24 h 32"/>
                <a:gd name="T66" fmla="*/ 47 w 51"/>
                <a:gd name="T67" fmla="*/ 21 h 32"/>
                <a:gd name="T68" fmla="*/ 49 w 51"/>
                <a:gd name="T69" fmla="*/ 20 h 32"/>
                <a:gd name="T70" fmla="*/ 50 w 51"/>
                <a:gd name="T71" fmla="*/ 17 h 32"/>
                <a:gd name="T72" fmla="*/ 50 w 51"/>
                <a:gd name="T73" fmla="*/ 15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1"/>
                <a:gd name="T112" fmla="*/ 0 h 32"/>
                <a:gd name="T113" fmla="*/ 51 w 51"/>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1" h="32">
                  <a:moveTo>
                    <a:pt x="50" y="15"/>
                  </a:moveTo>
                  <a:lnTo>
                    <a:pt x="50" y="13"/>
                  </a:lnTo>
                  <a:lnTo>
                    <a:pt x="49" y="11"/>
                  </a:lnTo>
                  <a:lnTo>
                    <a:pt x="49" y="9"/>
                  </a:lnTo>
                  <a:lnTo>
                    <a:pt x="47" y="8"/>
                  </a:lnTo>
                  <a:lnTo>
                    <a:pt x="46" y="7"/>
                  </a:lnTo>
                  <a:lnTo>
                    <a:pt x="46" y="4"/>
                  </a:lnTo>
                  <a:lnTo>
                    <a:pt x="41" y="4"/>
                  </a:lnTo>
                  <a:lnTo>
                    <a:pt x="40" y="3"/>
                  </a:lnTo>
                  <a:lnTo>
                    <a:pt x="39" y="2"/>
                  </a:lnTo>
                  <a:lnTo>
                    <a:pt x="37" y="1"/>
                  </a:lnTo>
                  <a:lnTo>
                    <a:pt x="35" y="1"/>
                  </a:lnTo>
                  <a:lnTo>
                    <a:pt x="33" y="1"/>
                  </a:lnTo>
                  <a:lnTo>
                    <a:pt x="31" y="0"/>
                  </a:lnTo>
                  <a:lnTo>
                    <a:pt x="29" y="0"/>
                  </a:lnTo>
                  <a:lnTo>
                    <a:pt x="28" y="0"/>
                  </a:lnTo>
                  <a:lnTo>
                    <a:pt x="25" y="0"/>
                  </a:lnTo>
                  <a:lnTo>
                    <a:pt x="23" y="0"/>
                  </a:lnTo>
                  <a:lnTo>
                    <a:pt x="19" y="0"/>
                  </a:lnTo>
                  <a:lnTo>
                    <a:pt x="18" y="0"/>
                  </a:lnTo>
                  <a:lnTo>
                    <a:pt x="15" y="1"/>
                  </a:lnTo>
                  <a:lnTo>
                    <a:pt x="14" y="1"/>
                  </a:lnTo>
                  <a:lnTo>
                    <a:pt x="13" y="1"/>
                  </a:lnTo>
                  <a:lnTo>
                    <a:pt x="11" y="2"/>
                  </a:lnTo>
                  <a:lnTo>
                    <a:pt x="9" y="3"/>
                  </a:lnTo>
                  <a:lnTo>
                    <a:pt x="7" y="4"/>
                  </a:lnTo>
                  <a:lnTo>
                    <a:pt x="5" y="4"/>
                  </a:lnTo>
                  <a:lnTo>
                    <a:pt x="4" y="7"/>
                  </a:lnTo>
                  <a:lnTo>
                    <a:pt x="4" y="8"/>
                  </a:lnTo>
                  <a:lnTo>
                    <a:pt x="2" y="8"/>
                  </a:lnTo>
                  <a:lnTo>
                    <a:pt x="0" y="9"/>
                  </a:lnTo>
                  <a:lnTo>
                    <a:pt x="0" y="11"/>
                  </a:lnTo>
                  <a:lnTo>
                    <a:pt x="0" y="13"/>
                  </a:lnTo>
                  <a:lnTo>
                    <a:pt x="0" y="15"/>
                  </a:lnTo>
                  <a:lnTo>
                    <a:pt x="0" y="17"/>
                  </a:lnTo>
                  <a:lnTo>
                    <a:pt x="0" y="20"/>
                  </a:lnTo>
                  <a:lnTo>
                    <a:pt x="2" y="21"/>
                  </a:lnTo>
                  <a:lnTo>
                    <a:pt x="4" y="24"/>
                  </a:lnTo>
                  <a:lnTo>
                    <a:pt x="5" y="25"/>
                  </a:lnTo>
                  <a:lnTo>
                    <a:pt x="7" y="26"/>
                  </a:lnTo>
                  <a:lnTo>
                    <a:pt x="9" y="27"/>
                  </a:lnTo>
                  <a:lnTo>
                    <a:pt x="11" y="28"/>
                  </a:lnTo>
                  <a:lnTo>
                    <a:pt x="13" y="28"/>
                  </a:lnTo>
                  <a:lnTo>
                    <a:pt x="14" y="28"/>
                  </a:lnTo>
                  <a:lnTo>
                    <a:pt x="15" y="30"/>
                  </a:lnTo>
                  <a:lnTo>
                    <a:pt x="18" y="30"/>
                  </a:lnTo>
                  <a:lnTo>
                    <a:pt x="19" y="31"/>
                  </a:lnTo>
                  <a:lnTo>
                    <a:pt x="23" y="31"/>
                  </a:lnTo>
                  <a:lnTo>
                    <a:pt x="25" y="31"/>
                  </a:lnTo>
                  <a:lnTo>
                    <a:pt x="28" y="31"/>
                  </a:lnTo>
                  <a:lnTo>
                    <a:pt x="29" y="31"/>
                  </a:lnTo>
                  <a:lnTo>
                    <a:pt x="31" y="30"/>
                  </a:lnTo>
                  <a:lnTo>
                    <a:pt x="33" y="30"/>
                  </a:lnTo>
                  <a:lnTo>
                    <a:pt x="35" y="28"/>
                  </a:lnTo>
                  <a:lnTo>
                    <a:pt x="37" y="28"/>
                  </a:lnTo>
                  <a:lnTo>
                    <a:pt x="39" y="28"/>
                  </a:lnTo>
                  <a:lnTo>
                    <a:pt x="40" y="27"/>
                  </a:lnTo>
                  <a:lnTo>
                    <a:pt x="41" y="26"/>
                  </a:lnTo>
                  <a:lnTo>
                    <a:pt x="46" y="25"/>
                  </a:lnTo>
                  <a:lnTo>
                    <a:pt x="46" y="24"/>
                  </a:lnTo>
                  <a:lnTo>
                    <a:pt x="47" y="24"/>
                  </a:lnTo>
                  <a:lnTo>
                    <a:pt x="47" y="21"/>
                  </a:lnTo>
                  <a:lnTo>
                    <a:pt x="49" y="20"/>
                  </a:lnTo>
                  <a:lnTo>
                    <a:pt x="50" y="17"/>
                  </a:lnTo>
                  <a:lnTo>
                    <a:pt x="50" y="15"/>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95" name="Freeform 65"/>
            <p:cNvSpPr>
              <a:spLocks/>
            </p:cNvSpPr>
            <p:nvPr/>
          </p:nvSpPr>
          <p:spPr bwMode="auto">
            <a:xfrm>
              <a:off x="3214" y="3777"/>
              <a:ext cx="12" cy="6"/>
            </a:xfrm>
            <a:custGeom>
              <a:avLst/>
              <a:gdLst>
                <a:gd name="T0" fmla="*/ 11 w 12"/>
                <a:gd name="T1" fmla="*/ 3 h 6"/>
                <a:gd name="T2" fmla="*/ 10 w 12"/>
                <a:gd name="T3" fmla="*/ 1 h 6"/>
                <a:gd name="T4" fmla="*/ 10 w 12"/>
                <a:gd name="T5" fmla="*/ 1 h 6"/>
                <a:gd name="T6" fmla="*/ 10 w 12"/>
                <a:gd name="T7" fmla="*/ 1 h 6"/>
                <a:gd name="T8" fmla="*/ 9 w 12"/>
                <a:gd name="T9" fmla="*/ 0 h 6"/>
                <a:gd name="T10" fmla="*/ 9 w 12"/>
                <a:gd name="T11" fmla="*/ 0 h 6"/>
                <a:gd name="T12" fmla="*/ 9 w 12"/>
                <a:gd name="T13" fmla="*/ 0 h 6"/>
                <a:gd name="T14" fmla="*/ 7 w 12"/>
                <a:gd name="T15" fmla="*/ 0 h 6"/>
                <a:gd name="T16" fmla="*/ 6 w 12"/>
                <a:gd name="T17" fmla="*/ 0 h 6"/>
                <a:gd name="T18" fmla="*/ 6 w 12"/>
                <a:gd name="T19" fmla="*/ 0 h 6"/>
                <a:gd name="T20" fmla="*/ 5 w 12"/>
                <a:gd name="T21" fmla="*/ 0 h 6"/>
                <a:gd name="T22" fmla="*/ 4 w 12"/>
                <a:gd name="T23" fmla="*/ 0 h 6"/>
                <a:gd name="T24" fmla="*/ 4 w 12"/>
                <a:gd name="T25" fmla="*/ 0 h 6"/>
                <a:gd name="T26" fmla="*/ 4 w 12"/>
                <a:gd name="T27" fmla="*/ 0 h 6"/>
                <a:gd name="T28" fmla="*/ 2 w 12"/>
                <a:gd name="T29" fmla="*/ 1 h 6"/>
                <a:gd name="T30" fmla="*/ 2 w 12"/>
                <a:gd name="T31" fmla="*/ 1 h 6"/>
                <a:gd name="T32" fmla="*/ 2 w 12"/>
                <a:gd name="T33" fmla="*/ 1 h 6"/>
                <a:gd name="T34" fmla="*/ 0 w 12"/>
                <a:gd name="T35" fmla="*/ 3 h 6"/>
                <a:gd name="T36" fmla="*/ 0 w 12"/>
                <a:gd name="T37" fmla="*/ 3 h 6"/>
                <a:gd name="T38" fmla="*/ 2 w 12"/>
                <a:gd name="T39" fmla="*/ 3 h 6"/>
                <a:gd name="T40" fmla="*/ 2 w 12"/>
                <a:gd name="T41" fmla="*/ 5 h 6"/>
                <a:gd name="T42" fmla="*/ 2 w 12"/>
                <a:gd name="T43" fmla="*/ 5 h 6"/>
                <a:gd name="T44" fmla="*/ 4 w 12"/>
                <a:gd name="T45" fmla="*/ 5 h 6"/>
                <a:gd name="T46" fmla="*/ 4 w 12"/>
                <a:gd name="T47" fmla="*/ 5 h 6"/>
                <a:gd name="T48" fmla="*/ 4 w 12"/>
                <a:gd name="T49" fmla="*/ 5 h 6"/>
                <a:gd name="T50" fmla="*/ 5 w 12"/>
                <a:gd name="T51" fmla="*/ 5 h 6"/>
                <a:gd name="T52" fmla="*/ 6 w 12"/>
                <a:gd name="T53" fmla="*/ 5 h 6"/>
                <a:gd name="T54" fmla="*/ 6 w 12"/>
                <a:gd name="T55" fmla="*/ 5 h 6"/>
                <a:gd name="T56" fmla="*/ 7 w 12"/>
                <a:gd name="T57" fmla="*/ 5 h 6"/>
                <a:gd name="T58" fmla="*/ 9 w 12"/>
                <a:gd name="T59" fmla="*/ 5 h 6"/>
                <a:gd name="T60" fmla="*/ 9 w 12"/>
                <a:gd name="T61" fmla="*/ 5 h 6"/>
                <a:gd name="T62" fmla="*/ 9 w 12"/>
                <a:gd name="T63" fmla="*/ 5 h 6"/>
                <a:gd name="T64" fmla="*/ 10 w 12"/>
                <a:gd name="T65" fmla="*/ 5 h 6"/>
                <a:gd name="T66" fmla="*/ 10 w 12"/>
                <a:gd name="T67" fmla="*/ 5 h 6"/>
                <a:gd name="T68" fmla="*/ 10 w 12"/>
                <a:gd name="T69" fmla="*/ 3 h 6"/>
                <a:gd name="T70" fmla="*/ 11 w 12"/>
                <a:gd name="T71" fmla="*/ 3 h 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
                <a:gd name="T109" fmla="*/ 0 h 6"/>
                <a:gd name="T110" fmla="*/ 12 w 12"/>
                <a:gd name="T111" fmla="*/ 6 h 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 h="6">
                  <a:moveTo>
                    <a:pt x="11" y="3"/>
                  </a:moveTo>
                  <a:lnTo>
                    <a:pt x="11" y="3"/>
                  </a:lnTo>
                  <a:lnTo>
                    <a:pt x="10" y="1"/>
                  </a:lnTo>
                  <a:lnTo>
                    <a:pt x="9" y="0"/>
                  </a:lnTo>
                  <a:lnTo>
                    <a:pt x="7" y="0"/>
                  </a:lnTo>
                  <a:lnTo>
                    <a:pt x="6" y="0"/>
                  </a:lnTo>
                  <a:lnTo>
                    <a:pt x="5" y="0"/>
                  </a:lnTo>
                  <a:lnTo>
                    <a:pt x="4" y="0"/>
                  </a:lnTo>
                  <a:lnTo>
                    <a:pt x="2" y="1"/>
                  </a:lnTo>
                  <a:lnTo>
                    <a:pt x="0" y="3"/>
                  </a:lnTo>
                  <a:lnTo>
                    <a:pt x="2" y="3"/>
                  </a:lnTo>
                  <a:lnTo>
                    <a:pt x="2" y="5"/>
                  </a:lnTo>
                  <a:lnTo>
                    <a:pt x="4" y="5"/>
                  </a:lnTo>
                  <a:lnTo>
                    <a:pt x="5" y="5"/>
                  </a:lnTo>
                  <a:lnTo>
                    <a:pt x="6" y="5"/>
                  </a:lnTo>
                  <a:lnTo>
                    <a:pt x="7" y="5"/>
                  </a:lnTo>
                  <a:lnTo>
                    <a:pt x="9" y="5"/>
                  </a:lnTo>
                  <a:lnTo>
                    <a:pt x="10" y="5"/>
                  </a:lnTo>
                  <a:lnTo>
                    <a:pt x="10" y="3"/>
                  </a:lnTo>
                  <a:lnTo>
                    <a:pt x="11" y="3"/>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96" name="Line 66"/>
            <p:cNvSpPr>
              <a:spLocks noChangeShapeType="1"/>
            </p:cNvSpPr>
            <p:nvPr/>
          </p:nvSpPr>
          <p:spPr bwMode="auto">
            <a:xfrm flipV="1">
              <a:off x="3184" y="3782"/>
              <a:ext cx="0" cy="28"/>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97" name="Line 67"/>
            <p:cNvSpPr>
              <a:spLocks noChangeShapeType="1"/>
            </p:cNvSpPr>
            <p:nvPr/>
          </p:nvSpPr>
          <p:spPr bwMode="auto">
            <a:xfrm flipV="1">
              <a:off x="3251" y="3777"/>
              <a:ext cx="0" cy="33"/>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98" name="Line 68"/>
            <p:cNvSpPr>
              <a:spLocks noChangeShapeType="1"/>
            </p:cNvSpPr>
            <p:nvPr/>
          </p:nvSpPr>
          <p:spPr bwMode="auto">
            <a:xfrm>
              <a:off x="3321" y="3773"/>
              <a:ext cx="0" cy="3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99" name="Line 69"/>
            <p:cNvSpPr>
              <a:spLocks noChangeShapeType="1"/>
            </p:cNvSpPr>
            <p:nvPr/>
          </p:nvSpPr>
          <p:spPr bwMode="auto">
            <a:xfrm flipV="1">
              <a:off x="3389" y="3769"/>
              <a:ext cx="0" cy="3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00" name="Line 70"/>
            <p:cNvSpPr>
              <a:spLocks noChangeShapeType="1"/>
            </p:cNvSpPr>
            <p:nvPr/>
          </p:nvSpPr>
          <p:spPr bwMode="auto">
            <a:xfrm>
              <a:off x="3457" y="3765"/>
              <a:ext cx="0" cy="3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01" name="Line 71"/>
            <p:cNvSpPr>
              <a:spLocks noChangeShapeType="1"/>
            </p:cNvSpPr>
            <p:nvPr/>
          </p:nvSpPr>
          <p:spPr bwMode="auto">
            <a:xfrm flipV="1">
              <a:off x="3526" y="3760"/>
              <a:ext cx="0" cy="3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02" name="Line 72"/>
            <p:cNvSpPr>
              <a:spLocks noChangeShapeType="1"/>
            </p:cNvSpPr>
            <p:nvPr/>
          </p:nvSpPr>
          <p:spPr bwMode="auto">
            <a:xfrm>
              <a:off x="3595" y="3755"/>
              <a:ext cx="0" cy="3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03" name="Line 73"/>
            <p:cNvSpPr>
              <a:spLocks noChangeShapeType="1"/>
            </p:cNvSpPr>
            <p:nvPr/>
          </p:nvSpPr>
          <p:spPr bwMode="auto">
            <a:xfrm flipH="1">
              <a:off x="3175" y="3809"/>
              <a:ext cx="107" cy="4"/>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04" name="Line 74"/>
            <p:cNvSpPr>
              <a:spLocks noChangeShapeType="1"/>
            </p:cNvSpPr>
            <p:nvPr/>
          </p:nvSpPr>
          <p:spPr bwMode="auto">
            <a:xfrm flipH="1">
              <a:off x="1782" y="3709"/>
              <a:ext cx="911"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05" name="Line 75"/>
            <p:cNvSpPr>
              <a:spLocks noChangeShapeType="1"/>
            </p:cNvSpPr>
            <p:nvPr/>
          </p:nvSpPr>
          <p:spPr bwMode="auto">
            <a:xfrm flipH="1">
              <a:off x="1782" y="3723"/>
              <a:ext cx="911"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06" name="Line 76"/>
            <p:cNvSpPr>
              <a:spLocks noChangeShapeType="1"/>
            </p:cNvSpPr>
            <p:nvPr/>
          </p:nvSpPr>
          <p:spPr bwMode="auto">
            <a:xfrm>
              <a:off x="2185" y="3699"/>
              <a:ext cx="0" cy="33"/>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07" name="Line 77"/>
            <p:cNvSpPr>
              <a:spLocks noChangeShapeType="1"/>
            </p:cNvSpPr>
            <p:nvPr/>
          </p:nvSpPr>
          <p:spPr bwMode="auto">
            <a:xfrm>
              <a:off x="1983" y="3699"/>
              <a:ext cx="0" cy="33"/>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08" name="Line 78"/>
            <p:cNvSpPr>
              <a:spLocks noChangeShapeType="1"/>
            </p:cNvSpPr>
            <p:nvPr/>
          </p:nvSpPr>
          <p:spPr bwMode="auto">
            <a:xfrm>
              <a:off x="2309" y="3625"/>
              <a:ext cx="0" cy="33"/>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09" name="Line 79"/>
            <p:cNvSpPr>
              <a:spLocks noChangeShapeType="1"/>
            </p:cNvSpPr>
            <p:nvPr/>
          </p:nvSpPr>
          <p:spPr bwMode="auto">
            <a:xfrm>
              <a:off x="2646" y="3485"/>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10" name="Line 80"/>
            <p:cNvSpPr>
              <a:spLocks noChangeShapeType="1"/>
            </p:cNvSpPr>
            <p:nvPr/>
          </p:nvSpPr>
          <p:spPr bwMode="auto">
            <a:xfrm>
              <a:off x="2587" y="3507"/>
              <a:ext cx="169"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11" name="Line 81"/>
            <p:cNvSpPr>
              <a:spLocks noChangeShapeType="1"/>
            </p:cNvSpPr>
            <p:nvPr/>
          </p:nvSpPr>
          <p:spPr bwMode="auto">
            <a:xfrm flipH="1">
              <a:off x="2174" y="3638"/>
              <a:ext cx="69" cy="75"/>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12" name="Line 82"/>
            <p:cNvSpPr>
              <a:spLocks noChangeShapeType="1"/>
            </p:cNvSpPr>
            <p:nvPr/>
          </p:nvSpPr>
          <p:spPr bwMode="auto">
            <a:xfrm flipH="1">
              <a:off x="2243" y="3649"/>
              <a:ext cx="874"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13" name="Line 83"/>
            <p:cNvSpPr>
              <a:spLocks noChangeShapeType="1"/>
            </p:cNvSpPr>
            <p:nvPr/>
          </p:nvSpPr>
          <p:spPr bwMode="auto">
            <a:xfrm flipH="1">
              <a:off x="2243" y="3625"/>
              <a:ext cx="874"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14" name="Line 84"/>
            <p:cNvSpPr>
              <a:spLocks noChangeShapeType="1"/>
            </p:cNvSpPr>
            <p:nvPr/>
          </p:nvSpPr>
          <p:spPr bwMode="auto">
            <a:xfrm>
              <a:off x="2490" y="3659"/>
              <a:ext cx="45"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15" name="Line 85"/>
            <p:cNvSpPr>
              <a:spLocks noChangeShapeType="1"/>
            </p:cNvSpPr>
            <p:nvPr/>
          </p:nvSpPr>
          <p:spPr bwMode="auto">
            <a:xfrm>
              <a:off x="2952" y="3659"/>
              <a:ext cx="18"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16" name="Line 86"/>
            <p:cNvSpPr>
              <a:spLocks noChangeShapeType="1"/>
            </p:cNvSpPr>
            <p:nvPr/>
          </p:nvSpPr>
          <p:spPr bwMode="auto">
            <a:xfrm flipH="1">
              <a:off x="1804" y="3709"/>
              <a:ext cx="11" cy="23"/>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17" name="Freeform 87"/>
            <p:cNvSpPr>
              <a:spLocks/>
            </p:cNvSpPr>
            <p:nvPr/>
          </p:nvSpPr>
          <p:spPr bwMode="auto">
            <a:xfrm>
              <a:off x="2181" y="3662"/>
              <a:ext cx="60" cy="71"/>
            </a:xfrm>
            <a:custGeom>
              <a:avLst/>
              <a:gdLst>
                <a:gd name="T0" fmla="*/ 59 w 60"/>
                <a:gd name="T1" fmla="*/ 70 h 71"/>
                <a:gd name="T2" fmla="*/ 59 w 60"/>
                <a:gd name="T3" fmla="*/ 0 h 71"/>
                <a:gd name="T4" fmla="*/ 0 w 60"/>
                <a:gd name="T5" fmla="*/ 70 h 71"/>
                <a:gd name="T6" fmla="*/ 0 60000 65536"/>
                <a:gd name="T7" fmla="*/ 0 60000 65536"/>
                <a:gd name="T8" fmla="*/ 0 60000 65536"/>
                <a:gd name="T9" fmla="*/ 0 w 60"/>
                <a:gd name="T10" fmla="*/ 0 h 71"/>
                <a:gd name="T11" fmla="*/ 60 w 60"/>
                <a:gd name="T12" fmla="*/ 71 h 71"/>
              </a:gdLst>
              <a:ahLst/>
              <a:cxnLst>
                <a:cxn ang="T6">
                  <a:pos x="T0" y="T1"/>
                </a:cxn>
                <a:cxn ang="T7">
                  <a:pos x="T2" y="T3"/>
                </a:cxn>
                <a:cxn ang="T8">
                  <a:pos x="T4" y="T5"/>
                </a:cxn>
              </a:cxnLst>
              <a:rect l="T9" t="T10" r="T11" b="T12"/>
              <a:pathLst>
                <a:path w="60" h="71">
                  <a:moveTo>
                    <a:pt x="59" y="70"/>
                  </a:moveTo>
                  <a:lnTo>
                    <a:pt x="59" y="0"/>
                  </a:lnTo>
                  <a:lnTo>
                    <a:pt x="0" y="70"/>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18" name="Freeform 88"/>
            <p:cNvSpPr>
              <a:spLocks/>
            </p:cNvSpPr>
            <p:nvPr/>
          </p:nvSpPr>
          <p:spPr bwMode="auto">
            <a:xfrm>
              <a:off x="2592" y="3523"/>
              <a:ext cx="157" cy="58"/>
            </a:xfrm>
            <a:custGeom>
              <a:avLst/>
              <a:gdLst>
                <a:gd name="T0" fmla="*/ 147 w 157"/>
                <a:gd name="T1" fmla="*/ 0 h 58"/>
                <a:gd name="T2" fmla="*/ 0 w 157"/>
                <a:gd name="T3" fmla="*/ 55 h 58"/>
                <a:gd name="T4" fmla="*/ 0 w 157"/>
                <a:gd name="T5" fmla="*/ 55 h 58"/>
                <a:gd name="T6" fmla="*/ 7 w 157"/>
                <a:gd name="T7" fmla="*/ 57 h 58"/>
                <a:gd name="T8" fmla="*/ 156 w 157"/>
                <a:gd name="T9" fmla="*/ 3 h 58"/>
                <a:gd name="T10" fmla="*/ 156 w 157"/>
                <a:gd name="T11" fmla="*/ 0 h 58"/>
                <a:gd name="T12" fmla="*/ 147 w 157"/>
                <a:gd name="T13" fmla="*/ 0 h 58"/>
                <a:gd name="T14" fmla="*/ 147 w 157"/>
                <a:gd name="T15" fmla="*/ 0 h 58"/>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8"/>
                <a:gd name="T26" fmla="*/ 157 w 157"/>
                <a:gd name="T27" fmla="*/ 58 h 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8">
                  <a:moveTo>
                    <a:pt x="147" y="0"/>
                  </a:moveTo>
                  <a:lnTo>
                    <a:pt x="0" y="55"/>
                  </a:lnTo>
                  <a:lnTo>
                    <a:pt x="7" y="57"/>
                  </a:lnTo>
                  <a:lnTo>
                    <a:pt x="156" y="3"/>
                  </a:lnTo>
                  <a:lnTo>
                    <a:pt x="156" y="0"/>
                  </a:lnTo>
                  <a:lnTo>
                    <a:pt x="147"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19" name="Freeform 89"/>
            <p:cNvSpPr>
              <a:spLocks/>
            </p:cNvSpPr>
            <p:nvPr/>
          </p:nvSpPr>
          <p:spPr bwMode="auto">
            <a:xfrm>
              <a:off x="2599" y="3523"/>
              <a:ext cx="179" cy="56"/>
            </a:xfrm>
            <a:custGeom>
              <a:avLst/>
              <a:gdLst>
                <a:gd name="T0" fmla="*/ 178 w 179"/>
                <a:gd name="T1" fmla="*/ 55 h 56"/>
                <a:gd name="T2" fmla="*/ 7 w 179"/>
                <a:gd name="T3" fmla="*/ 0 h 56"/>
                <a:gd name="T4" fmla="*/ 0 w 179"/>
                <a:gd name="T5" fmla="*/ 0 h 56"/>
                <a:gd name="T6" fmla="*/ 0 w 179"/>
                <a:gd name="T7" fmla="*/ 3 h 56"/>
                <a:gd name="T8" fmla="*/ 165 w 179"/>
                <a:gd name="T9" fmla="*/ 55 h 56"/>
                <a:gd name="T10" fmla="*/ 178 w 179"/>
                <a:gd name="T11" fmla="*/ 55 h 56"/>
                <a:gd name="T12" fmla="*/ 178 w 179"/>
                <a:gd name="T13" fmla="*/ 55 h 56"/>
                <a:gd name="T14" fmla="*/ 0 60000 65536"/>
                <a:gd name="T15" fmla="*/ 0 60000 65536"/>
                <a:gd name="T16" fmla="*/ 0 60000 65536"/>
                <a:gd name="T17" fmla="*/ 0 60000 65536"/>
                <a:gd name="T18" fmla="*/ 0 60000 65536"/>
                <a:gd name="T19" fmla="*/ 0 60000 65536"/>
                <a:gd name="T20" fmla="*/ 0 60000 65536"/>
                <a:gd name="T21" fmla="*/ 0 w 179"/>
                <a:gd name="T22" fmla="*/ 0 h 56"/>
                <a:gd name="T23" fmla="*/ 179 w 179"/>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9" h="56">
                  <a:moveTo>
                    <a:pt x="178" y="55"/>
                  </a:moveTo>
                  <a:lnTo>
                    <a:pt x="7" y="0"/>
                  </a:lnTo>
                  <a:lnTo>
                    <a:pt x="0" y="0"/>
                  </a:lnTo>
                  <a:lnTo>
                    <a:pt x="0" y="3"/>
                  </a:lnTo>
                  <a:lnTo>
                    <a:pt x="165" y="55"/>
                  </a:lnTo>
                  <a:lnTo>
                    <a:pt x="178" y="55"/>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20" name="Freeform 90"/>
            <p:cNvSpPr>
              <a:spLocks/>
            </p:cNvSpPr>
            <p:nvPr/>
          </p:nvSpPr>
          <p:spPr bwMode="auto">
            <a:xfrm>
              <a:off x="2585" y="3586"/>
              <a:ext cx="198" cy="74"/>
            </a:xfrm>
            <a:custGeom>
              <a:avLst/>
              <a:gdLst>
                <a:gd name="T0" fmla="*/ 196 w 198"/>
                <a:gd name="T1" fmla="*/ 0 h 74"/>
                <a:gd name="T2" fmla="*/ 0 w 198"/>
                <a:gd name="T3" fmla="*/ 68 h 74"/>
                <a:gd name="T4" fmla="*/ 0 w 198"/>
                <a:gd name="T5" fmla="*/ 72 h 74"/>
                <a:gd name="T6" fmla="*/ 6 w 198"/>
                <a:gd name="T7" fmla="*/ 73 h 74"/>
                <a:gd name="T8" fmla="*/ 197 w 198"/>
                <a:gd name="T9" fmla="*/ 7 h 74"/>
                <a:gd name="T10" fmla="*/ 196 w 198"/>
                <a:gd name="T11" fmla="*/ 0 h 74"/>
                <a:gd name="T12" fmla="*/ 196 w 198"/>
                <a:gd name="T13" fmla="*/ 0 h 74"/>
                <a:gd name="T14" fmla="*/ 0 60000 65536"/>
                <a:gd name="T15" fmla="*/ 0 60000 65536"/>
                <a:gd name="T16" fmla="*/ 0 60000 65536"/>
                <a:gd name="T17" fmla="*/ 0 60000 65536"/>
                <a:gd name="T18" fmla="*/ 0 60000 65536"/>
                <a:gd name="T19" fmla="*/ 0 60000 65536"/>
                <a:gd name="T20" fmla="*/ 0 60000 65536"/>
                <a:gd name="T21" fmla="*/ 0 w 198"/>
                <a:gd name="T22" fmla="*/ 0 h 74"/>
                <a:gd name="T23" fmla="*/ 198 w 198"/>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74">
                  <a:moveTo>
                    <a:pt x="196" y="0"/>
                  </a:moveTo>
                  <a:lnTo>
                    <a:pt x="0" y="68"/>
                  </a:lnTo>
                  <a:lnTo>
                    <a:pt x="0" y="72"/>
                  </a:lnTo>
                  <a:lnTo>
                    <a:pt x="6" y="73"/>
                  </a:lnTo>
                  <a:lnTo>
                    <a:pt x="197" y="7"/>
                  </a:lnTo>
                  <a:lnTo>
                    <a:pt x="196" y="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21" name="Freeform 91"/>
            <p:cNvSpPr>
              <a:spLocks/>
            </p:cNvSpPr>
            <p:nvPr/>
          </p:nvSpPr>
          <p:spPr bwMode="auto">
            <a:xfrm>
              <a:off x="2592" y="3586"/>
              <a:ext cx="230" cy="73"/>
            </a:xfrm>
            <a:custGeom>
              <a:avLst/>
              <a:gdLst>
                <a:gd name="T0" fmla="*/ 224 w 230"/>
                <a:gd name="T1" fmla="*/ 68 h 73"/>
                <a:gd name="T2" fmla="*/ 9 w 230"/>
                <a:gd name="T3" fmla="*/ 0 h 73"/>
                <a:gd name="T4" fmla="*/ 0 w 230"/>
                <a:gd name="T5" fmla="*/ 0 h 73"/>
                <a:gd name="T6" fmla="*/ 0 w 230"/>
                <a:gd name="T7" fmla="*/ 3 h 73"/>
                <a:gd name="T8" fmla="*/ 219 w 230"/>
                <a:gd name="T9" fmla="*/ 72 h 73"/>
                <a:gd name="T10" fmla="*/ 229 w 230"/>
                <a:gd name="T11" fmla="*/ 72 h 73"/>
                <a:gd name="T12" fmla="*/ 224 w 230"/>
                <a:gd name="T13" fmla="*/ 68 h 73"/>
                <a:gd name="T14" fmla="*/ 224 w 230"/>
                <a:gd name="T15" fmla="*/ 68 h 73"/>
                <a:gd name="T16" fmla="*/ 0 60000 65536"/>
                <a:gd name="T17" fmla="*/ 0 60000 65536"/>
                <a:gd name="T18" fmla="*/ 0 60000 65536"/>
                <a:gd name="T19" fmla="*/ 0 60000 65536"/>
                <a:gd name="T20" fmla="*/ 0 60000 65536"/>
                <a:gd name="T21" fmla="*/ 0 60000 65536"/>
                <a:gd name="T22" fmla="*/ 0 60000 65536"/>
                <a:gd name="T23" fmla="*/ 0 60000 65536"/>
                <a:gd name="T24" fmla="*/ 0 w 230"/>
                <a:gd name="T25" fmla="*/ 0 h 73"/>
                <a:gd name="T26" fmla="*/ 230 w 230"/>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0" h="73">
                  <a:moveTo>
                    <a:pt x="224" y="68"/>
                  </a:moveTo>
                  <a:lnTo>
                    <a:pt x="9" y="0"/>
                  </a:lnTo>
                  <a:lnTo>
                    <a:pt x="0" y="0"/>
                  </a:lnTo>
                  <a:lnTo>
                    <a:pt x="0" y="3"/>
                  </a:lnTo>
                  <a:lnTo>
                    <a:pt x="219" y="72"/>
                  </a:lnTo>
                  <a:lnTo>
                    <a:pt x="229" y="72"/>
                  </a:lnTo>
                  <a:lnTo>
                    <a:pt x="224" y="68"/>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22" name="Line 92"/>
            <p:cNvSpPr>
              <a:spLocks noChangeShapeType="1"/>
            </p:cNvSpPr>
            <p:nvPr/>
          </p:nvSpPr>
          <p:spPr bwMode="auto">
            <a:xfrm flipV="1">
              <a:off x="3048" y="3659"/>
              <a:ext cx="19" cy="36"/>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23" name="Oval 93"/>
            <p:cNvSpPr>
              <a:spLocks noChangeArrowheads="1"/>
            </p:cNvSpPr>
            <p:nvPr/>
          </p:nvSpPr>
          <p:spPr bwMode="auto">
            <a:xfrm>
              <a:off x="3163" y="3776"/>
              <a:ext cx="16" cy="8"/>
            </a:xfrm>
            <a:prstGeom prst="ellipse">
              <a:avLst/>
            </a:pr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24" name="Oval 94"/>
            <p:cNvSpPr>
              <a:spLocks noChangeArrowheads="1"/>
            </p:cNvSpPr>
            <p:nvPr/>
          </p:nvSpPr>
          <p:spPr bwMode="auto">
            <a:xfrm>
              <a:off x="3244" y="3766"/>
              <a:ext cx="15" cy="10"/>
            </a:xfrm>
            <a:prstGeom prst="ellipse">
              <a:avLst/>
            </a:pr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25" name="Oval 95"/>
            <p:cNvSpPr>
              <a:spLocks noChangeArrowheads="1"/>
            </p:cNvSpPr>
            <p:nvPr/>
          </p:nvSpPr>
          <p:spPr bwMode="auto">
            <a:xfrm>
              <a:off x="3195" y="3753"/>
              <a:ext cx="14" cy="9"/>
            </a:xfrm>
            <a:prstGeom prst="ellipse">
              <a:avLst/>
            </a:pr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26" name="Freeform 96"/>
            <p:cNvSpPr>
              <a:spLocks/>
            </p:cNvSpPr>
            <p:nvPr/>
          </p:nvSpPr>
          <p:spPr bwMode="auto">
            <a:xfrm>
              <a:off x="3150" y="3739"/>
              <a:ext cx="141" cy="75"/>
            </a:xfrm>
            <a:custGeom>
              <a:avLst/>
              <a:gdLst>
                <a:gd name="T0" fmla="*/ 114 w 141"/>
                <a:gd name="T1" fmla="*/ 70 h 75"/>
                <a:gd name="T2" fmla="*/ 119 w 141"/>
                <a:gd name="T3" fmla="*/ 67 h 75"/>
                <a:gd name="T4" fmla="*/ 122 w 141"/>
                <a:gd name="T5" fmla="*/ 65 h 75"/>
                <a:gd name="T6" fmla="*/ 127 w 141"/>
                <a:gd name="T7" fmla="*/ 62 h 75"/>
                <a:gd name="T8" fmla="*/ 128 w 141"/>
                <a:gd name="T9" fmla="*/ 58 h 75"/>
                <a:gd name="T10" fmla="*/ 132 w 141"/>
                <a:gd name="T11" fmla="*/ 56 h 75"/>
                <a:gd name="T12" fmla="*/ 135 w 141"/>
                <a:gd name="T13" fmla="*/ 53 h 75"/>
                <a:gd name="T14" fmla="*/ 136 w 141"/>
                <a:gd name="T15" fmla="*/ 50 h 75"/>
                <a:gd name="T16" fmla="*/ 138 w 141"/>
                <a:gd name="T17" fmla="*/ 47 h 75"/>
                <a:gd name="T18" fmla="*/ 138 w 141"/>
                <a:gd name="T19" fmla="*/ 43 h 75"/>
                <a:gd name="T20" fmla="*/ 140 w 141"/>
                <a:gd name="T21" fmla="*/ 38 h 75"/>
                <a:gd name="T22" fmla="*/ 138 w 141"/>
                <a:gd name="T23" fmla="*/ 34 h 75"/>
                <a:gd name="T24" fmla="*/ 138 w 141"/>
                <a:gd name="T25" fmla="*/ 32 h 75"/>
                <a:gd name="T26" fmla="*/ 136 w 141"/>
                <a:gd name="T27" fmla="*/ 28 h 75"/>
                <a:gd name="T28" fmla="*/ 135 w 141"/>
                <a:gd name="T29" fmla="*/ 25 h 75"/>
                <a:gd name="T30" fmla="*/ 132 w 141"/>
                <a:gd name="T31" fmla="*/ 22 h 75"/>
                <a:gd name="T32" fmla="*/ 128 w 141"/>
                <a:gd name="T33" fmla="*/ 19 h 75"/>
                <a:gd name="T34" fmla="*/ 127 w 141"/>
                <a:gd name="T35" fmla="*/ 16 h 75"/>
                <a:gd name="T36" fmla="*/ 122 w 141"/>
                <a:gd name="T37" fmla="*/ 13 h 75"/>
                <a:gd name="T38" fmla="*/ 119 w 141"/>
                <a:gd name="T39" fmla="*/ 10 h 75"/>
                <a:gd name="T40" fmla="*/ 114 w 141"/>
                <a:gd name="T41" fmla="*/ 8 h 75"/>
                <a:gd name="T42" fmla="*/ 109 w 141"/>
                <a:gd name="T43" fmla="*/ 6 h 75"/>
                <a:gd name="T44" fmla="*/ 104 w 141"/>
                <a:gd name="T45" fmla="*/ 4 h 75"/>
                <a:gd name="T46" fmla="*/ 99 w 141"/>
                <a:gd name="T47" fmla="*/ 3 h 75"/>
                <a:gd name="T48" fmla="*/ 92 w 141"/>
                <a:gd name="T49" fmla="*/ 1 h 75"/>
                <a:gd name="T50" fmla="*/ 86 w 141"/>
                <a:gd name="T51" fmla="*/ 0 h 75"/>
                <a:gd name="T52" fmla="*/ 81 w 141"/>
                <a:gd name="T53" fmla="*/ 0 h 75"/>
                <a:gd name="T54" fmla="*/ 75 w 141"/>
                <a:gd name="T55" fmla="*/ 0 h 75"/>
                <a:gd name="T56" fmla="*/ 69 w 141"/>
                <a:gd name="T57" fmla="*/ 0 h 75"/>
                <a:gd name="T58" fmla="*/ 63 w 141"/>
                <a:gd name="T59" fmla="*/ 0 h 75"/>
                <a:gd name="T60" fmla="*/ 58 w 141"/>
                <a:gd name="T61" fmla="*/ 0 h 75"/>
                <a:gd name="T62" fmla="*/ 50 w 141"/>
                <a:gd name="T63" fmla="*/ 0 h 75"/>
                <a:gd name="T64" fmla="*/ 45 w 141"/>
                <a:gd name="T65" fmla="*/ 1 h 75"/>
                <a:gd name="T66" fmla="*/ 39 w 141"/>
                <a:gd name="T67" fmla="*/ 3 h 75"/>
                <a:gd name="T68" fmla="*/ 34 w 141"/>
                <a:gd name="T69" fmla="*/ 4 h 75"/>
                <a:gd name="T70" fmla="*/ 29 w 141"/>
                <a:gd name="T71" fmla="*/ 6 h 75"/>
                <a:gd name="T72" fmla="*/ 25 w 141"/>
                <a:gd name="T73" fmla="*/ 8 h 75"/>
                <a:gd name="T74" fmla="*/ 21 w 141"/>
                <a:gd name="T75" fmla="*/ 10 h 75"/>
                <a:gd name="T76" fmla="*/ 16 w 141"/>
                <a:gd name="T77" fmla="*/ 13 h 75"/>
                <a:gd name="T78" fmla="*/ 12 w 141"/>
                <a:gd name="T79" fmla="*/ 16 h 75"/>
                <a:gd name="T80" fmla="*/ 9 w 141"/>
                <a:gd name="T81" fmla="*/ 19 h 75"/>
                <a:gd name="T82" fmla="*/ 7 w 141"/>
                <a:gd name="T83" fmla="*/ 22 h 75"/>
                <a:gd name="T84" fmla="*/ 4 w 141"/>
                <a:gd name="T85" fmla="*/ 25 h 75"/>
                <a:gd name="T86" fmla="*/ 2 w 141"/>
                <a:gd name="T87" fmla="*/ 28 h 75"/>
                <a:gd name="T88" fmla="*/ 0 w 141"/>
                <a:gd name="T89" fmla="*/ 32 h 75"/>
                <a:gd name="T90" fmla="*/ 0 w 141"/>
                <a:gd name="T91" fmla="*/ 34 h 75"/>
                <a:gd name="T92" fmla="*/ 0 w 141"/>
                <a:gd name="T93" fmla="*/ 38 h 75"/>
                <a:gd name="T94" fmla="*/ 0 w 141"/>
                <a:gd name="T95" fmla="*/ 43 h 75"/>
                <a:gd name="T96" fmla="*/ 0 w 141"/>
                <a:gd name="T97" fmla="*/ 47 h 75"/>
                <a:gd name="T98" fmla="*/ 2 w 141"/>
                <a:gd name="T99" fmla="*/ 50 h 75"/>
                <a:gd name="T100" fmla="*/ 4 w 141"/>
                <a:gd name="T101" fmla="*/ 53 h 75"/>
                <a:gd name="T102" fmla="*/ 7 w 141"/>
                <a:gd name="T103" fmla="*/ 56 h 75"/>
                <a:gd name="T104" fmla="*/ 9 w 141"/>
                <a:gd name="T105" fmla="*/ 58 h 75"/>
                <a:gd name="T106" fmla="*/ 12 w 141"/>
                <a:gd name="T107" fmla="*/ 62 h 75"/>
                <a:gd name="T108" fmla="*/ 16 w 141"/>
                <a:gd name="T109" fmla="*/ 65 h 75"/>
                <a:gd name="T110" fmla="*/ 21 w 141"/>
                <a:gd name="T111" fmla="*/ 67 h 75"/>
                <a:gd name="T112" fmla="*/ 25 w 141"/>
                <a:gd name="T113" fmla="*/ 70 h 75"/>
                <a:gd name="T114" fmla="*/ 29 w 141"/>
                <a:gd name="T115" fmla="*/ 71 h 75"/>
                <a:gd name="T116" fmla="*/ 34 w 141"/>
                <a:gd name="T117" fmla="*/ 74 h 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1"/>
                <a:gd name="T178" fmla="*/ 0 h 75"/>
                <a:gd name="T179" fmla="*/ 141 w 141"/>
                <a:gd name="T180" fmla="*/ 75 h 7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1" h="75">
                  <a:moveTo>
                    <a:pt x="114" y="70"/>
                  </a:moveTo>
                  <a:lnTo>
                    <a:pt x="119" y="67"/>
                  </a:lnTo>
                  <a:lnTo>
                    <a:pt x="122" y="65"/>
                  </a:lnTo>
                  <a:lnTo>
                    <a:pt x="127" y="62"/>
                  </a:lnTo>
                  <a:lnTo>
                    <a:pt x="128" y="58"/>
                  </a:lnTo>
                  <a:lnTo>
                    <a:pt x="132" y="56"/>
                  </a:lnTo>
                  <a:lnTo>
                    <a:pt x="135" y="53"/>
                  </a:lnTo>
                  <a:lnTo>
                    <a:pt x="136" y="50"/>
                  </a:lnTo>
                  <a:lnTo>
                    <a:pt x="138" y="47"/>
                  </a:lnTo>
                  <a:lnTo>
                    <a:pt x="138" y="43"/>
                  </a:lnTo>
                  <a:lnTo>
                    <a:pt x="140" y="38"/>
                  </a:lnTo>
                  <a:lnTo>
                    <a:pt x="138" y="34"/>
                  </a:lnTo>
                  <a:lnTo>
                    <a:pt x="138" y="32"/>
                  </a:lnTo>
                  <a:lnTo>
                    <a:pt x="136" y="28"/>
                  </a:lnTo>
                  <a:lnTo>
                    <a:pt x="135" y="25"/>
                  </a:lnTo>
                  <a:lnTo>
                    <a:pt x="132" y="22"/>
                  </a:lnTo>
                  <a:lnTo>
                    <a:pt x="128" y="19"/>
                  </a:lnTo>
                  <a:lnTo>
                    <a:pt x="127" y="16"/>
                  </a:lnTo>
                  <a:lnTo>
                    <a:pt x="122" y="13"/>
                  </a:lnTo>
                  <a:lnTo>
                    <a:pt x="119" y="10"/>
                  </a:lnTo>
                  <a:lnTo>
                    <a:pt x="114" y="8"/>
                  </a:lnTo>
                  <a:lnTo>
                    <a:pt x="109" y="6"/>
                  </a:lnTo>
                  <a:lnTo>
                    <a:pt x="104" y="4"/>
                  </a:lnTo>
                  <a:lnTo>
                    <a:pt x="99" y="3"/>
                  </a:lnTo>
                  <a:lnTo>
                    <a:pt x="92" y="1"/>
                  </a:lnTo>
                  <a:lnTo>
                    <a:pt x="86" y="0"/>
                  </a:lnTo>
                  <a:lnTo>
                    <a:pt x="81" y="0"/>
                  </a:lnTo>
                  <a:lnTo>
                    <a:pt x="75" y="0"/>
                  </a:lnTo>
                  <a:lnTo>
                    <a:pt x="69" y="0"/>
                  </a:lnTo>
                  <a:lnTo>
                    <a:pt x="63" y="0"/>
                  </a:lnTo>
                  <a:lnTo>
                    <a:pt x="58" y="0"/>
                  </a:lnTo>
                  <a:lnTo>
                    <a:pt x="50" y="0"/>
                  </a:lnTo>
                  <a:lnTo>
                    <a:pt x="45" y="1"/>
                  </a:lnTo>
                  <a:lnTo>
                    <a:pt x="39" y="3"/>
                  </a:lnTo>
                  <a:lnTo>
                    <a:pt x="34" y="4"/>
                  </a:lnTo>
                  <a:lnTo>
                    <a:pt x="29" y="6"/>
                  </a:lnTo>
                  <a:lnTo>
                    <a:pt x="25" y="8"/>
                  </a:lnTo>
                  <a:lnTo>
                    <a:pt x="21" y="10"/>
                  </a:lnTo>
                  <a:lnTo>
                    <a:pt x="16" y="13"/>
                  </a:lnTo>
                  <a:lnTo>
                    <a:pt x="12" y="16"/>
                  </a:lnTo>
                  <a:lnTo>
                    <a:pt x="9" y="19"/>
                  </a:lnTo>
                  <a:lnTo>
                    <a:pt x="7" y="22"/>
                  </a:lnTo>
                  <a:lnTo>
                    <a:pt x="4" y="25"/>
                  </a:lnTo>
                  <a:lnTo>
                    <a:pt x="2" y="28"/>
                  </a:lnTo>
                  <a:lnTo>
                    <a:pt x="0" y="32"/>
                  </a:lnTo>
                  <a:lnTo>
                    <a:pt x="0" y="34"/>
                  </a:lnTo>
                  <a:lnTo>
                    <a:pt x="0" y="38"/>
                  </a:lnTo>
                  <a:lnTo>
                    <a:pt x="0" y="43"/>
                  </a:lnTo>
                  <a:lnTo>
                    <a:pt x="0" y="47"/>
                  </a:lnTo>
                  <a:lnTo>
                    <a:pt x="2" y="50"/>
                  </a:lnTo>
                  <a:lnTo>
                    <a:pt x="4" y="53"/>
                  </a:lnTo>
                  <a:lnTo>
                    <a:pt x="7" y="56"/>
                  </a:lnTo>
                  <a:lnTo>
                    <a:pt x="9" y="58"/>
                  </a:lnTo>
                  <a:lnTo>
                    <a:pt x="12" y="62"/>
                  </a:lnTo>
                  <a:lnTo>
                    <a:pt x="16" y="65"/>
                  </a:lnTo>
                  <a:lnTo>
                    <a:pt x="21" y="67"/>
                  </a:lnTo>
                  <a:lnTo>
                    <a:pt x="25" y="70"/>
                  </a:lnTo>
                  <a:lnTo>
                    <a:pt x="29" y="71"/>
                  </a:lnTo>
                  <a:lnTo>
                    <a:pt x="34" y="7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27" name="Freeform 97"/>
            <p:cNvSpPr>
              <a:spLocks/>
            </p:cNvSpPr>
            <p:nvPr/>
          </p:nvSpPr>
          <p:spPr bwMode="auto">
            <a:xfrm>
              <a:off x="2575" y="3517"/>
              <a:ext cx="263" cy="143"/>
            </a:xfrm>
            <a:custGeom>
              <a:avLst/>
              <a:gdLst>
                <a:gd name="T0" fmla="*/ 244 w 263"/>
                <a:gd name="T1" fmla="*/ 142 h 143"/>
                <a:gd name="T2" fmla="*/ 173 w 263"/>
                <a:gd name="T3" fmla="*/ 6 h 143"/>
                <a:gd name="T4" fmla="*/ 20 w 263"/>
                <a:gd name="T5" fmla="*/ 6 h 143"/>
                <a:gd name="T6" fmla="*/ 9 w 263"/>
                <a:gd name="T7" fmla="*/ 142 h 143"/>
                <a:gd name="T8" fmla="*/ 0 w 263"/>
                <a:gd name="T9" fmla="*/ 142 h 143"/>
                <a:gd name="T10" fmla="*/ 10 w 263"/>
                <a:gd name="T11" fmla="*/ 0 h 143"/>
                <a:gd name="T12" fmla="*/ 77 w 263"/>
                <a:gd name="T13" fmla="*/ 0 h 143"/>
                <a:gd name="T14" fmla="*/ 145 w 263"/>
                <a:gd name="T15" fmla="*/ 0 h 143"/>
                <a:gd name="T16" fmla="*/ 182 w 263"/>
                <a:gd name="T17" fmla="*/ 0 h 143"/>
                <a:gd name="T18" fmla="*/ 262 w 263"/>
                <a:gd name="T19" fmla="*/ 142 h 143"/>
                <a:gd name="T20" fmla="*/ 244 w 263"/>
                <a:gd name="T21" fmla="*/ 142 h 143"/>
                <a:gd name="T22" fmla="*/ 244 w 263"/>
                <a:gd name="T23" fmla="*/ 142 h 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3"/>
                <a:gd name="T37" fmla="*/ 0 h 143"/>
                <a:gd name="T38" fmla="*/ 263 w 263"/>
                <a:gd name="T39" fmla="*/ 143 h 1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3" h="143">
                  <a:moveTo>
                    <a:pt x="244" y="142"/>
                  </a:moveTo>
                  <a:lnTo>
                    <a:pt x="173" y="6"/>
                  </a:lnTo>
                  <a:lnTo>
                    <a:pt x="20" y="6"/>
                  </a:lnTo>
                  <a:lnTo>
                    <a:pt x="9" y="142"/>
                  </a:lnTo>
                  <a:lnTo>
                    <a:pt x="0" y="142"/>
                  </a:lnTo>
                  <a:lnTo>
                    <a:pt x="10" y="0"/>
                  </a:lnTo>
                  <a:lnTo>
                    <a:pt x="77" y="0"/>
                  </a:lnTo>
                  <a:lnTo>
                    <a:pt x="145" y="0"/>
                  </a:lnTo>
                  <a:lnTo>
                    <a:pt x="182" y="0"/>
                  </a:lnTo>
                  <a:lnTo>
                    <a:pt x="262" y="142"/>
                  </a:lnTo>
                  <a:lnTo>
                    <a:pt x="244" y="142"/>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28" name="Freeform 98"/>
            <p:cNvSpPr>
              <a:spLocks/>
            </p:cNvSpPr>
            <p:nvPr/>
          </p:nvSpPr>
          <p:spPr bwMode="auto">
            <a:xfrm>
              <a:off x="2592" y="3578"/>
              <a:ext cx="187" cy="9"/>
            </a:xfrm>
            <a:custGeom>
              <a:avLst/>
              <a:gdLst>
                <a:gd name="T0" fmla="*/ 186 w 187"/>
                <a:gd name="T1" fmla="*/ 8 h 9"/>
                <a:gd name="T2" fmla="*/ 0 w 187"/>
                <a:gd name="T3" fmla="*/ 8 h 9"/>
                <a:gd name="T4" fmla="*/ 1 w 187"/>
                <a:gd name="T5" fmla="*/ 0 h 9"/>
                <a:gd name="T6" fmla="*/ 186 w 187"/>
                <a:gd name="T7" fmla="*/ 0 h 9"/>
                <a:gd name="T8" fmla="*/ 186 w 187"/>
                <a:gd name="T9" fmla="*/ 8 h 9"/>
                <a:gd name="T10" fmla="*/ 186 w 187"/>
                <a:gd name="T11" fmla="*/ 8 h 9"/>
                <a:gd name="T12" fmla="*/ 0 60000 65536"/>
                <a:gd name="T13" fmla="*/ 0 60000 65536"/>
                <a:gd name="T14" fmla="*/ 0 60000 65536"/>
                <a:gd name="T15" fmla="*/ 0 60000 65536"/>
                <a:gd name="T16" fmla="*/ 0 60000 65536"/>
                <a:gd name="T17" fmla="*/ 0 60000 65536"/>
                <a:gd name="T18" fmla="*/ 0 w 187"/>
                <a:gd name="T19" fmla="*/ 0 h 9"/>
                <a:gd name="T20" fmla="*/ 187 w 187"/>
                <a:gd name="T21" fmla="*/ 9 h 9"/>
              </a:gdLst>
              <a:ahLst/>
              <a:cxnLst>
                <a:cxn ang="T12">
                  <a:pos x="T0" y="T1"/>
                </a:cxn>
                <a:cxn ang="T13">
                  <a:pos x="T2" y="T3"/>
                </a:cxn>
                <a:cxn ang="T14">
                  <a:pos x="T4" y="T5"/>
                </a:cxn>
                <a:cxn ang="T15">
                  <a:pos x="T6" y="T7"/>
                </a:cxn>
                <a:cxn ang="T16">
                  <a:pos x="T8" y="T9"/>
                </a:cxn>
                <a:cxn ang="T17">
                  <a:pos x="T10" y="T11"/>
                </a:cxn>
              </a:cxnLst>
              <a:rect l="T18" t="T19" r="T20" b="T21"/>
              <a:pathLst>
                <a:path w="187" h="9">
                  <a:moveTo>
                    <a:pt x="186" y="8"/>
                  </a:moveTo>
                  <a:lnTo>
                    <a:pt x="0" y="8"/>
                  </a:lnTo>
                  <a:lnTo>
                    <a:pt x="1" y="0"/>
                  </a:lnTo>
                  <a:lnTo>
                    <a:pt x="186" y="0"/>
                  </a:lnTo>
                  <a:lnTo>
                    <a:pt x="186" y="8"/>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29" name="Line 99"/>
            <p:cNvSpPr>
              <a:spLocks noChangeShapeType="1"/>
            </p:cNvSpPr>
            <p:nvPr/>
          </p:nvSpPr>
          <p:spPr bwMode="auto">
            <a:xfrm>
              <a:off x="2032"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30" name="Line 100"/>
            <p:cNvSpPr>
              <a:spLocks noChangeShapeType="1"/>
            </p:cNvSpPr>
            <p:nvPr/>
          </p:nvSpPr>
          <p:spPr bwMode="auto">
            <a:xfrm>
              <a:off x="2099"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31" name="Line 101"/>
            <p:cNvSpPr>
              <a:spLocks noChangeShapeType="1"/>
            </p:cNvSpPr>
            <p:nvPr/>
          </p:nvSpPr>
          <p:spPr bwMode="auto">
            <a:xfrm>
              <a:off x="2303"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32" name="Line 102"/>
            <p:cNvSpPr>
              <a:spLocks noChangeShapeType="1"/>
            </p:cNvSpPr>
            <p:nvPr/>
          </p:nvSpPr>
          <p:spPr bwMode="auto">
            <a:xfrm>
              <a:off x="2370"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33" name="Line 103"/>
            <p:cNvSpPr>
              <a:spLocks noChangeShapeType="1"/>
            </p:cNvSpPr>
            <p:nvPr/>
          </p:nvSpPr>
          <p:spPr bwMode="auto">
            <a:xfrm>
              <a:off x="2439"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34" name="Line 104"/>
            <p:cNvSpPr>
              <a:spLocks noChangeShapeType="1"/>
            </p:cNvSpPr>
            <p:nvPr/>
          </p:nvSpPr>
          <p:spPr bwMode="auto">
            <a:xfrm flipH="1">
              <a:off x="2507" y="3787"/>
              <a:ext cx="2"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35" name="Line 105"/>
            <p:cNvSpPr>
              <a:spLocks noChangeShapeType="1"/>
            </p:cNvSpPr>
            <p:nvPr/>
          </p:nvSpPr>
          <p:spPr bwMode="auto">
            <a:xfrm>
              <a:off x="2643" y="3787"/>
              <a:ext cx="0" cy="2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36" name="Line 106"/>
            <p:cNvSpPr>
              <a:spLocks noChangeShapeType="1"/>
            </p:cNvSpPr>
            <p:nvPr/>
          </p:nvSpPr>
          <p:spPr bwMode="auto">
            <a:xfrm>
              <a:off x="2711" y="3787"/>
              <a:ext cx="0" cy="2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37" name="Line 107"/>
            <p:cNvSpPr>
              <a:spLocks noChangeShapeType="1"/>
            </p:cNvSpPr>
            <p:nvPr/>
          </p:nvSpPr>
          <p:spPr bwMode="auto">
            <a:xfrm>
              <a:off x="2780" y="3787"/>
              <a:ext cx="0" cy="2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38" name="Line 108"/>
            <p:cNvSpPr>
              <a:spLocks noChangeShapeType="1"/>
            </p:cNvSpPr>
            <p:nvPr/>
          </p:nvSpPr>
          <p:spPr bwMode="auto">
            <a:xfrm>
              <a:off x="2847" y="3787"/>
              <a:ext cx="0" cy="2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39" name="Line 109"/>
            <p:cNvSpPr>
              <a:spLocks noChangeShapeType="1"/>
            </p:cNvSpPr>
            <p:nvPr/>
          </p:nvSpPr>
          <p:spPr bwMode="auto">
            <a:xfrm>
              <a:off x="2915" y="3787"/>
              <a:ext cx="0" cy="2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40" name="Line 110"/>
            <p:cNvSpPr>
              <a:spLocks noChangeShapeType="1"/>
            </p:cNvSpPr>
            <p:nvPr/>
          </p:nvSpPr>
          <p:spPr bwMode="auto">
            <a:xfrm>
              <a:off x="2984" y="3787"/>
              <a:ext cx="0" cy="2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41" name="Line 111"/>
            <p:cNvSpPr>
              <a:spLocks noChangeShapeType="1"/>
            </p:cNvSpPr>
            <p:nvPr/>
          </p:nvSpPr>
          <p:spPr bwMode="auto">
            <a:xfrm>
              <a:off x="3052" y="3787"/>
              <a:ext cx="0" cy="2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42" name="Line 112"/>
            <p:cNvSpPr>
              <a:spLocks noChangeShapeType="1"/>
            </p:cNvSpPr>
            <p:nvPr/>
          </p:nvSpPr>
          <p:spPr bwMode="auto">
            <a:xfrm>
              <a:off x="2167"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43" name="Line 113"/>
            <p:cNvSpPr>
              <a:spLocks noChangeShapeType="1"/>
            </p:cNvSpPr>
            <p:nvPr/>
          </p:nvSpPr>
          <p:spPr bwMode="auto">
            <a:xfrm>
              <a:off x="2235"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44" name="Line 114"/>
            <p:cNvSpPr>
              <a:spLocks noChangeShapeType="1"/>
            </p:cNvSpPr>
            <p:nvPr/>
          </p:nvSpPr>
          <p:spPr bwMode="auto">
            <a:xfrm>
              <a:off x="2578"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45" name="Line 115"/>
            <p:cNvSpPr>
              <a:spLocks noChangeShapeType="1"/>
            </p:cNvSpPr>
            <p:nvPr/>
          </p:nvSpPr>
          <p:spPr bwMode="auto">
            <a:xfrm flipV="1">
              <a:off x="1828" y="3786"/>
              <a:ext cx="0" cy="3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46" name="Line 116"/>
            <p:cNvSpPr>
              <a:spLocks noChangeShapeType="1"/>
            </p:cNvSpPr>
            <p:nvPr/>
          </p:nvSpPr>
          <p:spPr bwMode="auto">
            <a:xfrm flipV="1">
              <a:off x="1896" y="3786"/>
              <a:ext cx="0" cy="3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47" name="Line 117"/>
            <p:cNvSpPr>
              <a:spLocks noChangeShapeType="1"/>
            </p:cNvSpPr>
            <p:nvPr/>
          </p:nvSpPr>
          <p:spPr bwMode="auto">
            <a:xfrm>
              <a:off x="1967" y="3786"/>
              <a:ext cx="0" cy="3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48" name="Line 118"/>
            <p:cNvSpPr>
              <a:spLocks noChangeShapeType="1"/>
            </p:cNvSpPr>
            <p:nvPr/>
          </p:nvSpPr>
          <p:spPr bwMode="auto">
            <a:xfrm>
              <a:off x="206" y="3990"/>
              <a:ext cx="3911"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49" name="Freeform 119"/>
            <p:cNvSpPr>
              <a:spLocks/>
            </p:cNvSpPr>
            <p:nvPr/>
          </p:nvSpPr>
          <p:spPr bwMode="auto">
            <a:xfrm>
              <a:off x="211" y="3924"/>
              <a:ext cx="31" cy="63"/>
            </a:xfrm>
            <a:custGeom>
              <a:avLst/>
              <a:gdLst>
                <a:gd name="T0" fmla="*/ 30 w 31"/>
                <a:gd name="T1" fmla="*/ 0 h 63"/>
                <a:gd name="T2" fmla="*/ 9 w 31"/>
                <a:gd name="T3" fmla="*/ 0 h 63"/>
                <a:gd name="T4" fmla="*/ 9 w 31"/>
                <a:gd name="T5" fmla="*/ 62 h 63"/>
                <a:gd name="T6" fmla="*/ 0 w 31"/>
                <a:gd name="T7" fmla="*/ 62 h 63"/>
                <a:gd name="T8" fmla="*/ 0 60000 65536"/>
                <a:gd name="T9" fmla="*/ 0 60000 65536"/>
                <a:gd name="T10" fmla="*/ 0 60000 65536"/>
                <a:gd name="T11" fmla="*/ 0 60000 65536"/>
                <a:gd name="T12" fmla="*/ 0 w 31"/>
                <a:gd name="T13" fmla="*/ 0 h 63"/>
                <a:gd name="T14" fmla="*/ 31 w 31"/>
                <a:gd name="T15" fmla="*/ 63 h 63"/>
              </a:gdLst>
              <a:ahLst/>
              <a:cxnLst>
                <a:cxn ang="T8">
                  <a:pos x="T0" y="T1"/>
                </a:cxn>
                <a:cxn ang="T9">
                  <a:pos x="T2" y="T3"/>
                </a:cxn>
                <a:cxn ang="T10">
                  <a:pos x="T4" y="T5"/>
                </a:cxn>
                <a:cxn ang="T11">
                  <a:pos x="T6" y="T7"/>
                </a:cxn>
              </a:cxnLst>
              <a:rect l="T12" t="T13" r="T14" b="T15"/>
              <a:pathLst>
                <a:path w="31" h="63">
                  <a:moveTo>
                    <a:pt x="30" y="0"/>
                  </a:moveTo>
                  <a:lnTo>
                    <a:pt x="9" y="0"/>
                  </a:lnTo>
                  <a:lnTo>
                    <a:pt x="9" y="62"/>
                  </a:lnTo>
                  <a:lnTo>
                    <a:pt x="0" y="62"/>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50" name="Freeform 120"/>
            <p:cNvSpPr>
              <a:spLocks/>
            </p:cNvSpPr>
            <p:nvPr/>
          </p:nvSpPr>
          <p:spPr bwMode="auto">
            <a:xfrm>
              <a:off x="1068" y="3853"/>
              <a:ext cx="43" cy="55"/>
            </a:xfrm>
            <a:custGeom>
              <a:avLst/>
              <a:gdLst>
                <a:gd name="T0" fmla="*/ 0 w 43"/>
                <a:gd name="T1" fmla="*/ 54 h 55"/>
                <a:gd name="T2" fmla="*/ 0 w 43"/>
                <a:gd name="T3" fmla="*/ 0 h 55"/>
                <a:gd name="T4" fmla="*/ 42 w 43"/>
                <a:gd name="T5" fmla="*/ 27 h 55"/>
                <a:gd name="T6" fmla="*/ 0 60000 65536"/>
                <a:gd name="T7" fmla="*/ 0 60000 65536"/>
                <a:gd name="T8" fmla="*/ 0 60000 65536"/>
                <a:gd name="T9" fmla="*/ 0 w 43"/>
                <a:gd name="T10" fmla="*/ 0 h 55"/>
                <a:gd name="T11" fmla="*/ 43 w 43"/>
                <a:gd name="T12" fmla="*/ 55 h 55"/>
              </a:gdLst>
              <a:ahLst/>
              <a:cxnLst>
                <a:cxn ang="T6">
                  <a:pos x="T0" y="T1"/>
                </a:cxn>
                <a:cxn ang="T7">
                  <a:pos x="T2" y="T3"/>
                </a:cxn>
                <a:cxn ang="T8">
                  <a:pos x="T4" y="T5"/>
                </a:cxn>
              </a:cxnLst>
              <a:rect l="T9" t="T10" r="T11" b="T12"/>
              <a:pathLst>
                <a:path w="43" h="55">
                  <a:moveTo>
                    <a:pt x="0" y="54"/>
                  </a:moveTo>
                  <a:lnTo>
                    <a:pt x="0" y="0"/>
                  </a:lnTo>
                  <a:lnTo>
                    <a:pt x="42" y="27"/>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51" name="Line 121"/>
            <p:cNvSpPr>
              <a:spLocks noChangeShapeType="1"/>
            </p:cNvSpPr>
            <p:nvPr/>
          </p:nvSpPr>
          <p:spPr bwMode="auto">
            <a:xfrm>
              <a:off x="727" y="3826"/>
              <a:ext cx="0" cy="13"/>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52" name="Line 122"/>
            <p:cNvSpPr>
              <a:spLocks noChangeShapeType="1"/>
            </p:cNvSpPr>
            <p:nvPr/>
          </p:nvSpPr>
          <p:spPr bwMode="auto">
            <a:xfrm>
              <a:off x="1322" y="3488"/>
              <a:ext cx="0" cy="26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53" name="Freeform 123"/>
            <p:cNvSpPr>
              <a:spLocks/>
            </p:cNvSpPr>
            <p:nvPr/>
          </p:nvSpPr>
          <p:spPr bwMode="auto">
            <a:xfrm>
              <a:off x="1687" y="3732"/>
              <a:ext cx="96" cy="85"/>
            </a:xfrm>
            <a:custGeom>
              <a:avLst/>
              <a:gdLst>
                <a:gd name="T0" fmla="*/ 0 w 96"/>
                <a:gd name="T1" fmla="*/ 84 h 85"/>
                <a:gd name="T2" fmla="*/ 95 w 96"/>
                <a:gd name="T3" fmla="*/ 0 h 85"/>
                <a:gd name="T4" fmla="*/ 95 w 96"/>
                <a:gd name="T5" fmla="*/ 82 h 85"/>
                <a:gd name="T6" fmla="*/ 0 60000 65536"/>
                <a:gd name="T7" fmla="*/ 0 60000 65536"/>
                <a:gd name="T8" fmla="*/ 0 60000 65536"/>
                <a:gd name="T9" fmla="*/ 0 w 96"/>
                <a:gd name="T10" fmla="*/ 0 h 85"/>
                <a:gd name="T11" fmla="*/ 96 w 96"/>
                <a:gd name="T12" fmla="*/ 85 h 85"/>
              </a:gdLst>
              <a:ahLst/>
              <a:cxnLst>
                <a:cxn ang="T6">
                  <a:pos x="T0" y="T1"/>
                </a:cxn>
                <a:cxn ang="T7">
                  <a:pos x="T2" y="T3"/>
                </a:cxn>
                <a:cxn ang="T8">
                  <a:pos x="T4" y="T5"/>
                </a:cxn>
              </a:cxnLst>
              <a:rect l="T9" t="T10" r="T11" b="T12"/>
              <a:pathLst>
                <a:path w="96" h="85">
                  <a:moveTo>
                    <a:pt x="0" y="84"/>
                  </a:moveTo>
                  <a:lnTo>
                    <a:pt x="95" y="0"/>
                  </a:lnTo>
                  <a:lnTo>
                    <a:pt x="95" y="82"/>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54" name="Freeform 124"/>
            <p:cNvSpPr>
              <a:spLocks/>
            </p:cNvSpPr>
            <p:nvPr/>
          </p:nvSpPr>
          <p:spPr bwMode="auto">
            <a:xfrm>
              <a:off x="1645" y="3699"/>
              <a:ext cx="1052" cy="118"/>
            </a:xfrm>
            <a:custGeom>
              <a:avLst/>
              <a:gdLst>
                <a:gd name="T0" fmla="*/ 0 w 1052"/>
                <a:gd name="T1" fmla="*/ 117 h 118"/>
                <a:gd name="T2" fmla="*/ 136 w 1052"/>
                <a:gd name="T3" fmla="*/ 0 h 118"/>
                <a:gd name="T4" fmla="*/ 1051 w 1052"/>
                <a:gd name="T5" fmla="*/ 0 h 118"/>
                <a:gd name="T6" fmla="*/ 0 60000 65536"/>
                <a:gd name="T7" fmla="*/ 0 60000 65536"/>
                <a:gd name="T8" fmla="*/ 0 60000 65536"/>
                <a:gd name="T9" fmla="*/ 0 w 1052"/>
                <a:gd name="T10" fmla="*/ 0 h 118"/>
                <a:gd name="T11" fmla="*/ 1052 w 1052"/>
                <a:gd name="T12" fmla="*/ 118 h 118"/>
              </a:gdLst>
              <a:ahLst/>
              <a:cxnLst>
                <a:cxn ang="T6">
                  <a:pos x="T0" y="T1"/>
                </a:cxn>
                <a:cxn ang="T7">
                  <a:pos x="T2" y="T3"/>
                </a:cxn>
                <a:cxn ang="T8">
                  <a:pos x="T4" y="T5"/>
                </a:cxn>
              </a:cxnLst>
              <a:rect l="T9" t="T10" r="T11" b="T12"/>
              <a:pathLst>
                <a:path w="1052" h="118">
                  <a:moveTo>
                    <a:pt x="0" y="117"/>
                  </a:moveTo>
                  <a:lnTo>
                    <a:pt x="136" y="0"/>
                  </a:lnTo>
                  <a:lnTo>
                    <a:pt x="1051" y="0"/>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55" name="Freeform 125"/>
            <p:cNvSpPr>
              <a:spLocks/>
            </p:cNvSpPr>
            <p:nvPr/>
          </p:nvSpPr>
          <p:spPr bwMode="auto">
            <a:xfrm>
              <a:off x="252"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56" name="Freeform 126"/>
            <p:cNvSpPr>
              <a:spLocks/>
            </p:cNvSpPr>
            <p:nvPr/>
          </p:nvSpPr>
          <p:spPr bwMode="auto">
            <a:xfrm>
              <a:off x="291" y="3922"/>
              <a:ext cx="28" cy="65"/>
            </a:xfrm>
            <a:custGeom>
              <a:avLst/>
              <a:gdLst>
                <a:gd name="T0" fmla="*/ 27 w 28"/>
                <a:gd name="T1" fmla="*/ 0 h 65"/>
                <a:gd name="T2" fmla="*/ 9 w 28"/>
                <a:gd name="T3" fmla="*/ 0 h 65"/>
                <a:gd name="T4" fmla="*/ 9 w 28"/>
                <a:gd name="T5" fmla="*/ 64 h 65"/>
                <a:gd name="T6" fmla="*/ 0 w 28"/>
                <a:gd name="T7" fmla="*/ 64 h 65"/>
                <a:gd name="T8" fmla="*/ 0 60000 65536"/>
                <a:gd name="T9" fmla="*/ 0 60000 65536"/>
                <a:gd name="T10" fmla="*/ 0 60000 65536"/>
                <a:gd name="T11" fmla="*/ 0 60000 65536"/>
                <a:gd name="T12" fmla="*/ 0 w 28"/>
                <a:gd name="T13" fmla="*/ 0 h 65"/>
                <a:gd name="T14" fmla="*/ 28 w 28"/>
                <a:gd name="T15" fmla="*/ 65 h 65"/>
              </a:gdLst>
              <a:ahLst/>
              <a:cxnLst>
                <a:cxn ang="T8">
                  <a:pos x="T0" y="T1"/>
                </a:cxn>
                <a:cxn ang="T9">
                  <a:pos x="T2" y="T3"/>
                </a:cxn>
                <a:cxn ang="T10">
                  <a:pos x="T4" y="T5"/>
                </a:cxn>
                <a:cxn ang="T11">
                  <a:pos x="T6" y="T7"/>
                </a:cxn>
              </a:cxnLst>
              <a:rect l="T12" t="T13" r="T14" b="T15"/>
              <a:pathLst>
                <a:path w="28" h="65">
                  <a:moveTo>
                    <a:pt x="27" y="0"/>
                  </a:moveTo>
                  <a:lnTo>
                    <a:pt x="9" y="0"/>
                  </a:lnTo>
                  <a:lnTo>
                    <a:pt x="9"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57" name="Freeform 127"/>
            <p:cNvSpPr>
              <a:spLocks/>
            </p:cNvSpPr>
            <p:nvPr/>
          </p:nvSpPr>
          <p:spPr bwMode="auto">
            <a:xfrm>
              <a:off x="328" y="3922"/>
              <a:ext cx="30" cy="65"/>
            </a:xfrm>
            <a:custGeom>
              <a:avLst/>
              <a:gdLst>
                <a:gd name="T0" fmla="*/ 29 w 30"/>
                <a:gd name="T1" fmla="*/ 0 h 65"/>
                <a:gd name="T2" fmla="*/ 10 w 30"/>
                <a:gd name="T3" fmla="*/ 0 h 65"/>
                <a:gd name="T4" fmla="*/ 10 w 30"/>
                <a:gd name="T5" fmla="*/ 64 h 65"/>
                <a:gd name="T6" fmla="*/ 0 w 30"/>
                <a:gd name="T7" fmla="*/ 64 h 65"/>
                <a:gd name="T8" fmla="*/ 0 60000 65536"/>
                <a:gd name="T9" fmla="*/ 0 60000 65536"/>
                <a:gd name="T10" fmla="*/ 0 60000 65536"/>
                <a:gd name="T11" fmla="*/ 0 60000 65536"/>
                <a:gd name="T12" fmla="*/ 0 w 30"/>
                <a:gd name="T13" fmla="*/ 0 h 65"/>
                <a:gd name="T14" fmla="*/ 30 w 30"/>
                <a:gd name="T15" fmla="*/ 65 h 65"/>
              </a:gdLst>
              <a:ahLst/>
              <a:cxnLst>
                <a:cxn ang="T8">
                  <a:pos x="T0" y="T1"/>
                </a:cxn>
                <a:cxn ang="T9">
                  <a:pos x="T2" y="T3"/>
                </a:cxn>
                <a:cxn ang="T10">
                  <a:pos x="T4" y="T5"/>
                </a:cxn>
                <a:cxn ang="T11">
                  <a:pos x="T6" y="T7"/>
                </a:cxn>
              </a:cxnLst>
              <a:rect l="T12" t="T13" r="T14" b="T15"/>
              <a:pathLst>
                <a:path w="30" h="65">
                  <a:moveTo>
                    <a:pt x="29" y="0"/>
                  </a:moveTo>
                  <a:lnTo>
                    <a:pt x="10" y="0"/>
                  </a:lnTo>
                  <a:lnTo>
                    <a:pt x="10"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58" name="Freeform 128"/>
            <p:cNvSpPr>
              <a:spLocks/>
            </p:cNvSpPr>
            <p:nvPr/>
          </p:nvSpPr>
          <p:spPr bwMode="auto">
            <a:xfrm>
              <a:off x="367"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59" name="Freeform 129"/>
            <p:cNvSpPr>
              <a:spLocks/>
            </p:cNvSpPr>
            <p:nvPr/>
          </p:nvSpPr>
          <p:spPr bwMode="auto">
            <a:xfrm>
              <a:off x="443"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60" name="Freeform 130"/>
            <p:cNvSpPr>
              <a:spLocks/>
            </p:cNvSpPr>
            <p:nvPr/>
          </p:nvSpPr>
          <p:spPr bwMode="auto">
            <a:xfrm>
              <a:off x="480" y="3922"/>
              <a:ext cx="30" cy="65"/>
            </a:xfrm>
            <a:custGeom>
              <a:avLst/>
              <a:gdLst>
                <a:gd name="T0" fmla="*/ 29 w 30"/>
                <a:gd name="T1" fmla="*/ 0 h 65"/>
                <a:gd name="T2" fmla="*/ 11 w 30"/>
                <a:gd name="T3" fmla="*/ 0 h 65"/>
                <a:gd name="T4" fmla="*/ 11 w 30"/>
                <a:gd name="T5" fmla="*/ 64 h 65"/>
                <a:gd name="T6" fmla="*/ 0 w 30"/>
                <a:gd name="T7" fmla="*/ 64 h 65"/>
                <a:gd name="T8" fmla="*/ 0 60000 65536"/>
                <a:gd name="T9" fmla="*/ 0 60000 65536"/>
                <a:gd name="T10" fmla="*/ 0 60000 65536"/>
                <a:gd name="T11" fmla="*/ 0 60000 65536"/>
                <a:gd name="T12" fmla="*/ 0 w 30"/>
                <a:gd name="T13" fmla="*/ 0 h 65"/>
                <a:gd name="T14" fmla="*/ 30 w 30"/>
                <a:gd name="T15" fmla="*/ 65 h 65"/>
              </a:gdLst>
              <a:ahLst/>
              <a:cxnLst>
                <a:cxn ang="T8">
                  <a:pos x="T0" y="T1"/>
                </a:cxn>
                <a:cxn ang="T9">
                  <a:pos x="T2" y="T3"/>
                </a:cxn>
                <a:cxn ang="T10">
                  <a:pos x="T4" y="T5"/>
                </a:cxn>
                <a:cxn ang="T11">
                  <a:pos x="T6" y="T7"/>
                </a:cxn>
              </a:cxnLst>
              <a:rect l="T12" t="T13" r="T14" b="T15"/>
              <a:pathLst>
                <a:path w="30" h="65">
                  <a:moveTo>
                    <a:pt x="29" y="0"/>
                  </a:moveTo>
                  <a:lnTo>
                    <a:pt x="11" y="0"/>
                  </a:lnTo>
                  <a:lnTo>
                    <a:pt x="11"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61" name="Freeform 131"/>
            <p:cNvSpPr>
              <a:spLocks/>
            </p:cNvSpPr>
            <p:nvPr/>
          </p:nvSpPr>
          <p:spPr bwMode="auto">
            <a:xfrm>
              <a:off x="520" y="3922"/>
              <a:ext cx="29" cy="65"/>
            </a:xfrm>
            <a:custGeom>
              <a:avLst/>
              <a:gdLst>
                <a:gd name="T0" fmla="*/ 28 w 29"/>
                <a:gd name="T1" fmla="*/ 0 h 65"/>
                <a:gd name="T2" fmla="*/ 10 w 29"/>
                <a:gd name="T3" fmla="*/ 0 h 65"/>
                <a:gd name="T4" fmla="*/ 10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10" y="0"/>
                  </a:lnTo>
                  <a:lnTo>
                    <a:pt x="10"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62" name="Freeform 132"/>
            <p:cNvSpPr>
              <a:spLocks/>
            </p:cNvSpPr>
            <p:nvPr/>
          </p:nvSpPr>
          <p:spPr bwMode="auto">
            <a:xfrm>
              <a:off x="557" y="3922"/>
              <a:ext cx="31" cy="65"/>
            </a:xfrm>
            <a:custGeom>
              <a:avLst/>
              <a:gdLst>
                <a:gd name="T0" fmla="*/ 30 w 31"/>
                <a:gd name="T1" fmla="*/ 0 h 65"/>
                <a:gd name="T2" fmla="*/ 10 w 31"/>
                <a:gd name="T3" fmla="*/ 0 h 65"/>
                <a:gd name="T4" fmla="*/ 10 w 31"/>
                <a:gd name="T5" fmla="*/ 64 h 65"/>
                <a:gd name="T6" fmla="*/ 0 w 31"/>
                <a:gd name="T7" fmla="*/ 64 h 65"/>
                <a:gd name="T8" fmla="*/ 0 60000 65536"/>
                <a:gd name="T9" fmla="*/ 0 60000 65536"/>
                <a:gd name="T10" fmla="*/ 0 60000 65536"/>
                <a:gd name="T11" fmla="*/ 0 60000 65536"/>
                <a:gd name="T12" fmla="*/ 0 w 31"/>
                <a:gd name="T13" fmla="*/ 0 h 65"/>
                <a:gd name="T14" fmla="*/ 31 w 31"/>
                <a:gd name="T15" fmla="*/ 65 h 65"/>
              </a:gdLst>
              <a:ahLst/>
              <a:cxnLst>
                <a:cxn ang="T8">
                  <a:pos x="T0" y="T1"/>
                </a:cxn>
                <a:cxn ang="T9">
                  <a:pos x="T2" y="T3"/>
                </a:cxn>
                <a:cxn ang="T10">
                  <a:pos x="T4" y="T5"/>
                </a:cxn>
                <a:cxn ang="T11">
                  <a:pos x="T6" y="T7"/>
                </a:cxn>
              </a:cxnLst>
              <a:rect l="T12" t="T13" r="T14" b="T15"/>
              <a:pathLst>
                <a:path w="31" h="65">
                  <a:moveTo>
                    <a:pt x="30" y="0"/>
                  </a:moveTo>
                  <a:lnTo>
                    <a:pt x="10" y="0"/>
                  </a:lnTo>
                  <a:lnTo>
                    <a:pt x="10"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63" name="Freeform 133"/>
            <p:cNvSpPr>
              <a:spLocks/>
            </p:cNvSpPr>
            <p:nvPr/>
          </p:nvSpPr>
          <p:spPr bwMode="auto">
            <a:xfrm>
              <a:off x="600" y="3922"/>
              <a:ext cx="32" cy="64"/>
            </a:xfrm>
            <a:custGeom>
              <a:avLst/>
              <a:gdLst>
                <a:gd name="T0" fmla="*/ 31 w 32"/>
                <a:gd name="T1" fmla="*/ 0 h 64"/>
                <a:gd name="T2" fmla="*/ 9 w 32"/>
                <a:gd name="T3" fmla="*/ 0 h 64"/>
                <a:gd name="T4" fmla="*/ 9 w 32"/>
                <a:gd name="T5" fmla="*/ 63 h 64"/>
                <a:gd name="T6" fmla="*/ 0 w 32"/>
                <a:gd name="T7" fmla="*/ 63 h 64"/>
                <a:gd name="T8" fmla="*/ 0 60000 65536"/>
                <a:gd name="T9" fmla="*/ 0 60000 65536"/>
                <a:gd name="T10" fmla="*/ 0 60000 65536"/>
                <a:gd name="T11" fmla="*/ 0 60000 65536"/>
                <a:gd name="T12" fmla="*/ 0 w 32"/>
                <a:gd name="T13" fmla="*/ 0 h 64"/>
                <a:gd name="T14" fmla="*/ 32 w 32"/>
                <a:gd name="T15" fmla="*/ 64 h 64"/>
              </a:gdLst>
              <a:ahLst/>
              <a:cxnLst>
                <a:cxn ang="T8">
                  <a:pos x="T0" y="T1"/>
                </a:cxn>
                <a:cxn ang="T9">
                  <a:pos x="T2" y="T3"/>
                </a:cxn>
                <a:cxn ang="T10">
                  <a:pos x="T4" y="T5"/>
                </a:cxn>
                <a:cxn ang="T11">
                  <a:pos x="T6" y="T7"/>
                </a:cxn>
              </a:cxnLst>
              <a:rect l="T12" t="T13" r="T14" b="T15"/>
              <a:pathLst>
                <a:path w="32" h="64">
                  <a:moveTo>
                    <a:pt x="31" y="0"/>
                  </a:moveTo>
                  <a:lnTo>
                    <a:pt x="9" y="0"/>
                  </a:lnTo>
                  <a:lnTo>
                    <a:pt x="9" y="63"/>
                  </a:lnTo>
                  <a:lnTo>
                    <a:pt x="0" y="63"/>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64" name="Freeform 134"/>
            <p:cNvSpPr>
              <a:spLocks/>
            </p:cNvSpPr>
            <p:nvPr/>
          </p:nvSpPr>
          <p:spPr bwMode="auto">
            <a:xfrm>
              <a:off x="634" y="3922"/>
              <a:ext cx="30" cy="65"/>
            </a:xfrm>
            <a:custGeom>
              <a:avLst/>
              <a:gdLst>
                <a:gd name="T0" fmla="*/ 29 w 30"/>
                <a:gd name="T1" fmla="*/ 0 h 65"/>
                <a:gd name="T2" fmla="*/ 10 w 30"/>
                <a:gd name="T3" fmla="*/ 0 h 65"/>
                <a:gd name="T4" fmla="*/ 10 w 30"/>
                <a:gd name="T5" fmla="*/ 64 h 65"/>
                <a:gd name="T6" fmla="*/ 0 w 30"/>
                <a:gd name="T7" fmla="*/ 64 h 65"/>
                <a:gd name="T8" fmla="*/ 0 60000 65536"/>
                <a:gd name="T9" fmla="*/ 0 60000 65536"/>
                <a:gd name="T10" fmla="*/ 0 60000 65536"/>
                <a:gd name="T11" fmla="*/ 0 60000 65536"/>
                <a:gd name="T12" fmla="*/ 0 w 30"/>
                <a:gd name="T13" fmla="*/ 0 h 65"/>
                <a:gd name="T14" fmla="*/ 30 w 30"/>
                <a:gd name="T15" fmla="*/ 65 h 65"/>
              </a:gdLst>
              <a:ahLst/>
              <a:cxnLst>
                <a:cxn ang="T8">
                  <a:pos x="T0" y="T1"/>
                </a:cxn>
                <a:cxn ang="T9">
                  <a:pos x="T2" y="T3"/>
                </a:cxn>
                <a:cxn ang="T10">
                  <a:pos x="T4" y="T5"/>
                </a:cxn>
                <a:cxn ang="T11">
                  <a:pos x="T6" y="T7"/>
                </a:cxn>
              </a:cxnLst>
              <a:rect l="T12" t="T13" r="T14" b="T15"/>
              <a:pathLst>
                <a:path w="30" h="65">
                  <a:moveTo>
                    <a:pt x="29" y="0"/>
                  </a:moveTo>
                  <a:lnTo>
                    <a:pt x="10" y="0"/>
                  </a:lnTo>
                  <a:lnTo>
                    <a:pt x="10"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65" name="Freeform 135"/>
            <p:cNvSpPr>
              <a:spLocks/>
            </p:cNvSpPr>
            <p:nvPr/>
          </p:nvSpPr>
          <p:spPr bwMode="auto">
            <a:xfrm>
              <a:off x="673" y="3922"/>
              <a:ext cx="29" cy="65"/>
            </a:xfrm>
            <a:custGeom>
              <a:avLst/>
              <a:gdLst>
                <a:gd name="T0" fmla="*/ 28 w 29"/>
                <a:gd name="T1" fmla="*/ 0 h 65"/>
                <a:gd name="T2" fmla="*/ 8 w 29"/>
                <a:gd name="T3" fmla="*/ 0 h 65"/>
                <a:gd name="T4" fmla="*/ 8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8" y="0"/>
                  </a:lnTo>
                  <a:lnTo>
                    <a:pt x="8"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66" name="Freeform 136"/>
            <p:cNvSpPr>
              <a:spLocks/>
            </p:cNvSpPr>
            <p:nvPr/>
          </p:nvSpPr>
          <p:spPr bwMode="auto">
            <a:xfrm>
              <a:off x="711"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67" name="Freeform 137"/>
            <p:cNvSpPr>
              <a:spLocks/>
            </p:cNvSpPr>
            <p:nvPr/>
          </p:nvSpPr>
          <p:spPr bwMode="auto">
            <a:xfrm>
              <a:off x="750"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68" name="Freeform 138"/>
            <p:cNvSpPr>
              <a:spLocks/>
            </p:cNvSpPr>
            <p:nvPr/>
          </p:nvSpPr>
          <p:spPr bwMode="auto">
            <a:xfrm>
              <a:off x="787" y="3922"/>
              <a:ext cx="29" cy="65"/>
            </a:xfrm>
            <a:custGeom>
              <a:avLst/>
              <a:gdLst>
                <a:gd name="T0" fmla="*/ 28 w 29"/>
                <a:gd name="T1" fmla="*/ 0 h 65"/>
                <a:gd name="T2" fmla="*/ 9 w 29"/>
                <a:gd name="T3" fmla="*/ 0 h 65"/>
                <a:gd name="T4" fmla="*/ 9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9" y="0"/>
                  </a:lnTo>
                  <a:lnTo>
                    <a:pt x="9"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69" name="Freeform 139"/>
            <p:cNvSpPr>
              <a:spLocks/>
            </p:cNvSpPr>
            <p:nvPr/>
          </p:nvSpPr>
          <p:spPr bwMode="auto">
            <a:xfrm>
              <a:off x="826" y="3922"/>
              <a:ext cx="29" cy="65"/>
            </a:xfrm>
            <a:custGeom>
              <a:avLst/>
              <a:gdLst>
                <a:gd name="T0" fmla="*/ 28 w 29"/>
                <a:gd name="T1" fmla="*/ 0 h 65"/>
                <a:gd name="T2" fmla="*/ 10 w 29"/>
                <a:gd name="T3" fmla="*/ 0 h 65"/>
                <a:gd name="T4" fmla="*/ 10 w 29"/>
                <a:gd name="T5" fmla="*/ 64 h 65"/>
                <a:gd name="T6" fmla="*/ 0 w 29"/>
                <a:gd name="T7" fmla="*/ 64 h 65"/>
                <a:gd name="T8" fmla="*/ 0 60000 65536"/>
                <a:gd name="T9" fmla="*/ 0 60000 65536"/>
                <a:gd name="T10" fmla="*/ 0 60000 65536"/>
                <a:gd name="T11" fmla="*/ 0 60000 65536"/>
                <a:gd name="T12" fmla="*/ 0 w 29"/>
                <a:gd name="T13" fmla="*/ 0 h 65"/>
                <a:gd name="T14" fmla="*/ 29 w 29"/>
                <a:gd name="T15" fmla="*/ 65 h 65"/>
              </a:gdLst>
              <a:ahLst/>
              <a:cxnLst>
                <a:cxn ang="T8">
                  <a:pos x="T0" y="T1"/>
                </a:cxn>
                <a:cxn ang="T9">
                  <a:pos x="T2" y="T3"/>
                </a:cxn>
                <a:cxn ang="T10">
                  <a:pos x="T4" y="T5"/>
                </a:cxn>
                <a:cxn ang="T11">
                  <a:pos x="T6" y="T7"/>
                </a:cxn>
              </a:cxnLst>
              <a:rect l="T12" t="T13" r="T14" b="T15"/>
              <a:pathLst>
                <a:path w="29" h="65">
                  <a:moveTo>
                    <a:pt x="28" y="0"/>
                  </a:moveTo>
                  <a:lnTo>
                    <a:pt x="10" y="0"/>
                  </a:lnTo>
                  <a:lnTo>
                    <a:pt x="10"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70" name="Freeform 140"/>
            <p:cNvSpPr>
              <a:spLocks/>
            </p:cNvSpPr>
            <p:nvPr/>
          </p:nvSpPr>
          <p:spPr bwMode="auto">
            <a:xfrm>
              <a:off x="864" y="3922"/>
              <a:ext cx="33" cy="64"/>
            </a:xfrm>
            <a:custGeom>
              <a:avLst/>
              <a:gdLst>
                <a:gd name="T0" fmla="*/ 32 w 33"/>
                <a:gd name="T1" fmla="*/ 0 h 64"/>
                <a:gd name="T2" fmla="*/ 12 w 33"/>
                <a:gd name="T3" fmla="*/ 0 h 64"/>
                <a:gd name="T4" fmla="*/ 12 w 33"/>
                <a:gd name="T5" fmla="*/ 63 h 64"/>
                <a:gd name="T6" fmla="*/ 0 w 33"/>
                <a:gd name="T7" fmla="*/ 63 h 64"/>
                <a:gd name="T8" fmla="*/ 0 60000 65536"/>
                <a:gd name="T9" fmla="*/ 0 60000 65536"/>
                <a:gd name="T10" fmla="*/ 0 60000 65536"/>
                <a:gd name="T11" fmla="*/ 0 60000 65536"/>
                <a:gd name="T12" fmla="*/ 0 w 33"/>
                <a:gd name="T13" fmla="*/ 0 h 64"/>
                <a:gd name="T14" fmla="*/ 33 w 33"/>
                <a:gd name="T15" fmla="*/ 64 h 64"/>
              </a:gdLst>
              <a:ahLst/>
              <a:cxnLst>
                <a:cxn ang="T8">
                  <a:pos x="T0" y="T1"/>
                </a:cxn>
                <a:cxn ang="T9">
                  <a:pos x="T2" y="T3"/>
                </a:cxn>
                <a:cxn ang="T10">
                  <a:pos x="T4" y="T5"/>
                </a:cxn>
                <a:cxn ang="T11">
                  <a:pos x="T6" y="T7"/>
                </a:cxn>
              </a:cxnLst>
              <a:rect l="T12" t="T13" r="T14" b="T15"/>
              <a:pathLst>
                <a:path w="33" h="64">
                  <a:moveTo>
                    <a:pt x="32" y="0"/>
                  </a:moveTo>
                  <a:lnTo>
                    <a:pt x="12" y="0"/>
                  </a:lnTo>
                  <a:lnTo>
                    <a:pt x="12" y="63"/>
                  </a:lnTo>
                  <a:lnTo>
                    <a:pt x="0" y="63"/>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71" name="Freeform 141"/>
            <p:cNvSpPr>
              <a:spLocks/>
            </p:cNvSpPr>
            <p:nvPr/>
          </p:nvSpPr>
          <p:spPr bwMode="auto">
            <a:xfrm>
              <a:off x="901" y="3922"/>
              <a:ext cx="31" cy="65"/>
            </a:xfrm>
            <a:custGeom>
              <a:avLst/>
              <a:gdLst>
                <a:gd name="T0" fmla="*/ 30 w 31"/>
                <a:gd name="T1" fmla="*/ 0 h 65"/>
                <a:gd name="T2" fmla="*/ 12 w 31"/>
                <a:gd name="T3" fmla="*/ 0 h 65"/>
                <a:gd name="T4" fmla="*/ 12 w 31"/>
                <a:gd name="T5" fmla="*/ 64 h 65"/>
                <a:gd name="T6" fmla="*/ 0 w 31"/>
                <a:gd name="T7" fmla="*/ 64 h 65"/>
                <a:gd name="T8" fmla="*/ 0 60000 65536"/>
                <a:gd name="T9" fmla="*/ 0 60000 65536"/>
                <a:gd name="T10" fmla="*/ 0 60000 65536"/>
                <a:gd name="T11" fmla="*/ 0 60000 65536"/>
                <a:gd name="T12" fmla="*/ 0 w 31"/>
                <a:gd name="T13" fmla="*/ 0 h 65"/>
                <a:gd name="T14" fmla="*/ 31 w 31"/>
                <a:gd name="T15" fmla="*/ 65 h 65"/>
              </a:gdLst>
              <a:ahLst/>
              <a:cxnLst>
                <a:cxn ang="T8">
                  <a:pos x="T0" y="T1"/>
                </a:cxn>
                <a:cxn ang="T9">
                  <a:pos x="T2" y="T3"/>
                </a:cxn>
                <a:cxn ang="T10">
                  <a:pos x="T4" y="T5"/>
                </a:cxn>
                <a:cxn ang="T11">
                  <a:pos x="T6" y="T7"/>
                </a:cxn>
              </a:cxnLst>
              <a:rect l="T12" t="T13" r="T14" b="T15"/>
              <a:pathLst>
                <a:path w="31" h="65">
                  <a:moveTo>
                    <a:pt x="30" y="0"/>
                  </a:moveTo>
                  <a:lnTo>
                    <a:pt x="12" y="0"/>
                  </a:lnTo>
                  <a:lnTo>
                    <a:pt x="12"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72" name="Freeform 142"/>
            <p:cNvSpPr>
              <a:spLocks/>
            </p:cNvSpPr>
            <p:nvPr/>
          </p:nvSpPr>
          <p:spPr bwMode="auto">
            <a:xfrm>
              <a:off x="942" y="3922"/>
              <a:ext cx="27" cy="65"/>
            </a:xfrm>
            <a:custGeom>
              <a:avLst/>
              <a:gdLst>
                <a:gd name="T0" fmla="*/ 26 w 27"/>
                <a:gd name="T1" fmla="*/ 0 h 65"/>
                <a:gd name="T2" fmla="*/ 7 w 27"/>
                <a:gd name="T3" fmla="*/ 0 h 65"/>
                <a:gd name="T4" fmla="*/ 7 w 27"/>
                <a:gd name="T5" fmla="*/ 64 h 65"/>
                <a:gd name="T6" fmla="*/ 0 w 27"/>
                <a:gd name="T7" fmla="*/ 64 h 65"/>
                <a:gd name="T8" fmla="*/ 0 60000 65536"/>
                <a:gd name="T9" fmla="*/ 0 60000 65536"/>
                <a:gd name="T10" fmla="*/ 0 60000 65536"/>
                <a:gd name="T11" fmla="*/ 0 60000 65536"/>
                <a:gd name="T12" fmla="*/ 0 w 27"/>
                <a:gd name="T13" fmla="*/ 0 h 65"/>
                <a:gd name="T14" fmla="*/ 27 w 27"/>
                <a:gd name="T15" fmla="*/ 65 h 65"/>
              </a:gdLst>
              <a:ahLst/>
              <a:cxnLst>
                <a:cxn ang="T8">
                  <a:pos x="T0" y="T1"/>
                </a:cxn>
                <a:cxn ang="T9">
                  <a:pos x="T2" y="T3"/>
                </a:cxn>
                <a:cxn ang="T10">
                  <a:pos x="T4" y="T5"/>
                </a:cxn>
                <a:cxn ang="T11">
                  <a:pos x="T6" y="T7"/>
                </a:cxn>
              </a:cxnLst>
              <a:rect l="T12" t="T13" r="T14" b="T15"/>
              <a:pathLst>
                <a:path w="27" h="65">
                  <a:moveTo>
                    <a:pt x="26" y="0"/>
                  </a:moveTo>
                  <a:lnTo>
                    <a:pt x="7" y="0"/>
                  </a:lnTo>
                  <a:lnTo>
                    <a:pt x="7"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73" name="Freeform 143"/>
            <p:cNvSpPr>
              <a:spLocks/>
            </p:cNvSpPr>
            <p:nvPr/>
          </p:nvSpPr>
          <p:spPr bwMode="auto">
            <a:xfrm>
              <a:off x="1016" y="3922"/>
              <a:ext cx="30" cy="65"/>
            </a:xfrm>
            <a:custGeom>
              <a:avLst/>
              <a:gdLst>
                <a:gd name="T0" fmla="*/ 29 w 30"/>
                <a:gd name="T1" fmla="*/ 0 h 65"/>
                <a:gd name="T2" fmla="*/ 11 w 30"/>
                <a:gd name="T3" fmla="*/ 0 h 65"/>
                <a:gd name="T4" fmla="*/ 11 w 30"/>
                <a:gd name="T5" fmla="*/ 64 h 65"/>
                <a:gd name="T6" fmla="*/ 0 w 30"/>
                <a:gd name="T7" fmla="*/ 64 h 65"/>
                <a:gd name="T8" fmla="*/ 0 60000 65536"/>
                <a:gd name="T9" fmla="*/ 0 60000 65536"/>
                <a:gd name="T10" fmla="*/ 0 60000 65536"/>
                <a:gd name="T11" fmla="*/ 0 60000 65536"/>
                <a:gd name="T12" fmla="*/ 0 w 30"/>
                <a:gd name="T13" fmla="*/ 0 h 65"/>
                <a:gd name="T14" fmla="*/ 30 w 30"/>
                <a:gd name="T15" fmla="*/ 65 h 65"/>
              </a:gdLst>
              <a:ahLst/>
              <a:cxnLst>
                <a:cxn ang="T8">
                  <a:pos x="T0" y="T1"/>
                </a:cxn>
                <a:cxn ang="T9">
                  <a:pos x="T2" y="T3"/>
                </a:cxn>
                <a:cxn ang="T10">
                  <a:pos x="T4" y="T5"/>
                </a:cxn>
                <a:cxn ang="T11">
                  <a:pos x="T6" y="T7"/>
                </a:cxn>
              </a:cxnLst>
              <a:rect l="T12" t="T13" r="T14" b="T15"/>
              <a:pathLst>
                <a:path w="30" h="65">
                  <a:moveTo>
                    <a:pt x="29" y="0"/>
                  </a:moveTo>
                  <a:lnTo>
                    <a:pt x="11" y="0"/>
                  </a:lnTo>
                  <a:lnTo>
                    <a:pt x="11"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74" name="Freeform 144"/>
            <p:cNvSpPr>
              <a:spLocks/>
            </p:cNvSpPr>
            <p:nvPr/>
          </p:nvSpPr>
          <p:spPr bwMode="auto">
            <a:xfrm>
              <a:off x="1054" y="3922"/>
              <a:ext cx="31" cy="65"/>
            </a:xfrm>
            <a:custGeom>
              <a:avLst/>
              <a:gdLst>
                <a:gd name="T0" fmla="*/ 30 w 31"/>
                <a:gd name="T1" fmla="*/ 0 h 65"/>
                <a:gd name="T2" fmla="*/ 11 w 31"/>
                <a:gd name="T3" fmla="*/ 0 h 65"/>
                <a:gd name="T4" fmla="*/ 11 w 31"/>
                <a:gd name="T5" fmla="*/ 64 h 65"/>
                <a:gd name="T6" fmla="*/ 0 w 31"/>
                <a:gd name="T7" fmla="*/ 64 h 65"/>
                <a:gd name="T8" fmla="*/ 0 60000 65536"/>
                <a:gd name="T9" fmla="*/ 0 60000 65536"/>
                <a:gd name="T10" fmla="*/ 0 60000 65536"/>
                <a:gd name="T11" fmla="*/ 0 60000 65536"/>
                <a:gd name="T12" fmla="*/ 0 w 31"/>
                <a:gd name="T13" fmla="*/ 0 h 65"/>
                <a:gd name="T14" fmla="*/ 31 w 31"/>
                <a:gd name="T15" fmla="*/ 65 h 65"/>
              </a:gdLst>
              <a:ahLst/>
              <a:cxnLst>
                <a:cxn ang="T8">
                  <a:pos x="T0" y="T1"/>
                </a:cxn>
                <a:cxn ang="T9">
                  <a:pos x="T2" y="T3"/>
                </a:cxn>
                <a:cxn ang="T10">
                  <a:pos x="T4" y="T5"/>
                </a:cxn>
                <a:cxn ang="T11">
                  <a:pos x="T6" y="T7"/>
                </a:cxn>
              </a:cxnLst>
              <a:rect l="T12" t="T13" r="T14" b="T15"/>
              <a:pathLst>
                <a:path w="31" h="65">
                  <a:moveTo>
                    <a:pt x="30" y="0"/>
                  </a:moveTo>
                  <a:lnTo>
                    <a:pt x="11" y="0"/>
                  </a:lnTo>
                  <a:lnTo>
                    <a:pt x="11" y="64"/>
                  </a:lnTo>
                  <a:lnTo>
                    <a:pt x="0" y="64"/>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75" name="Freeform 145"/>
            <p:cNvSpPr>
              <a:spLocks/>
            </p:cNvSpPr>
            <p:nvPr/>
          </p:nvSpPr>
          <p:spPr bwMode="auto">
            <a:xfrm>
              <a:off x="1093" y="3869"/>
              <a:ext cx="36" cy="118"/>
            </a:xfrm>
            <a:custGeom>
              <a:avLst/>
              <a:gdLst>
                <a:gd name="T0" fmla="*/ 35 w 36"/>
                <a:gd name="T1" fmla="*/ 0 h 118"/>
                <a:gd name="T2" fmla="*/ 35 w 36"/>
                <a:gd name="T3" fmla="*/ 53 h 118"/>
                <a:gd name="T4" fmla="*/ 9 w 36"/>
                <a:gd name="T5" fmla="*/ 53 h 118"/>
                <a:gd name="T6" fmla="*/ 9 w 36"/>
                <a:gd name="T7" fmla="*/ 117 h 118"/>
                <a:gd name="T8" fmla="*/ 0 w 36"/>
                <a:gd name="T9" fmla="*/ 117 h 118"/>
                <a:gd name="T10" fmla="*/ 0 60000 65536"/>
                <a:gd name="T11" fmla="*/ 0 60000 65536"/>
                <a:gd name="T12" fmla="*/ 0 60000 65536"/>
                <a:gd name="T13" fmla="*/ 0 60000 65536"/>
                <a:gd name="T14" fmla="*/ 0 60000 65536"/>
                <a:gd name="T15" fmla="*/ 0 w 36"/>
                <a:gd name="T16" fmla="*/ 0 h 118"/>
                <a:gd name="T17" fmla="*/ 36 w 36"/>
                <a:gd name="T18" fmla="*/ 118 h 118"/>
              </a:gdLst>
              <a:ahLst/>
              <a:cxnLst>
                <a:cxn ang="T10">
                  <a:pos x="T0" y="T1"/>
                </a:cxn>
                <a:cxn ang="T11">
                  <a:pos x="T2" y="T3"/>
                </a:cxn>
                <a:cxn ang="T12">
                  <a:pos x="T4" y="T5"/>
                </a:cxn>
                <a:cxn ang="T13">
                  <a:pos x="T6" y="T7"/>
                </a:cxn>
                <a:cxn ang="T14">
                  <a:pos x="T8" y="T9"/>
                </a:cxn>
              </a:cxnLst>
              <a:rect l="T15" t="T16" r="T17" b="T18"/>
              <a:pathLst>
                <a:path w="36" h="118">
                  <a:moveTo>
                    <a:pt x="35" y="0"/>
                  </a:moveTo>
                  <a:lnTo>
                    <a:pt x="35" y="53"/>
                  </a:lnTo>
                  <a:lnTo>
                    <a:pt x="9" y="53"/>
                  </a:lnTo>
                  <a:lnTo>
                    <a:pt x="9" y="117"/>
                  </a:lnTo>
                  <a:lnTo>
                    <a:pt x="0" y="117"/>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76" name="Oval 146"/>
            <p:cNvSpPr>
              <a:spLocks noChangeArrowheads="1"/>
            </p:cNvSpPr>
            <p:nvPr/>
          </p:nvSpPr>
          <p:spPr bwMode="auto">
            <a:xfrm>
              <a:off x="1058" y="3820"/>
              <a:ext cx="14" cy="9"/>
            </a:xfrm>
            <a:prstGeom prst="ellipse">
              <a:avLst/>
            </a:pr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77" name="Oval 147"/>
            <p:cNvSpPr>
              <a:spLocks noChangeArrowheads="1"/>
            </p:cNvSpPr>
            <p:nvPr/>
          </p:nvSpPr>
          <p:spPr bwMode="auto">
            <a:xfrm>
              <a:off x="1003" y="3845"/>
              <a:ext cx="16" cy="9"/>
            </a:xfrm>
            <a:prstGeom prst="ellipse">
              <a:avLst/>
            </a:pr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78" name="Oval 148"/>
            <p:cNvSpPr>
              <a:spLocks noChangeArrowheads="1"/>
            </p:cNvSpPr>
            <p:nvPr/>
          </p:nvSpPr>
          <p:spPr bwMode="auto">
            <a:xfrm>
              <a:off x="1111" y="3845"/>
              <a:ext cx="13" cy="9"/>
            </a:xfrm>
            <a:prstGeom prst="ellipse">
              <a:avLst/>
            </a:pr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79" name="Freeform 149"/>
            <p:cNvSpPr>
              <a:spLocks/>
            </p:cNvSpPr>
            <p:nvPr/>
          </p:nvSpPr>
          <p:spPr bwMode="auto">
            <a:xfrm>
              <a:off x="736" y="3888"/>
              <a:ext cx="119" cy="7"/>
            </a:xfrm>
            <a:custGeom>
              <a:avLst/>
              <a:gdLst>
                <a:gd name="T0" fmla="*/ 118 w 119"/>
                <a:gd name="T1" fmla="*/ 1 h 7"/>
                <a:gd name="T2" fmla="*/ 108 w 119"/>
                <a:gd name="T3" fmla="*/ 3 h 7"/>
                <a:gd name="T4" fmla="*/ 96 w 119"/>
                <a:gd name="T5" fmla="*/ 3 h 7"/>
                <a:gd name="T6" fmla="*/ 88 w 119"/>
                <a:gd name="T7" fmla="*/ 5 h 7"/>
                <a:gd name="T8" fmla="*/ 78 w 119"/>
                <a:gd name="T9" fmla="*/ 6 h 7"/>
                <a:gd name="T10" fmla="*/ 67 w 119"/>
                <a:gd name="T11" fmla="*/ 6 h 7"/>
                <a:gd name="T12" fmla="*/ 56 w 119"/>
                <a:gd name="T13" fmla="*/ 6 h 7"/>
                <a:gd name="T14" fmla="*/ 45 w 119"/>
                <a:gd name="T15" fmla="*/ 6 h 7"/>
                <a:gd name="T16" fmla="*/ 35 w 119"/>
                <a:gd name="T17" fmla="*/ 6 h 7"/>
                <a:gd name="T18" fmla="*/ 25 w 119"/>
                <a:gd name="T19" fmla="*/ 5 h 7"/>
                <a:gd name="T20" fmla="*/ 14 w 119"/>
                <a:gd name="T21" fmla="*/ 3 h 7"/>
                <a:gd name="T22" fmla="*/ 0 w 119"/>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9"/>
                <a:gd name="T37" fmla="*/ 0 h 7"/>
                <a:gd name="T38" fmla="*/ 119 w 119"/>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9" h="7">
                  <a:moveTo>
                    <a:pt x="118" y="1"/>
                  </a:moveTo>
                  <a:lnTo>
                    <a:pt x="108" y="3"/>
                  </a:lnTo>
                  <a:lnTo>
                    <a:pt x="96" y="3"/>
                  </a:lnTo>
                  <a:lnTo>
                    <a:pt x="88" y="5"/>
                  </a:lnTo>
                  <a:lnTo>
                    <a:pt x="78" y="6"/>
                  </a:lnTo>
                  <a:lnTo>
                    <a:pt x="67" y="6"/>
                  </a:lnTo>
                  <a:lnTo>
                    <a:pt x="56" y="6"/>
                  </a:lnTo>
                  <a:lnTo>
                    <a:pt x="45" y="6"/>
                  </a:lnTo>
                  <a:lnTo>
                    <a:pt x="35" y="6"/>
                  </a:lnTo>
                  <a:lnTo>
                    <a:pt x="25" y="5"/>
                  </a:lnTo>
                  <a:lnTo>
                    <a:pt x="14" y="3"/>
                  </a:lnTo>
                  <a:lnTo>
                    <a:pt x="0" y="0"/>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80" name="Line 150"/>
            <p:cNvSpPr>
              <a:spLocks noChangeShapeType="1"/>
            </p:cNvSpPr>
            <p:nvPr/>
          </p:nvSpPr>
          <p:spPr bwMode="auto">
            <a:xfrm flipH="1">
              <a:off x="714" y="3888"/>
              <a:ext cx="19" cy="1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81" name="Line 151"/>
            <p:cNvSpPr>
              <a:spLocks noChangeShapeType="1"/>
            </p:cNvSpPr>
            <p:nvPr/>
          </p:nvSpPr>
          <p:spPr bwMode="auto">
            <a:xfrm>
              <a:off x="854" y="3888"/>
              <a:ext cx="27" cy="1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82" name="Line 152"/>
            <p:cNvSpPr>
              <a:spLocks noChangeShapeType="1"/>
            </p:cNvSpPr>
            <p:nvPr/>
          </p:nvSpPr>
          <p:spPr bwMode="auto">
            <a:xfrm>
              <a:off x="714" y="3907"/>
              <a:ext cx="165"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83" name="Line 153"/>
            <p:cNvSpPr>
              <a:spLocks noChangeShapeType="1"/>
            </p:cNvSpPr>
            <p:nvPr/>
          </p:nvSpPr>
          <p:spPr bwMode="auto">
            <a:xfrm>
              <a:off x="677" y="3907"/>
              <a:ext cx="21"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84" name="Line 154"/>
            <p:cNvSpPr>
              <a:spLocks noChangeShapeType="1"/>
            </p:cNvSpPr>
            <p:nvPr/>
          </p:nvSpPr>
          <p:spPr bwMode="auto">
            <a:xfrm flipH="1">
              <a:off x="224" y="3890"/>
              <a:ext cx="46"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85" name="Line 155"/>
            <p:cNvSpPr>
              <a:spLocks noChangeShapeType="1"/>
            </p:cNvSpPr>
            <p:nvPr/>
          </p:nvSpPr>
          <p:spPr bwMode="auto">
            <a:xfrm>
              <a:off x="768" y="3853"/>
              <a:ext cx="52"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86" name="Line 156"/>
            <p:cNvSpPr>
              <a:spLocks noChangeShapeType="1"/>
            </p:cNvSpPr>
            <p:nvPr/>
          </p:nvSpPr>
          <p:spPr bwMode="auto">
            <a:xfrm flipV="1">
              <a:off x="1097" y="3865"/>
              <a:ext cx="38" cy="25"/>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87" name="Freeform 157"/>
            <p:cNvSpPr>
              <a:spLocks/>
            </p:cNvSpPr>
            <p:nvPr/>
          </p:nvSpPr>
          <p:spPr bwMode="auto">
            <a:xfrm>
              <a:off x="167" y="3869"/>
              <a:ext cx="962" cy="39"/>
            </a:xfrm>
            <a:custGeom>
              <a:avLst/>
              <a:gdLst>
                <a:gd name="T0" fmla="*/ 0 w 962"/>
                <a:gd name="T1" fmla="*/ 38 h 39"/>
                <a:gd name="T2" fmla="*/ 0 w 962"/>
                <a:gd name="T3" fmla="*/ 0 h 39"/>
                <a:gd name="T4" fmla="*/ 961 w 962"/>
                <a:gd name="T5" fmla="*/ 0 h 39"/>
                <a:gd name="T6" fmla="*/ 0 60000 65536"/>
                <a:gd name="T7" fmla="*/ 0 60000 65536"/>
                <a:gd name="T8" fmla="*/ 0 60000 65536"/>
                <a:gd name="T9" fmla="*/ 0 w 962"/>
                <a:gd name="T10" fmla="*/ 0 h 39"/>
                <a:gd name="T11" fmla="*/ 962 w 962"/>
                <a:gd name="T12" fmla="*/ 39 h 39"/>
              </a:gdLst>
              <a:ahLst/>
              <a:cxnLst>
                <a:cxn ang="T6">
                  <a:pos x="T0" y="T1"/>
                </a:cxn>
                <a:cxn ang="T7">
                  <a:pos x="T2" y="T3"/>
                </a:cxn>
                <a:cxn ang="T8">
                  <a:pos x="T4" y="T5"/>
                </a:cxn>
              </a:cxnLst>
              <a:rect l="T9" t="T10" r="T11" b="T12"/>
              <a:pathLst>
                <a:path w="962" h="39">
                  <a:moveTo>
                    <a:pt x="0" y="38"/>
                  </a:moveTo>
                  <a:lnTo>
                    <a:pt x="0" y="0"/>
                  </a:lnTo>
                  <a:lnTo>
                    <a:pt x="961" y="0"/>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188" name="Line 158"/>
            <p:cNvSpPr>
              <a:spLocks noChangeShapeType="1"/>
            </p:cNvSpPr>
            <p:nvPr/>
          </p:nvSpPr>
          <p:spPr bwMode="auto">
            <a:xfrm>
              <a:off x="166" y="3884"/>
              <a:ext cx="937"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89" name="Line 159"/>
            <p:cNvSpPr>
              <a:spLocks noChangeShapeType="1"/>
            </p:cNvSpPr>
            <p:nvPr/>
          </p:nvSpPr>
          <p:spPr bwMode="auto">
            <a:xfrm>
              <a:off x="251" y="3870"/>
              <a:ext cx="0" cy="3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90" name="Line 160"/>
            <p:cNvSpPr>
              <a:spLocks noChangeShapeType="1"/>
            </p:cNvSpPr>
            <p:nvPr/>
          </p:nvSpPr>
          <p:spPr bwMode="auto">
            <a:xfrm>
              <a:off x="334" y="3870"/>
              <a:ext cx="0" cy="3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91" name="Line 161"/>
            <p:cNvSpPr>
              <a:spLocks noChangeShapeType="1"/>
            </p:cNvSpPr>
            <p:nvPr/>
          </p:nvSpPr>
          <p:spPr bwMode="auto">
            <a:xfrm>
              <a:off x="419" y="3870"/>
              <a:ext cx="0" cy="36"/>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92" name="Line 162"/>
            <p:cNvSpPr>
              <a:spLocks noChangeShapeType="1"/>
            </p:cNvSpPr>
            <p:nvPr/>
          </p:nvSpPr>
          <p:spPr bwMode="auto">
            <a:xfrm>
              <a:off x="506" y="3869"/>
              <a:ext cx="0" cy="38"/>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93" name="Line 163"/>
            <p:cNvSpPr>
              <a:spLocks noChangeShapeType="1"/>
            </p:cNvSpPr>
            <p:nvPr/>
          </p:nvSpPr>
          <p:spPr bwMode="auto">
            <a:xfrm>
              <a:off x="587" y="3870"/>
              <a:ext cx="0" cy="3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94" name="Line 164"/>
            <p:cNvSpPr>
              <a:spLocks noChangeShapeType="1"/>
            </p:cNvSpPr>
            <p:nvPr/>
          </p:nvSpPr>
          <p:spPr bwMode="auto">
            <a:xfrm flipV="1">
              <a:off x="755" y="3870"/>
              <a:ext cx="0" cy="3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95" name="Line 165"/>
            <p:cNvSpPr>
              <a:spLocks noChangeShapeType="1"/>
            </p:cNvSpPr>
            <p:nvPr/>
          </p:nvSpPr>
          <p:spPr bwMode="auto">
            <a:xfrm flipV="1">
              <a:off x="923" y="3870"/>
              <a:ext cx="0" cy="3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96" name="Line 166"/>
            <p:cNvSpPr>
              <a:spLocks noChangeShapeType="1"/>
            </p:cNvSpPr>
            <p:nvPr/>
          </p:nvSpPr>
          <p:spPr bwMode="auto">
            <a:xfrm flipV="1">
              <a:off x="1006" y="3870"/>
              <a:ext cx="0" cy="3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97" name="Line 167"/>
            <p:cNvSpPr>
              <a:spLocks noChangeShapeType="1"/>
            </p:cNvSpPr>
            <p:nvPr/>
          </p:nvSpPr>
          <p:spPr bwMode="auto">
            <a:xfrm>
              <a:off x="203" y="3907"/>
              <a:ext cx="67"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98" name="Line 168"/>
            <p:cNvSpPr>
              <a:spLocks noChangeShapeType="1"/>
            </p:cNvSpPr>
            <p:nvPr/>
          </p:nvSpPr>
          <p:spPr bwMode="auto">
            <a:xfrm>
              <a:off x="367" y="3907"/>
              <a:ext cx="66"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199" name="Line 169"/>
            <p:cNvSpPr>
              <a:spLocks noChangeShapeType="1"/>
            </p:cNvSpPr>
            <p:nvPr/>
          </p:nvSpPr>
          <p:spPr bwMode="auto">
            <a:xfrm>
              <a:off x="641" y="3907"/>
              <a:ext cx="36"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00" name="Line 170"/>
            <p:cNvSpPr>
              <a:spLocks noChangeShapeType="1"/>
            </p:cNvSpPr>
            <p:nvPr/>
          </p:nvSpPr>
          <p:spPr bwMode="auto">
            <a:xfrm>
              <a:off x="703" y="3907"/>
              <a:ext cx="14"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01" name="Line 171"/>
            <p:cNvSpPr>
              <a:spLocks noChangeShapeType="1"/>
            </p:cNvSpPr>
            <p:nvPr/>
          </p:nvSpPr>
          <p:spPr bwMode="auto">
            <a:xfrm>
              <a:off x="879" y="3907"/>
              <a:ext cx="13"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02" name="Line 172"/>
            <p:cNvSpPr>
              <a:spLocks noChangeShapeType="1"/>
            </p:cNvSpPr>
            <p:nvPr/>
          </p:nvSpPr>
          <p:spPr bwMode="auto">
            <a:xfrm flipV="1">
              <a:off x="4209" y="3591"/>
              <a:ext cx="0" cy="15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03" name="Line 173"/>
            <p:cNvSpPr>
              <a:spLocks noChangeShapeType="1"/>
            </p:cNvSpPr>
            <p:nvPr/>
          </p:nvSpPr>
          <p:spPr bwMode="auto">
            <a:xfrm flipH="1">
              <a:off x="4098" y="3682"/>
              <a:ext cx="110" cy="7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04" name="Line 174"/>
            <p:cNvSpPr>
              <a:spLocks noChangeShapeType="1"/>
            </p:cNvSpPr>
            <p:nvPr/>
          </p:nvSpPr>
          <p:spPr bwMode="auto">
            <a:xfrm flipV="1">
              <a:off x="3112" y="3715"/>
              <a:ext cx="1096" cy="7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05" name="Line 175"/>
            <p:cNvSpPr>
              <a:spLocks noChangeShapeType="1"/>
            </p:cNvSpPr>
            <p:nvPr/>
          </p:nvSpPr>
          <p:spPr bwMode="auto">
            <a:xfrm flipV="1">
              <a:off x="3112" y="3732"/>
              <a:ext cx="1097" cy="76"/>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06" name="Line 176"/>
            <p:cNvSpPr>
              <a:spLocks noChangeShapeType="1"/>
            </p:cNvSpPr>
            <p:nvPr/>
          </p:nvSpPr>
          <p:spPr bwMode="auto">
            <a:xfrm flipV="1">
              <a:off x="3112" y="3723"/>
              <a:ext cx="1097" cy="74"/>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07" name="Line 177"/>
            <p:cNvSpPr>
              <a:spLocks noChangeShapeType="1"/>
            </p:cNvSpPr>
            <p:nvPr/>
          </p:nvSpPr>
          <p:spPr bwMode="auto">
            <a:xfrm flipV="1">
              <a:off x="3662" y="3750"/>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08" name="Line 178"/>
            <p:cNvSpPr>
              <a:spLocks noChangeShapeType="1"/>
            </p:cNvSpPr>
            <p:nvPr/>
          </p:nvSpPr>
          <p:spPr bwMode="auto">
            <a:xfrm>
              <a:off x="3732" y="3745"/>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09" name="Line 179"/>
            <p:cNvSpPr>
              <a:spLocks noChangeShapeType="1"/>
            </p:cNvSpPr>
            <p:nvPr/>
          </p:nvSpPr>
          <p:spPr bwMode="auto">
            <a:xfrm flipV="1">
              <a:off x="3802" y="3741"/>
              <a:ext cx="0" cy="3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10" name="Line 180"/>
            <p:cNvSpPr>
              <a:spLocks noChangeShapeType="1"/>
            </p:cNvSpPr>
            <p:nvPr/>
          </p:nvSpPr>
          <p:spPr bwMode="auto">
            <a:xfrm>
              <a:off x="3871" y="3736"/>
              <a:ext cx="0" cy="32"/>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11" name="Line 181"/>
            <p:cNvSpPr>
              <a:spLocks noChangeShapeType="1"/>
            </p:cNvSpPr>
            <p:nvPr/>
          </p:nvSpPr>
          <p:spPr bwMode="auto">
            <a:xfrm flipV="1">
              <a:off x="3939" y="3732"/>
              <a:ext cx="0" cy="3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12" name="Line 182"/>
            <p:cNvSpPr>
              <a:spLocks noChangeShapeType="1"/>
            </p:cNvSpPr>
            <p:nvPr/>
          </p:nvSpPr>
          <p:spPr bwMode="auto">
            <a:xfrm>
              <a:off x="4007" y="3728"/>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13" name="Line 183"/>
            <p:cNvSpPr>
              <a:spLocks noChangeShapeType="1"/>
            </p:cNvSpPr>
            <p:nvPr/>
          </p:nvSpPr>
          <p:spPr bwMode="auto">
            <a:xfrm flipV="1">
              <a:off x="4077" y="3721"/>
              <a:ext cx="0" cy="3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14" name="Line 184"/>
            <p:cNvSpPr>
              <a:spLocks noChangeShapeType="1"/>
            </p:cNvSpPr>
            <p:nvPr/>
          </p:nvSpPr>
          <p:spPr bwMode="auto">
            <a:xfrm flipV="1">
              <a:off x="4146" y="3719"/>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15" name="Freeform 185"/>
            <p:cNvSpPr>
              <a:spLocks/>
            </p:cNvSpPr>
            <p:nvPr/>
          </p:nvSpPr>
          <p:spPr bwMode="auto">
            <a:xfrm>
              <a:off x="991" y="3813"/>
              <a:ext cx="145" cy="79"/>
            </a:xfrm>
            <a:custGeom>
              <a:avLst/>
              <a:gdLst>
                <a:gd name="T0" fmla="*/ 111 w 145"/>
                <a:gd name="T1" fmla="*/ 72 h 79"/>
                <a:gd name="T2" fmla="*/ 91 w 145"/>
                <a:gd name="T3" fmla="*/ 78 h 79"/>
                <a:gd name="T4" fmla="*/ 84 w 145"/>
                <a:gd name="T5" fmla="*/ 78 h 79"/>
                <a:gd name="T6" fmla="*/ 78 w 145"/>
                <a:gd name="T7" fmla="*/ 78 h 79"/>
                <a:gd name="T8" fmla="*/ 72 w 145"/>
                <a:gd name="T9" fmla="*/ 78 h 79"/>
                <a:gd name="T10" fmla="*/ 65 w 145"/>
                <a:gd name="T11" fmla="*/ 78 h 79"/>
                <a:gd name="T12" fmla="*/ 59 w 145"/>
                <a:gd name="T13" fmla="*/ 78 h 79"/>
                <a:gd name="T14" fmla="*/ 54 w 145"/>
                <a:gd name="T15" fmla="*/ 78 h 79"/>
                <a:gd name="T16" fmla="*/ 46 w 145"/>
                <a:gd name="T17" fmla="*/ 77 h 79"/>
                <a:gd name="T18" fmla="*/ 41 w 145"/>
                <a:gd name="T19" fmla="*/ 75 h 79"/>
                <a:gd name="T20" fmla="*/ 36 w 145"/>
                <a:gd name="T21" fmla="*/ 74 h 79"/>
                <a:gd name="T22" fmla="*/ 29 w 145"/>
                <a:gd name="T23" fmla="*/ 71 h 79"/>
                <a:gd name="T24" fmla="*/ 25 w 145"/>
                <a:gd name="T25" fmla="*/ 70 h 79"/>
                <a:gd name="T26" fmla="*/ 20 w 145"/>
                <a:gd name="T27" fmla="*/ 67 h 79"/>
                <a:gd name="T28" fmla="*/ 15 w 145"/>
                <a:gd name="T29" fmla="*/ 65 h 79"/>
                <a:gd name="T30" fmla="*/ 13 w 145"/>
                <a:gd name="T31" fmla="*/ 62 h 79"/>
                <a:gd name="T32" fmla="*/ 9 w 145"/>
                <a:gd name="T33" fmla="*/ 60 h 79"/>
                <a:gd name="T34" fmla="*/ 5 w 145"/>
                <a:gd name="T35" fmla="*/ 56 h 79"/>
                <a:gd name="T36" fmla="*/ 4 w 145"/>
                <a:gd name="T37" fmla="*/ 52 h 79"/>
                <a:gd name="T38" fmla="*/ 2 w 145"/>
                <a:gd name="T39" fmla="*/ 50 h 79"/>
                <a:gd name="T40" fmla="*/ 1 w 145"/>
                <a:gd name="T41" fmla="*/ 45 h 79"/>
                <a:gd name="T42" fmla="*/ 0 w 145"/>
                <a:gd name="T43" fmla="*/ 43 h 79"/>
                <a:gd name="T44" fmla="*/ 0 w 145"/>
                <a:gd name="T45" fmla="*/ 40 h 79"/>
                <a:gd name="T46" fmla="*/ 0 w 145"/>
                <a:gd name="T47" fmla="*/ 36 h 79"/>
                <a:gd name="T48" fmla="*/ 1 w 145"/>
                <a:gd name="T49" fmla="*/ 32 h 79"/>
                <a:gd name="T50" fmla="*/ 2 w 145"/>
                <a:gd name="T51" fmla="*/ 28 h 79"/>
                <a:gd name="T52" fmla="*/ 4 w 145"/>
                <a:gd name="T53" fmla="*/ 25 h 79"/>
                <a:gd name="T54" fmla="*/ 5 w 145"/>
                <a:gd name="T55" fmla="*/ 23 h 79"/>
                <a:gd name="T56" fmla="*/ 9 w 145"/>
                <a:gd name="T57" fmla="*/ 19 h 79"/>
                <a:gd name="T58" fmla="*/ 13 w 145"/>
                <a:gd name="T59" fmla="*/ 16 h 79"/>
                <a:gd name="T60" fmla="*/ 15 w 145"/>
                <a:gd name="T61" fmla="*/ 13 h 79"/>
                <a:gd name="T62" fmla="*/ 20 w 145"/>
                <a:gd name="T63" fmla="*/ 11 h 79"/>
                <a:gd name="T64" fmla="*/ 25 w 145"/>
                <a:gd name="T65" fmla="*/ 8 h 79"/>
                <a:gd name="T66" fmla="*/ 29 w 145"/>
                <a:gd name="T67" fmla="*/ 6 h 79"/>
                <a:gd name="T68" fmla="*/ 36 w 145"/>
                <a:gd name="T69" fmla="*/ 4 h 79"/>
                <a:gd name="T70" fmla="*/ 41 w 145"/>
                <a:gd name="T71" fmla="*/ 4 h 79"/>
                <a:gd name="T72" fmla="*/ 46 w 145"/>
                <a:gd name="T73" fmla="*/ 1 h 79"/>
                <a:gd name="T74" fmla="*/ 54 w 145"/>
                <a:gd name="T75" fmla="*/ 0 h 79"/>
                <a:gd name="T76" fmla="*/ 59 w 145"/>
                <a:gd name="T77" fmla="*/ 0 h 79"/>
                <a:gd name="T78" fmla="*/ 65 w 145"/>
                <a:gd name="T79" fmla="*/ 0 h 79"/>
                <a:gd name="T80" fmla="*/ 72 w 145"/>
                <a:gd name="T81" fmla="*/ 0 h 79"/>
                <a:gd name="T82" fmla="*/ 78 w 145"/>
                <a:gd name="T83" fmla="*/ 0 h 79"/>
                <a:gd name="T84" fmla="*/ 84 w 145"/>
                <a:gd name="T85" fmla="*/ 0 h 79"/>
                <a:gd name="T86" fmla="*/ 91 w 145"/>
                <a:gd name="T87" fmla="*/ 0 h 79"/>
                <a:gd name="T88" fmla="*/ 97 w 145"/>
                <a:gd name="T89" fmla="*/ 1 h 79"/>
                <a:gd name="T90" fmla="*/ 102 w 145"/>
                <a:gd name="T91" fmla="*/ 4 h 79"/>
                <a:gd name="T92" fmla="*/ 107 w 145"/>
                <a:gd name="T93" fmla="*/ 4 h 79"/>
                <a:gd name="T94" fmla="*/ 113 w 145"/>
                <a:gd name="T95" fmla="*/ 6 h 79"/>
                <a:gd name="T96" fmla="*/ 120 w 145"/>
                <a:gd name="T97" fmla="*/ 8 h 79"/>
                <a:gd name="T98" fmla="*/ 123 w 145"/>
                <a:gd name="T99" fmla="*/ 11 h 79"/>
                <a:gd name="T100" fmla="*/ 128 w 145"/>
                <a:gd name="T101" fmla="*/ 13 h 79"/>
                <a:gd name="T102" fmla="*/ 130 w 145"/>
                <a:gd name="T103" fmla="*/ 16 h 79"/>
                <a:gd name="T104" fmla="*/ 133 w 145"/>
                <a:gd name="T105" fmla="*/ 19 h 79"/>
                <a:gd name="T106" fmla="*/ 137 w 145"/>
                <a:gd name="T107" fmla="*/ 23 h 79"/>
                <a:gd name="T108" fmla="*/ 140 w 145"/>
                <a:gd name="T109" fmla="*/ 25 h 79"/>
                <a:gd name="T110" fmla="*/ 141 w 145"/>
                <a:gd name="T111" fmla="*/ 28 h 79"/>
                <a:gd name="T112" fmla="*/ 144 w 145"/>
                <a:gd name="T113" fmla="*/ 32 h 79"/>
                <a:gd name="T114" fmla="*/ 144 w 145"/>
                <a:gd name="T115" fmla="*/ 36 h 79"/>
                <a:gd name="T116" fmla="*/ 144 w 145"/>
                <a:gd name="T117" fmla="*/ 40 h 79"/>
                <a:gd name="T118" fmla="*/ 144 w 145"/>
                <a:gd name="T119" fmla="*/ 43 h 79"/>
                <a:gd name="T120" fmla="*/ 144 w 145"/>
                <a:gd name="T121" fmla="*/ 45 h 79"/>
                <a:gd name="T122" fmla="*/ 141 w 145"/>
                <a:gd name="T123" fmla="*/ 50 h 79"/>
                <a:gd name="T124" fmla="*/ 140 w 145"/>
                <a:gd name="T125" fmla="*/ 52 h 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5"/>
                <a:gd name="T190" fmla="*/ 0 h 79"/>
                <a:gd name="T191" fmla="*/ 145 w 145"/>
                <a:gd name="T192" fmla="*/ 79 h 7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5" h="79">
                  <a:moveTo>
                    <a:pt x="111" y="72"/>
                  </a:moveTo>
                  <a:lnTo>
                    <a:pt x="91" y="78"/>
                  </a:lnTo>
                  <a:lnTo>
                    <a:pt x="84" y="78"/>
                  </a:lnTo>
                  <a:lnTo>
                    <a:pt x="78" y="78"/>
                  </a:lnTo>
                  <a:lnTo>
                    <a:pt x="72" y="78"/>
                  </a:lnTo>
                  <a:lnTo>
                    <a:pt x="65" y="78"/>
                  </a:lnTo>
                  <a:lnTo>
                    <a:pt x="59" y="78"/>
                  </a:lnTo>
                  <a:lnTo>
                    <a:pt x="54" y="78"/>
                  </a:lnTo>
                  <a:lnTo>
                    <a:pt x="46" y="77"/>
                  </a:lnTo>
                  <a:lnTo>
                    <a:pt x="41" y="75"/>
                  </a:lnTo>
                  <a:lnTo>
                    <a:pt x="36" y="74"/>
                  </a:lnTo>
                  <a:lnTo>
                    <a:pt x="29" y="71"/>
                  </a:lnTo>
                  <a:lnTo>
                    <a:pt x="25" y="70"/>
                  </a:lnTo>
                  <a:lnTo>
                    <a:pt x="20" y="67"/>
                  </a:lnTo>
                  <a:lnTo>
                    <a:pt x="15" y="65"/>
                  </a:lnTo>
                  <a:lnTo>
                    <a:pt x="13" y="62"/>
                  </a:lnTo>
                  <a:lnTo>
                    <a:pt x="9" y="60"/>
                  </a:lnTo>
                  <a:lnTo>
                    <a:pt x="5" y="56"/>
                  </a:lnTo>
                  <a:lnTo>
                    <a:pt x="4" y="52"/>
                  </a:lnTo>
                  <a:lnTo>
                    <a:pt x="2" y="50"/>
                  </a:lnTo>
                  <a:lnTo>
                    <a:pt x="1" y="45"/>
                  </a:lnTo>
                  <a:lnTo>
                    <a:pt x="0" y="43"/>
                  </a:lnTo>
                  <a:lnTo>
                    <a:pt x="0" y="40"/>
                  </a:lnTo>
                  <a:lnTo>
                    <a:pt x="0" y="36"/>
                  </a:lnTo>
                  <a:lnTo>
                    <a:pt x="1" y="32"/>
                  </a:lnTo>
                  <a:lnTo>
                    <a:pt x="2" y="28"/>
                  </a:lnTo>
                  <a:lnTo>
                    <a:pt x="4" y="25"/>
                  </a:lnTo>
                  <a:lnTo>
                    <a:pt x="5" y="23"/>
                  </a:lnTo>
                  <a:lnTo>
                    <a:pt x="9" y="19"/>
                  </a:lnTo>
                  <a:lnTo>
                    <a:pt x="13" y="16"/>
                  </a:lnTo>
                  <a:lnTo>
                    <a:pt x="15" y="13"/>
                  </a:lnTo>
                  <a:lnTo>
                    <a:pt x="20" y="11"/>
                  </a:lnTo>
                  <a:lnTo>
                    <a:pt x="25" y="8"/>
                  </a:lnTo>
                  <a:lnTo>
                    <a:pt x="29" y="6"/>
                  </a:lnTo>
                  <a:lnTo>
                    <a:pt x="36" y="4"/>
                  </a:lnTo>
                  <a:lnTo>
                    <a:pt x="41" y="4"/>
                  </a:lnTo>
                  <a:lnTo>
                    <a:pt x="46" y="1"/>
                  </a:lnTo>
                  <a:lnTo>
                    <a:pt x="54" y="0"/>
                  </a:lnTo>
                  <a:lnTo>
                    <a:pt x="59" y="0"/>
                  </a:lnTo>
                  <a:lnTo>
                    <a:pt x="65" y="0"/>
                  </a:lnTo>
                  <a:lnTo>
                    <a:pt x="72" y="0"/>
                  </a:lnTo>
                  <a:lnTo>
                    <a:pt x="78" y="0"/>
                  </a:lnTo>
                  <a:lnTo>
                    <a:pt x="84" y="0"/>
                  </a:lnTo>
                  <a:lnTo>
                    <a:pt x="91" y="0"/>
                  </a:lnTo>
                  <a:lnTo>
                    <a:pt x="97" y="1"/>
                  </a:lnTo>
                  <a:lnTo>
                    <a:pt x="102" y="4"/>
                  </a:lnTo>
                  <a:lnTo>
                    <a:pt x="107" y="4"/>
                  </a:lnTo>
                  <a:lnTo>
                    <a:pt x="113" y="6"/>
                  </a:lnTo>
                  <a:lnTo>
                    <a:pt x="120" y="8"/>
                  </a:lnTo>
                  <a:lnTo>
                    <a:pt x="123" y="11"/>
                  </a:lnTo>
                  <a:lnTo>
                    <a:pt x="128" y="13"/>
                  </a:lnTo>
                  <a:lnTo>
                    <a:pt x="130" y="16"/>
                  </a:lnTo>
                  <a:lnTo>
                    <a:pt x="133" y="19"/>
                  </a:lnTo>
                  <a:lnTo>
                    <a:pt x="137" y="23"/>
                  </a:lnTo>
                  <a:lnTo>
                    <a:pt x="140" y="25"/>
                  </a:lnTo>
                  <a:lnTo>
                    <a:pt x="141" y="28"/>
                  </a:lnTo>
                  <a:lnTo>
                    <a:pt x="144" y="32"/>
                  </a:lnTo>
                  <a:lnTo>
                    <a:pt x="144" y="36"/>
                  </a:lnTo>
                  <a:lnTo>
                    <a:pt x="144" y="40"/>
                  </a:lnTo>
                  <a:lnTo>
                    <a:pt x="144" y="43"/>
                  </a:lnTo>
                  <a:lnTo>
                    <a:pt x="144" y="45"/>
                  </a:lnTo>
                  <a:lnTo>
                    <a:pt x="141" y="50"/>
                  </a:lnTo>
                  <a:lnTo>
                    <a:pt x="140" y="52"/>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216" name="Line 186"/>
            <p:cNvSpPr>
              <a:spLocks noChangeShapeType="1"/>
            </p:cNvSpPr>
            <p:nvPr/>
          </p:nvSpPr>
          <p:spPr bwMode="auto">
            <a:xfrm>
              <a:off x="167" y="3895"/>
              <a:ext cx="918"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17" name="Freeform 187"/>
            <p:cNvSpPr>
              <a:spLocks/>
            </p:cNvSpPr>
            <p:nvPr/>
          </p:nvSpPr>
          <p:spPr bwMode="auto">
            <a:xfrm>
              <a:off x="767" y="3828"/>
              <a:ext cx="53" cy="26"/>
            </a:xfrm>
            <a:custGeom>
              <a:avLst/>
              <a:gdLst>
                <a:gd name="T0" fmla="*/ 0 w 53"/>
                <a:gd name="T1" fmla="*/ 25 h 26"/>
                <a:gd name="T2" fmla="*/ 18 w 53"/>
                <a:gd name="T3" fmla="*/ 1 h 26"/>
                <a:gd name="T4" fmla="*/ 23 w 53"/>
                <a:gd name="T5" fmla="*/ 0 h 26"/>
                <a:gd name="T6" fmla="*/ 28 w 53"/>
                <a:gd name="T7" fmla="*/ 0 h 26"/>
                <a:gd name="T8" fmla="*/ 31 w 53"/>
                <a:gd name="T9" fmla="*/ 1 h 26"/>
                <a:gd name="T10" fmla="*/ 52 w 53"/>
                <a:gd name="T11" fmla="*/ 25 h 26"/>
                <a:gd name="T12" fmla="*/ 0 60000 65536"/>
                <a:gd name="T13" fmla="*/ 0 60000 65536"/>
                <a:gd name="T14" fmla="*/ 0 60000 65536"/>
                <a:gd name="T15" fmla="*/ 0 60000 65536"/>
                <a:gd name="T16" fmla="*/ 0 60000 65536"/>
                <a:gd name="T17" fmla="*/ 0 60000 65536"/>
                <a:gd name="T18" fmla="*/ 0 w 53"/>
                <a:gd name="T19" fmla="*/ 0 h 26"/>
                <a:gd name="T20" fmla="*/ 53 w 5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3" h="26">
                  <a:moveTo>
                    <a:pt x="0" y="25"/>
                  </a:moveTo>
                  <a:lnTo>
                    <a:pt x="18" y="1"/>
                  </a:lnTo>
                  <a:lnTo>
                    <a:pt x="23" y="0"/>
                  </a:lnTo>
                  <a:lnTo>
                    <a:pt x="28" y="0"/>
                  </a:lnTo>
                  <a:lnTo>
                    <a:pt x="31" y="1"/>
                  </a:lnTo>
                  <a:lnTo>
                    <a:pt x="52" y="25"/>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218" name="Freeform 188"/>
            <p:cNvSpPr>
              <a:spLocks/>
            </p:cNvSpPr>
            <p:nvPr/>
          </p:nvSpPr>
          <p:spPr bwMode="auto">
            <a:xfrm>
              <a:off x="407" y="3922"/>
              <a:ext cx="29" cy="64"/>
            </a:xfrm>
            <a:custGeom>
              <a:avLst/>
              <a:gdLst>
                <a:gd name="T0" fmla="*/ 28 w 29"/>
                <a:gd name="T1" fmla="*/ 0 h 64"/>
                <a:gd name="T2" fmla="*/ 9 w 29"/>
                <a:gd name="T3" fmla="*/ 0 h 64"/>
                <a:gd name="T4" fmla="*/ 9 w 29"/>
                <a:gd name="T5" fmla="*/ 63 h 64"/>
                <a:gd name="T6" fmla="*/ 0 w 29"/>
                <a:gd name="T7" fmla="*/ 63 h 64"/>
                <a:gd name="T8" fmla="*/ 0 60000 65536"/>
                <a:gd name="T9" fmla="*/ 0 60000 65536"/>
                <a:gd name="T10" fmla="*/ 0 60000 65536"/>
                <a:gd name="T11" fmla="*/ 0 60000 65536"/>
                <a:gd name="T12" fmla="*/ 0 w 29"/>
                <a:gd name="T13" fmla="*/ 0 h 64"/>
                <a:gd name="T14" fmla="*/ 29 w 29"/>
                <a:gd name="T15" fmla="*/ 64 h 64"/>
              </a:gdLst>
              <a:ahLst/>
              <a:cxnLst>
                <a:cxn ang="T8">
                  <a:pos x="T0" y="T1"/>
                </a:cxn>
                <a:cxn ang="T9">
                  <a:pos x="T2" y="T3"/>
                </a:cxn>
                <a:cxn ang="T10">
                  <a:pos x="T4" y="T5"/>
                </a:cxn>
                <a:cxn ang="T11">
                  <a:pos x="T6" y="T7"/>
                </a:cxn>
              </a:cxnLst>
              <a:rect l="T12" t="T13" r="T14" b="T15"/>
              <a:pathLst>
                <a:path w="29" h="64">
                  <a:moveTo>
                    <a:pt x="28" y="0"/>
                  </a:moveTo>
                  <a:lnTo>
                    <a:pt x="9" y="0"/>
                  </a:lnTo>
                  <a:lnTo>
                    <a:pt x="9" y="63"/>
                  </a:lnTo>
                  <a:lnTo>
                    <a:pt x="0" y="63"/>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219" name="Freeform 189"/>
            <p:cNvSpPr>
              <a:spLocks/>
            </p:cNvSpPr>
            <p:nvPr/>
          </p:nvSpPr>
          <p:spPr bwMode="auto">
            <a:xfrm>
              <a:off x="978" y="3922"/>
              <a:ext cx="29" cy="64"/>
            </a:xfrm>
            <a:custGeom>
              <a:avLst/>
              <a:gdLst>
                <a:gd name="T0" fmla="*/ 28 w 29"/>
                <a:gd name="T1" fmla="*/ 0 h 64"/>
                <a:gd name="T2" fmla="*/ 9 w 29"/>
                <a:gd name="T3" fmla="*/ 0 h 64"/>
                <a:gd name="T4" fmla="*/ 9 w 29"/>
                <a:gd name="T5" fmla="*/ 63 h 64"/>
                <a:gd name="T6" fmla="*/ 0 w 29"/>
                <a:gd name="T7" fmla="*/ 63 h 64"/>
                <a:gd name="T8" fmla="*/ 0 60000 65536"/>
                <a:gd name="T9" fmla="*/ 0 60000 65536"/>
                <a:gd name="T10" fmla="*/ 0 60000 65536"/>
                <a:gd name="T11" fmla="*/ 0 60000 65536"/>
                <a:gd name="T12" fmla="*/ 0 w 29"/>
                <a:gd name="T13" fmla="*/ 0 h 64"/>
                <a:gd name="T14" fmla="*/ 29 w 29"/>
                <a:gd name="T15" fmla="*/ 64 h 64"/>
              </a:gdLst>
              <a:ahLst/>
              <a:cxnLst>
                <a:cxn ang="T8">
                  <a:pos x="T0" y="T1"/>
                </a:cxn>
                <a:cxn ang="T9">
                  <a:pos x="T2" y="T3"/>
                </a:cxn>
                <a:cxn ang="T10">
                  <a:pos x="T4" y="T5"/>
                </a:cxn>
                <a:cxn ang="T11">
                  <a:pos x="T6" y="T7"/>
                </a:cxn>
              </a:cxnLst>
              <a:rect l="T12" t="T13" r="T14" b="T15"/>
              <a:pathLst>
                <a:path w="29" h="64">
                  <a:moveTo>
                    <a:pt x="28" y="0"/>
                  </a:moveTo>
                  <a:lnTo>
                    <a:pt x="9" y="0"/>
                  </a:lnTo>
                  <a:lnTo>
                    <a:pt x="9" y="63"/>
                  </a:lnTo>
                  <a:lnTo>
                    <a:pt x="0" y="63"/>
                  </a:lnTo>
                </a:path>
              </a:pathLst>
            </a:custGeom>
            <a:no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220" name="Line 190"/>
            <p:cNvSpPr>
              <a:spLocks noChangeShapeType="1"/>
            </p:cNvSpPr>
            <p:nvPr/>
          </p:nvSpPr>
          <p:spPr bwMode="auto">
            <a:xfrm>
              <a:off x="668" y="3869"/>
              <a:ext cx="0" cy="38"/>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21" name="Line 191"/>
            <p:cNvSpPr>
              <a:spLocks noChangeShapeType="1"/>
            </p:cNvSpPr>
            <p:nvPr/>
          </p:nvSpPr>
          <p:spPr bwMode="auto">
            <a:xfrm flipV="1">
              <a:off x="838" y="3870"/>
              <a:ext cx="0" cy="37"/>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22" name="Line 192"/>
            <p:cNvSpPr>
              <a:spLocks noChangeShapeType="1"/>
            </p:cNvSpPr>
            <p:nvPr/>
          </p:nvSpPr>
          <p:spPr bwMode="auto">
            <a:xfrm flipH="1">
              <a:off x="1663" y="3715"/>
              <a:ext cx="119" cy="101"/>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23" name="Line 193"/>
            <p:cNvSpPr>
              <a:spLocks noChangeShapeType="1"/>
            </p:cNvSpPr>
            <p:nvPr/>
          </p:nvSpPr>
          <p:spPr bwMode="auto">
            <a:xfrm flipH="1">
              <a:off x="1681" y="3728"/>
              <a:ext cx="101" cy="88"/>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24" name="Freeform 194"/>
            <p:cNvSpPr>
              <a:spLocks/>
            </p:cNvSpPr>
            <p:nvPr/>
          </p:nvSpPr>
          <p:spPr bwMode="auto">
            <a:xfrm>
              <a:off x="1452" y="3735"/>
              <a:ext cx="258" cy="23"/>
            </a:xfrm>
            <a:custGeom>
              <a:avLst/>
              <a:gdLst>
                <a:gd name="T0" fmla="*/ 0 w 258"/>
                <a:gd name="T1" fmla="*/ 22 h 23"/>
                <a:gd name="T2" fmla="*/ 41 w 258"/>
                <a:gd name="T3" fmla="*/ 0 h 23"/>
                <a:gd name="T4" fmla="*/ 213 w 258"/>
                <a:gd name="T5" fmla="*/ 0 h 23"/>
                <a:gd name="T6" fmla="*/ 257 w 258"/>
                <a:gd name="T7" fmla="*/ 22 h 23"/>
                <a:gd name="T8" fmla="*/ 239 w 258"/>
                <a:gd name="T9" fmla="*/ 22 h 23"/>
                <a:gd name="T10" fmla="*/ 213 w 258"/>
                <a:gd name="T11" fmla="*/ 7 h 23"/>
                <a:gd name="T12" fmla="*/ 46 w 258"/>
                <a:gd name="T13" fmla="*/ 7 h 23"/>
                <a:gd name="T14" fmla="*/ 20 w 258"/>
                <a:gd name="T15" fmla="*/ 22 h 23"/>
                <a:gd name="T16" fmla="*/ 0 w 258"/>
                <a:gd name="T17" fmla="*/ 22 h 23"/>
                <a:gd name="T18" fmla="*/ 0 w 258"/>
                <a:gd name="T19" fmla="*/ 2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8"/>
                <a:gd name="T31" fmla="*/ 0 h 23"/>
                <a:gd name="T32" fmla="*/ 258 w 258"/>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8" h="23">
                  <a:moveTo>
                    <a:pt x="0" y="22"/>
                  </a:moveTo>
                  <a:lnTo>
                    <a:pt x="41" y="0"/>
                  </a:lnTo>
                  <a:lnTo>
                    <a:pt x="213" y="0"/>
                  </a:lnTo>
                  <a:lnTo>
                    <a:pt x="257" y="22"/>
                  </a:lnTo>
                  <a:lnTo>
                    <a:pt x="239" y="22"/>
                  </a:lnTo>
                  <a:lnTo>
                    <a:pt x="213" y="7"/>
                  </a:lnTo>
                  <a:lnTo>
                    <a:pt x="46" y="7"/>
                  </a:lnTo>
                  <a:lnTo>
                    <a:pt x="20" y="22"/>
                  </a:lnTo>
                  <a:lnTo>
                    <a:pt x="0" y="22"/>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sp>
          <p:nvSpPr>
            <p:cNvPr id="225" name="Line 195"/>
            <p:cNvSpPr>
              <a:spLocks noChangeShapeType="1"/>
            </p:cNvSpPr>
            <p:nvPr/>
          </p:nvSpPr>
          <p:spPr bwMode="auto">
            <a:xfrm flipH="1">
              <a:off x="1217" y="3787"/>
              <a:ext cx="1892"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26" name="Line 196"/>
            <p:cNvSpPr>
              <a:spLocks noChangeShapeType="1"/>
            </p:cNvSpPr>
            <p:nvPr/>
          </p:nvSpPr>
          <p:spPr bwMode="auto">
            <a:xfrm flipH="1">
              <a:off x="1217" y="3797"/>
              <a:ext cx="1892"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27" name="Line 197"/>
            <p:cNvSpPr>
              <a:spLocks noChangeShapeType="1"/>
            </p:cNvSpPr>
            <p:nvPr/>
          </p:nvSpPr>
          <p:spPr bwMode="auto">
            <a:xfrm flipH="1">
              <a:off x="1217" y="3808"/>
              <a:ext cx="1893" cy="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28" name="Line 198"/>
            <p:cNvSpPr>
              <a:spLocks noChangeShapeType="1"/>
            </p:cNvSpPr>
            <p:nvPr/>
          </p:nvSpPr>
          <p:spPr bwMode="auto">
            <a:xfrm>
              <a:off x="1217"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29" name="Line 199"/>
            <p:cNvSpPr>
              <a:spLocks noChangeShapeType="1"/>
            </p:cNvSpPr>
            <p:nvPr/>
          </p:nvSpPr>
          <p:spPr bwMode="auto">
            <a:xfrm flipH="1">
              <a:off x="1284" y="3787"/>
              <a:ext cx="1"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30" name="Line 200"/>
            <p:cNvSpPr>
              <a:spLocks noChangeShapeType="1"/>
            </p:cNvSpPr>
            <p:nvPr/>
          </p:nvSpPr>
          <p:spPr bwMode="auto">
            <a:xfrm>
              <a:off x="1352"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31" name="Line 201"/>
            <p:cNvSpPr>
              <a:spLocks noChangeShapeType="1"/>
            </p:cNvSpPr>
            <p:nvPr/>
          </p:nvSpPr>
          <p:spPr bwMode="auto">
            <a:xfrm>
              <a:off x="1554"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32" name="Line 202"/>
            <p:cNvSpPr>
              <a:spLocks noChangeShapeType="1"/>
            </p:cNvSpPr>
            <p:nvPr/>
          </p:nvSpPr>
          <p:spPr bwMode="auto">
            <a:xfrm>
              <a:off x="1625" y="3786"/>
              <a:ext cx="0" cy="28"/>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33" name="Line 203"/>
            <p:cNvSpPr>
              <a:spLocks noChangeShapeType="1"/>
            </p:cNvSpPr>
            <p:nvPr/>
          </p:nvSpPr>
          <p:spPr bwMode="auto">
            <a:xfrm>
              <a:off x="1691" y="3786"/>
              <a:ext cx="0" cy="3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34" name="Line 204"/>
            <p:cNvSpPr>
              <a:spLocks noChangeShapeType="1"/>
            </p:cNvSpPr>
            <p:nvPr/>
          </p:nvSpPr>
          <p:spPr bwMode="auto">
            <a:xfrm>
              <a:off x="1417"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35" name="Line 205"/>
            <p:cNvSpPr>
              <a:spLocks noChangeShapeType="1"/>
            </p:cNvSpPr>
            <p:nvPr/>
          </p:nvSpPr>
          <p:spPr bwMode="auto">
            <a:xfrm flipV="1">
              <a:off x="1486" y="3787"/>
              <a:ext cx="0" cy="29"/>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36" name="Line 206"/>
            <p:cNvSpPr>
              <a:spLocks noChangeShapeType="1"/>
            </p:cNvSpPr>
            <p:nvPr/>
          </p:nvSpPr>
          <p:spPr bwMode="auto">
            <a:xfrm>
              <a:off x="1762" y="3786"/>
              <a:ext cx="0" cy="30"/>
            </a:xfrm>
            <a:prstGeom prst="line">
              <a:avLst/>
            </a:prstGeom>
            <a:noFill/>
            <a:ln w="9048">
              <a:noFill/>
              <a:round/>
              <a:headEnd/>
              <a:tailEnd/>
            </a:ln>
            <a:effectLst>
              <a:outerShdw blurRad="149987" dist="250190" dir="8460000" algn="ctr">
                <a:srgbClr val="000000">
                  <a:alpha val="28%"/>
                </a:srgbClr>
              </a:outerShdw>
            </a:effectLst>
            <a:sp3d prstMaterial="metal">
              <a:bevelT w="88900" h="88900"/>
            </a:sp3d>
          </p:spPr>
          <p:txBody>
            <a:bodyPr wrap="none" anchor="ctr"/>
            <a:lstStyle/>
            <a:p>
              <a:endParaRPr lang="en-US"/>
            </a:p>
          </p:txBody>
        </p:sp>
        <p:sp>
          <p:nvSpPr>
            <p:cNvPr id="237" name="Freeform 207"/>
            <p:cNvSpPr>
              <a:spLocks/>
            </p:cNvSpPr>
            <p:nvPr/>
          </p:nvSpPr>
          <p:spPr bwMode="auto">
            <a:xfrm>
              <a:off x="4178" y="3449"/>
              <a:ext cx="659" cy="351"/>
            </a:xfrm>
            <a:custGeom>
              <a:avLst/>
              <a:gdLst>
                <a:gd name="T0" fmla="*/ 190 w 659"/>
                <a:gd name="T1" fmla="*/ 350 h 351"/>
                <a:gd name="T2" fmla="*/ 560 w 659"/>
                <a:gd name="T3" fmla="*/ 81 h 351"/>
                <a:gd name="T4" fmla="*/ 650 w 659"/>
                <a:gd name="T5" fmla="*/ 70 h 351"/>
                <a:gd name="T6" fmla="*/ 658 w 659"/>
                <a:gd name="T7" fmla="*/ 0 h 351"/>
                <a:gd name="T8" fmla="*/ 568 w 659"/>
                <a:gd name="T9" fmla="*/ 0 h 351"/>
                <a:gd name="T10" fmla="*/ 0 w 659"/>
                <a:gd name="T11" fmla="*/ 291 h 351"/>
                <a:gd name="T12" fmla="*/ 271 w 659"/>
                <a:gd name="T13" fmla="*/ 291 h 351"/>
                <a:gd name="T14" fmla="*/ 271 w 659"/>
                <a:gd name="T15" fmla="*/ 291 h 351"/>
                <a:gd name="T16" fmla="*/ 190 w 659"/>
                <a:gd name="T17" fmla="*/ 350 h 351"/>
                <a:gd name="T18" fmla="*/ 190 w 659"/>
                <a:gd name="T19" fmla="*/ 350 h 3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9"/>
                <a:gd name="T31" fmla="*/ 0 h 351"/>
                <a:gd name="T32" fmla="*/ 659 w 659"/>
                <a:gd name="T33" fmla="*/ 351 h 3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9" h="351">
                  <a:moveTo>
                    <a:pt x="190" y="350"/>
                  </a:moveTo>
                  <a:lnTo>
                    <a:pt x="560" y="81"/>
                  </a:lnTo>
                  <a:lnTo>
                    <a:pt x="650" y="70"/>
                  </a:lnTo>
                  <a:lnTo>
                    <a:pt x="658" y="0"/>
                  </a:lnTo>
                  <a:lnTo>
                    <a:pt x="568" y="0"/>
                  </a:lnTo>
                  <a:lnTo>
                    <a:pt x="0" y="291"/>
                  </a:lnTo>
                  <a:lnTo>
                    <a:pt x="271" y="291"/>
                  </a:lnTo>
                  <a:lnTo>
                    <a:pt x="190" y="350"/>
                  </a:lnTo>
                </a:path>
              </a:pathLst>
            </a:custGeom>
            <a:solidFill>
              <a:srgbClr val="8F8F8F"/>
            </a:solidFill>
            <a:ln w="9048">
              <a:noFill/>
              <a:round/>
              <a:headEnd/>
              <a:tailEnd/>
            </a:ln>
            <a:effectLst>
              <a:outerShdw blurRad="149987" dist="250190" dir="8460000" algn="ctr">
                <a:srgbClr val="000000">
                  <a:alpha val="28%"/>
                </a:srgbClr>
              </a:outerShdw>
            </a:effectLst>
            <a:sp3d prstMaterial="metal">
              <a:bevelT w="88900" h="88900"/>
            </a:sp3d>
          </p:spPr>
          <p:txBody>
            <a:bodyPr/>
            <a:lstStyle/>
            <a:p>
              <a:endParaRPr lang="en-US"/>
            </a:p>
          </p:txBody>
        </p:sp>
      </p:grpSp>
      <p:sp>
        <p:nvSpPr>
          <p:cNvPr id="238" name="Freeform 209"/>
          <p:cNvSpPr>
            <a:spLocks/>
          </p:cNvSpPr>
          <p:nvPr/>
        </p:nvSpPr>
        <p:spPr bwMode="auto">
          <a:xfrm>
            <a:off x="0" y="6103938"/>
            <a:ext cx="10058400" cy="1668462"/>
          </a:xfrm>
          <a:custGeom>
            <a:avLst/>
            <a:gdLst>
              <a:gd name="T0" fmla="*/ 2147483647 w 6534"/>
              <a:gd name="T1" fmla="*/ 0 h 1051"/>
              <a:gd name="T2" fmla="*/ 0 w 6534"/>
              <a:gd name="T3" fmla="*/ 2147483647 h 1051"/>
              <a:gd name="T4" fmla="*/ 2147483647 w 6534"/>
              <a:gd name="T5" fmla="*/ 2147483647 h 1051"/>
              <a:gd name="T6" fmla="*/ 2147483647 w 6534"/>
              <a:gd name="T7" fmla="*/ 2147483647 h 1051"/>
              <a:gd name="T8" fmla="*/ 2147483647 w 6534"/>
              <a:gd name="T9" fmla="*/ 2147483647 h 1051"/>
              <a:gd name="T10" fmla="*/ 2147483647 w 6534"/>
              <a:gd name="T11" fmla="*/ 2147483647 h 1051"/>
              <a:gd name="T12" fmla="*/ 2147483647 w 6534"/>
              <a:gd name="T13" fmla="*/ 2147483647 h 1051"/>
              <a:gd name="T14" fmla="*/ 0 60000 65536"/>
              <a:gd name="T15" fmla="*/ 0 60000 65536"/>
              <a:gd name="T16" fmla="*/ 0 60000 65536"/>
              <a:gd name="T17" fmla="*/ 0 60000 65536"/>
              <a:gd name="T18" fmla="*/ 0 60000 65536"/>
              <a:gd name="T19" fmla="*/ 0 60000 65536"/>
              <a:gd name="T20" fmla="*/ 0 60000 65536"/>
              <a:gd name="T21" fmla="*/ 0 w 6534"/>
              <a:gd name="T22" fmla="*/ 0 h 1051"/>
              <a:gd name="T23" fmla="*/ 6534 w 6534"/>
              <a:gd name="T24" fmla="*/ 1051 h 10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34" h="1051">
                <a:moveTo>
                  <a:pt x="6490" y="0"/>
                </a:moveTo>
                <a:lnTo>
                  <a:pt x="0" y="439"/>
                </a:lnTo>
                <a:lnTo>
                  <a:pt x="13" y="1037"/>
                </a:lnTo>
                <a:lnTo>
                  <a:pt x="6508" y="1051"/>
                </a:lnTo>
                <a:lnTo>
                  <a:pt x="6534" y="93"/>
                </a:lnTo>
                <a:lnTo>
                  <a:pt x="6508" y="93"/>
                </a:lnTo>
              </a:path>
            </a:pathLst>
          </a:custGeom>
          <a:solidFill>
            <a:srgbClr val="996633"/>
          </a:solidFill>
          <a:ln w="18669">
            <a:noFill/>
            <a:round/>
            <a:headEnd/>
            <a:tailEnd/>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239" name="Freeform 211"/>
          <p:cNvSpPr>
            <a:spLocks/>
          </p:cNvSpPr>
          <p:nvPr/>
        </p:nvSpPr>
        <p:spPr bwMode="auto">
          <a:xfrm>
            <a:off x="-13679" y="6188075"/>
            <a:ext cx="9591676" cy="701675"/>
          </a:xfrm>
          <a:custGeom>
            <a:avLst/>
            <a:gdLst>
              <a:gd name="T0" fmla="*/ 2147483647 w 6042"/>
              <a:gd name="T1" fmla="*/ 0 h 442"/>
              <a:gd name="T2" fmla="*/ 2147483647 w 6042"/>
              <a:gd name="T3" fmla="*/ 2147483647 h 442"/>
              <a:gd name="T4" fmla="*/ 0 w 6042"/>
              <a:gd name="T5" fmla="*/ 2147483647 h 442"/>
              <a:gd name="T6" fmla="*/ 2147483647 w 6042"/>
              <a:gd name="T7" fmla="*/ 2147483647 h 442"/>
              <a:gd name="T8" fmla="*/ 2147483647 w 6042"/>
              <a:gd name="T9" fmla="*/ 2147483647 h 442"/>
              <a:gd name="T10" fmla="*/ 2147483647 w 6042"/>
              <a:gd name="T11" fmla="*/ 2147483647 h 442"/>
              <a:gd name="T12" fmla="*/ 0 60000 65536"/>
              <a:gd name="T13" fmla="*/ 0 60000 65536"/>
              <a:gd name="T14" fmla="*/ 0 60000 65536"/>
              <a:gd name="T15" fmla="*/ 0 60000 65536"/>
              <a:gd name="T16" fmla="*/ 0 60000 65536"/>
              <a:gd name="T17" fmla="*/ 0 60000 65536"/>
              <a:gd name="T18" fmla="*/ 0 w 6042"/>
              <a:gd name="T19" fmla="*/ 0 h 442"/>
              <a:gd name="T20" fmla="*/ 6042 w 6042"/>
              <a:gd name="T21" fmla="*/ 442 h 442"/>
            </a:gdLst>
            <a:ahLst/>
            <a:cxnLst>
              <a:cxn ang="T12">
                <a:pos x="T0" y="T1"/>
              </a:cxn>
              <a:cxn ang="T13">
                <a:pos x="T2" y="T3"/>
              </a:cxn>
              <a:cxn ang="T14">
                <a:pos x="T4" y="T5"/>
              </a:cxn>
              <a:cxn ang="T15">
                <a:pos x="T6" y="T7"/>
              </a:cxn>
              <a:cxn ang="T16">
                <a:pos x="T8" y="T9"/>
              </a:cxn>
              <a:cxn ang="T17">
                <a:pos x="T10" y="T11"/>
              </a:cxn>
            </a:cxnLst>
            <a:rect l="T18" t="T19" r="T20" b="T21"/>
            <a:pathLst>
              <a:path w="6042" h="442">
                <a:moveTo>
                  <a:pt x="6042" y="0"/>
                </a:moveTo>
                <a:lnTo>
                  <a:pt x="27" y="38"/>
                </a:lnTo>
                <a:lnTo>
                  <a:pt x="0" y="442"/>
                </a:lnTo>
                <a:lnTo>
                  <a:pt x="5499" y="51"/>
                </a:lnTo>
                <a:lnTo>
                  <a:pt x="5525" y="38"/>
                </a:lnTo>
              </a:path>
            </a:pathLst>
          </a:custGeom>
          <a:solidFill>
            <a:srgbClr val="002060"/>
          </a:solidFill>
          <a:ln w="18732">
            <a:noFill/>
            <a:round/>
            <a:headEnd/>
            <a:tailEnd/>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txBody>
          <a:bodyPr/>
          <a:lstStyle/>
          <a:p>
            <a:endParaRPr lang="en-US"/>
          </a:p>
        </p:txBody>
      </p:sp>
      <p:grpSp>
        <p:nvGrpSpPr>
          <p:cNvPr id="240" name="Group 215"/>
          <p:cNvGrpSpPr>
            <a:grpSpLocks/>
          </p:cNvGrpSpPr>
          <p:nvPr/>
        </p:nvGrpSpPr>
        <p:grpSpPr bwMode="auto">
          <a:xfrm>
            <a:off x="5410200" y="2498725"/>
            <a:ext cx="3370263" cy="701675"/>
            <a:chOff x="3888" y="1632"/>
            <a:chExt cx="2123" cy="442"/>
          </a:xfrm>
        </p:grpSpPr>
        <p:sp>
          <p:nvSpPr>
            <p:cNvPr id="241" name="Text Box 212"/>
            <p:cNvSpPr txBox="1">
              <a:spLocks noChangeArrowheads="1"/>
            </p:cNvSpPr>
            <p:nvPr/>
          </p:nvSpPr>
          <p:spPr bwMode="auto">
            <a:xfrm>
              <a:off x="4560" y="1632"/>
              <a:ext cx="1451" cy="442"/>
            </a:xfrm>
            <a:prstGeom prst="rect">
              <a:avLst/>
            </a:prstGeom>
            <a:noFill/>
            <a:ln w="9525">
              <a:noFill/>
              <a:miter lim="800%"/>
              <a:headEnd/>
              <a:tailEnd/>
            </a:ln>
          </p:spPr>
          <p:txBody>
            <a:bodyPr>
              <a:spAutoFit/>
            </a:bodyPr>
            <a:lstStyle/>
            <a:p>
              <a:r>
                <a:rPr lang="en-US" sz="4000" dirty="0">
                  <a:solidFill>
                    <a:schemeClr val="tx2"/>
                  </a:solidFill>
                  <a:latin typeface="Book Antiqua" pitchFamily="18" charset="0"/>
                </a:rPr>
                <a:t>Preferred</a:t>
              </a:r>
            </a:p>
          </p:txBody>
        </p:sp>
        <p:sp>
          <p:nvSpPr>
            <p:cNvPr id="242" name="AutoShape 214"/>
            <p:cNvSpPr>
              <a:spLocks noChangeArrowheads="1"/>
            </p:cNvSpPr>
            <p:nvPr/>
          </p:nvSpPr>
          <p:spPr bwMode="auto">
            <a:xfrm>
              <a:off x="3888" y="1680"/>
              <a:ext cx="615" cy="306"/>
            </a:xfrm>
            <a:prstGeom prst="leftArrow">
              <a:avLst>
                <a:gd name="adj1" fmla="val 50000"/>
                <a:gd name="adj2" fmla="val 50245"/>
              </a:avLst>
            </a:prstGeom>
            <a:solidFill>
              <a:schemeClr val="tx2"/>
            </a:solidFill>
            <a:ln w="9525">
              <a:noFill/>
              <a:miter lim="800%"/>
              <a:headEnd/>
              <a:tailEnd/>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grp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76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additive="base">
                                        <p:cTn id="7" dur="500" fill="hold"/>
                                        <p:tgtEl>
                                          <p:spTgt spid="240"/>
                                        </p:tgtEl>
                                        <p:attrNameLst>
                                          <p:attrName>ppt_x</p:attrName>
                                        </p:attrNameLst>
                                      </p:cBhvr>
                                      <p:tavLst>
                                        <p:tav tm="0%">
                                          <p:val>
                                            <p:strVal val="1+#ppt_w/2"/>
                                          </p:val>
                                        </p:tav>
                                        <p:tav tm="100%">
                                          <p:val>
                                            <p:strVal val="#ppt_x"/>
                                          </p:val>
                                        </p:tav>
                                      </p:tavLst>
                                    </p:anim>
                                    <p:anim calcmode="lin" valueType="num">
                                      <p:cBhvr additive="base">
                                        <p:cTn id="8" dur="500" fill="hold"/>
                                        <p:tgtEl>
                                          <p:spTgt spid="240"/>
                                        </p:tgtEl>
                                        <p:attrNameLst>
                                          <p:attrName>ppt_y</p:attrName>
                                        </p:attrNameLst>
                                      </p:cBhvr>
                                      <p:tavLst>
                                        <p:tav tm="0%">
                                          <p:val>
                                            <p:strVal val="#ppt_y"/>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4400" dirty="0" smtClean="0">
                <a:solidFill>
                  <a:schemeClr val="tx1">
                    <a:lumMod val="85%"/>
                    <a:lumOff val="15%"/>
                  </a:schemeClr>
                </a:solidFill>
                <a:effectLst>
                  <a:outerShdw blurRad="38100" dist="38100" dir="2700000" algn="tl">
                    <a:srgbClr val="000000">
                      <a:alpha val="43.137%"/>
                    </a:srgbClr>
                  </a:outerShdw>
                </a:effectLst>
                <a:ea typeface="+mj-ea"/>
                <a:cs typeface="+mj-cs"/>
              </a:rPr>
              <a:t>LONG SHORE CURRENT</a:t>
            </a:r>
            <a:endParaRPr kumimoji="0" lang="en-US" sz="2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Freeform 6"/>
          <p:cNvSpPr>
            <a:spLocks/>
          </p:cNvSpPr>
          <p:nvPr/>
        </p:nvSpPr>
        <p:spPr bwMode="auto">
          <a:xfrm>
            <a:off x="376238" y="2090738"/>
            <a:ext cx="6303962" cy="2997200"/>
          </a:xfrm>
          <a:custGeom>
            <a:avLst/>
            <a:gdLst>
              <a:gd name="T0" fmla="*/ 2147483647 w 3971"/>
              <a:gd name="T1" fmla="*/ 2147483647 h 1888"/>
              <a:gd name="T2" fmla="*/ 2147483647 w 3971"/>
              <a:gd name="T3" fmla="*/ 2147483647 h 1888"/>
              <a:gd name="T4" fmla="*/ 2147483647 w 3971"/>
              <a:gd name="T5" fmla="*/ 2147483647 h 1888"/>
              <a:gd name="T6" fmla="*/ 2147483647 w 3971"/>
              <a:gd name="T7" fmla="*/ 2147483647 h 1888"/>
              <a:gd name="T8" fmla="*/ 2147483647 w 3971"/>
              <a:gd name="T9" fmla="*/ 2147483647 h 1888"/>
              <a:gd name="T10" fmla="*/ 2147483647 w 3971"/>
              <a:gd name="T11" fmla="*/ 2147483647 h 1888"/>
              <a:gd name="T12" fmla="*/ 2147483647 w 3971"/>
              <a:gd name="T13" fmla="*/ 2147483647 h 1888"/>
              <a:gd name="T14" fmla="*/ 2147483647 w 3971"/>
              <a:gd name="T15" fmla="*/ 2147483647 h 1888"/>
              <a:gd name="T16" fmla="*/ 2147483647 w 3971"/>
              <a:gd name="T17" fmla="*/ 2147483647 h 1888"/>
              <a:gd name="T18" fmla="*/ 2147483647 w 3971"/>
              <a:gd name="T19" fmla="*/ 2147483647 h 1888"/>
              <a:gd name="T20" fmla="*/ 2147483647 w 3971"/>
              <a:gd name="T21" fmla="*/ 2147483647 h 1888"/>
              <a:gd name="T22" fmla="*/ 2147483647 w 3971"/>
              <a:gd name="T23" fmla="*/ 2147483647 h 1888"/>
              <a:gd name="T24" fmla="*/ 2147483647 w 3971"/>
              <a:gd name="T25" fmla="*/ 2147483647 h 1888"/>
              <a:gd name="T26" fmla="*/ 2147483647 w 3971"/>
              <a:gd name="T27" fmla="*/ 2147483647 h 1888"/>
              <a:gd name="T28" fmla="*/ 2147483647 w 3971"/>
              <a:gd name="T29" fmla="*/ 2147483647 h 1888"/>
              <a:gd name="T30" fmla="*/ 2147483647 w 3971"/>
              <a:gd name="T31" fmla="*/ 2147483647 h 1888"/>
              <a:gd name="T32" fmla="*/ 2147483647 w 3971"/>
              <a:gd name="T33" fmla="*/ 2147483647 h 1888"/>
              <a:gd name="T34" fmla="*/ 2147483647 w 3971"/>
              <a:gd name="T35" fmla="*/ 2147483647 h 1888"/>
              <a:gd name="T36" fmla="*/ 2147483647 w 3971"/>
              <a:gd name="T37" fmla="*/ 2147483647 h 1888"/>
              <a:gd name="T38" fmla="*/ 2147483647 w 3971"/>
              <a:gd name="T39" fmla="*/ 2147483647 h 1888"/>
              <a:gd name="T40" fmla="*/ 2147483647 w 3971"/>
              <a:gd name="T41" fmla="*/ 2147483647 h 1888"/>
              <a:gd name="T42" fmla="*/ 2147483647 w 3971"/>
              <a:gd name="T43" fmla="*/ 2147483647 h 1888"/>
              <a:gd name="T44" fmla="*/ 2147483647 w 3971"/>
              <a:gd name="T45" fmla="*/ 2147483647 h 1888"/>
              <a:gd name="T46" fmla="*/ 2147483647 w 3971"/>
              <a:gd name="T47" fmla="*/ 2147483647 h 1888"/>
              <a:gd name="T48" fmla="*/ 2147483647 w 3971"/>
              <a:gd name="T49" fmla="*/ 2147483647 h 1888"/>
              <a:gd name="T50" fmla="*/ 2147483647 w 3971"/>
              <a:gd name="T51" fmla="*/ 2147483647 h 1888"/>
              <a:gd name="T52" fmla="*/ 2147483647 w 3971"/>
              <a:gd name="T53" fmla="*/ 2147483647 h 1888"/>
              <a:gd name="T54" fmla="*/ 2147483647 w 3971"/>
              <a:gd name="T55" fmla="*/ 2147483647 h 1888"/>
              <a:gd name="T56" fmla="*/ 2147483647 w 3971"/>
              <a:gd name="T57" fmla="*/ 2147483647 h 1888"/>
              <a:gd name="T58" fmla="*/ 2147483647 w 3971"/>
              <a:gd name="T59" fmla="*/ 2147483647 h 1888"/>
              <a:gd name="T60" fmla="*/ 2147483647 w 3971"/>
              <a:gd name="T61" fmla="*/ 2147483647 h 1888"/>
              <a:gd name="T62" fmla="*/ 2147483647 w 3971"/>
              <a:gd name="T63" fmla="*/ 2147483647 h 1888"/>
              <a:gd name="T64" fmla="*/ 2147483647 w 3971"/>
              <a:gd name="T65" fmla="*/ 2147483647 h 1888"/>
              <a:gd name="T66" fmla="*/ 2147483647 w 3971"/>
              <a:gd name="T67" fmla="*/ 2147483647 h 1888"/>
              <a:gd name="T68" fmla="*/ 2147483647 w 3971"/>
              <a:gd name="T69" fmla="*/ 2147483647 h 1888"/>
              <a:gd name="T70" fmla="*/ 2147483647 w 3971"/>
              <a:gd name="T71" fmla="*/ 2147483647 h 1888"/>
              <a:gd name="T72" fmla="*/ 2147483647 w 3971"/>
              <a:gd name="T73" fmla="*/ 2147483647 h 1888"/>
              <a:gd name="T74" fmla="*/ 2147483647 w 3971"/>
              <a:gd name="T75" fmla="*/ 2147483647 h 1888"/>
              <a:gd name="T76" fmla="*/ 2147483647 w 3971"/>
              <a:gd name="T77" fmla="*/ 2147483647 h 1888"/>
              <a:gd name="T78" fmla="*/ 2147483647 w 3971"/>
              <a:gd name="T79" fmla="*/ 2147483647 h 1888"/>
              <a:gd name="T80" fmla="*/ 2147483647 w 3971"/>
              <a:gd name="T81" fmla="*/ 2147483647 h 1888"/>
              <a:gd name="T82" fmla="*/ 2147483647 w 3971"/>
              <a:gd name="T83" fmla="*/ 2147483647 h 1888"/>
              <a:gd name="T84" fmla="*/ 2147483647 w 3971"/>
              <a:gd name="T85" fmla="*/ 2147483647 h 1888"/>
              <a:gd name="T86" fmla="*/ 2147483647 w 3971"/>
              <a:gd name="T87" fmla="*/ 2147483647 h 1888"/>
              <a:gd name="T88" fmla="*/ 2147483647 w 3971"/>
              <a:gd name="T89" fmla="*/ 2147483647 h 1888"/>
              <a:gd name="T90" fmla="*/ 2147483647 w 3971"/>
              <a:gd name="T91" fmla="*/ 2147483647 h 1888"/>
              <a:gd name="T92" fmla="*/ 2147483647 w 3971"/>
              <a:gd name="T93" fmla="*/ 2147483647 h 1888"/>
              <a:gd name="T94" fmla="*/ 2147483647 w 3971"/>
              <a:gd name="T95" fmla="*/ 2147483647 h 18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971"/>
              <a:gd name="T145" fmla="*/ 0 h 1888"/>
              <a:gd name="T146" fmla="*/ 3971 w 3971"/>
              <a:gd name="T147" fmla="*/ 1888 h 18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971" h="1888">
                <a:moveTo>
                  <a:pt x="0" y="0"/>
                </a:moveTo>
                <a:lnTo>
                  <a:pt x="9" y="4"/>
                </a:lnTo>
                <a:lnTo>
                  <a:pt x="33" y="11"/>
                </a:lnTo>
                <a:lnTo>
                  <a:pt x="72" y="24"/>
                </a:lnTo>
                <a:lnTo>
                  <a:pt x="124" y="39"/>
                </a:lnTo>
                <a:lnTo>
                  <a:pt x="185" y="59"/>
                </a:lnTo>
                <a:lnTo>
                  <a:pt x="256" y="81"/>
                </a:lnTo>
                <a:lnTo>
                  <a:pt x="332" y="106"/>
                </a:lnTo>
                <a:lnTo>
                  <a:pt x="415" y="131"/>
                </a:lnTo>
                <a:lnTo>
                  <a:pt x="498" y="160"/>
                </a:lnTo>
                <a:lnTo>
                  <a:pt x="582" y="188"/>
                </a:lnTo>
                <a:lnTo>
                  <a:pt x="665" y="217"/>
                </a:lnTo>
                <a:lnTo>
                  <a:pt x="747" y="245"/>
                </a:lnTo>
                <a:lnTo>
                  <a:pt x="821" y="274"/>
                </a:lnTo>
                <a:lnTo>
                  <a:pt x="889" y="301"/>
                </a:lnTo>
                <a:lnTo>
                  <a:pt x="948" y="326"/>
                </a:lnTo>
                <a:lnTo>
                  <a:pt x="998" y="348"/>
                </a:lnTo>
                <a:lnTo>
                  <a:pt x="1037" y="371"/>
                </a:lnTo>
                <a:lnTo>
                  <a:pt x="1077" y="396"/>
                </a:lnTo>
                <a:lnTo>
                  <a:pt x="1119" y="426"/>
                </a:lnTo>
                <a:lnTo>
                  <a:pt x="1164" y="458"/>
                </a:lnTo>
                <a:lnTo>
                  <a:pt x="1209" y="493"/>
                </a:lnTo>
                <a:lnTo>
                  <a:pt x="1254" y="528"/>
                </a:lnTo>
                <a:lnTo>
                  <a:pt x="1301" y="566"/>
                </a:lnTo>
                <a:lnTo>
                  <a:pt x="1348" y="604"/>
                </a:lnTo>
                <a:lnTo>
                  <a:pt x="1394" y="642"/>
                </a:lnTo>
                <a:lnTo>
                  <a:pt x="1441" y="680"/>
                </a:lnTo>
                <a:lnTo>
                  <a:pt x="1486" y="716"/>
                </a:lnTo>
                <a:lnTo>
                  <a:pt x="1532" y="750"/>
                </a:lnTo>
                <a:lnTo>
                  <a:pt x="1575" y="784"/>
                </a:lnTo>
                <a:lnTo>
                  <a:pt x="1618" y="813"/>
                </a:lnTo>
                <a:lnTo>
                  <a:pt x="1658" y="839"/>
                </a:lnTo>
                <a:lnTo>
                  <a:pt x="1698" y="860"/>
                </a:lnTo>
                <a:lnTo>
                  <a:pt x="1733" y="879"/>
                </a:lnTo>
                <a:lnTo>
                  <a:pt x="1774" y="897"/>
                </a:lnTo>
                <a:lnTo>
                  <a:pt x="1819" y="916"/>
                </a:lnTo>
                <a:lnTo>
                  <a:pt x="1869" y="933"/>
                </a:lnTo>
                <a:lnTo>
                  <a:pt x="1920" y="952"/>
                </a:lnTo>
                <a:lnTo>
                  <a:pt x="1974" y="971"/>
                </a:lnTo>
                <a:lnTo>
                  <a:pt x="2030" y="990"/>
                </a:lnTo>
                <a:lnTo>
                  <a:pt x="2087" y="1008"/>
                </a:lnTo>
                <a:lnTo>
                  <a:pt x="2143" y="1027"/>
                </a:lnTo>
                <a:lnTo>
                  <a:pt x="2200" y="1046"/>
                </a:lnTo>
                <a:lnTo>
                  <a:pt x="2254" y="1065"/>
                </a:lnTo>
                <a:lnTo>
                  <a:pt x="2307" y="1082"/>
                </a:lnTo>
                <a:lnTo>
                  <a:pt x="2357" y="1099"/>
                </a:lnTo>
                <a:lnTo>
                  <a:pt x="2404" y="1117"/>
                </a:lnTo>
                <a:lnTo>
                  <a:pt x="2445" y="1133"/>
                </a:lnTo>
                <a:lnTo>
                  <a:pt x="2484" y="1148"/>
                </a:lnTo>
                <a:lnTo>
                  <a:pt x="2523" y="1167"/>
                </a:lnTo>
                <a:lnTo>
                  <a:pt x="2566" y="1187"/>
                </a:lnTo>
                <a:lnTo>
                  <a:pt x="2612" y="1211"/>
                </a:lnTo>
                <a:lnTo>
                  <a:pt x="2660" y="1236"/>
                </a:lnTo>
                <a:lnTo>
                  <a:pt x="2710" y="1264"/>
                </a:lnTo>
                <a:lnTo>
                  <a:pt x="2762" y="1291"/>
                </a:lnTo>
                <a:lnTo>
                  <a:pt x="2815" y="1321"/>
                </a:lnTo>
                <a:lnTo>
                  <a:pt x="2868" y="1349"/>
                </a:lnTo>
                <a:lnTo>
                  <a:pt x="2919" y="1380"/>
                </a:lnTo>
                <a:lnTo>
                  <a:pt x="2972" y="1409"/>
                </a:lnTo>
                <a:lnTo>
                  <a:pt x="3023" y="1437"/>
                </a:lnTo>
                <a:lnTo>
                  <a:pt x="3074" y="1464"/>
                </a:lnTo>
                <a:lnTo>
                  <a:pt x="3121" y="1491"/>
                </a:lnTo>
                <a:lnTo>
                  <a:pt x="3167" y="1514"/>
                </a:lnTo>
                <a:lnTo>
                  <a:pt x="3208" y="1536"/>
                </a:lnTo>
                <a:lnTo>
                  <a:pt x="3248" y="1555"/>
                </a:lnTo>
                <a:lnTo>
                  <a:pt x="3282" y="1572"/>
                </a:lnTo>
                <a:lnTo>
                  <a:pt x="3321" y="1591"/>
                </a:lnTo>
                <a:lnTo>
                  <a:pt x="3361" y="1613"/>
                </a:lnTo>
                <a:lnTo>
                  <a:pt x="3406" y="1635"/>
                </a:lnTo>
                <a:lnTo>
                  <a:pt x="3451" y="1659"/>
                </a:lnTo>
                <a:lnTo>
                  <a:pt x="3499" y="1682"/>
                </a:lnTo>
                <a:lnTo>
                  <a:pt x="3548" y="1707"/>
                </a:lnTo>
                <a:lnTo>
                  <a:pt x="3598" y="1730"/>
                </a:lnTo>
                <a:lnTo>
                  <a:pt x="3648" y="1754"/>
                </a:lnTo>
                <a:lnTo>
                  <a:pt x="3698" y="1776"/>
                </a:lnTo>
                <a:lnTo>
                  <a:pt x="3747" y="1798"/>
                </a:lnTo>
                <a:lnTo>
                  <a:pt x="3795" y="1817"/>
                </a:lnTo>
                <a:lnTo>
                  <a:pt x="3842" y="1836"/>
                </a:lnTo>
                <a:lnTo>
                  <a:pt x="3887" y="1851"/>
                </a:lnTo>
                <a:lnTo>
                  <a:pt x="3930" y="1863"/>
                </a:lnTo>
                <a:lnTo>
                  <a:pt x="3970" y="1872"/>
                </a:lnTo>
                <a:lnTo>
                  <a:pt x="3970" y="1874"/>
                </a:lnTo>
                <a:lnTo>
                  <a:pt x="3970" y="1876"/>
                </a:lnTo>
                <a:lnTo>
                  <a:pt x="3970" y="1878"/>
                </a:lnTo>
                <a:lnTo>
                  <a:pt x="3970" y="1879"/>
                </a:lnTo>
                <a:lnTo>
                  <a:pt x="3970" y="1880"/>
                </a:lnTo>
                <a:lnTo>
                  <a:pt x="3970" y="1883"/>
                </a:lnTo>
                <a:lnTo>
                  <a:pt x="3970" y="1884"/>
                </a:lnTo>
                <a:lnTo>
                  <a:pt x="3970" y="1886"/>
                </a:lnTo>
                <a:lnTo>
                  <a:pt x="3970" y="1887"/>
                </a:lnTo>
              </a:path>
            </a:pathLst>
          </a:custGeom>
          <a:noFill/>
          <a:ln w="31623">
            <a:solidFill>
              <a:schemeClr val="accent1">
                <a:lumMod val="75%"/>
              </a:schemeClr>
            </a:solidFill>
            <a:round/>
            <a:headEnd/>
            <a:tailEnd/>
          </a:ln>
        </p:spPr>
        <p:txBody>
          <a:bodyPr/>
          <a:lstStyle/>
          <a:p>
            <a:endParaRPr lang="en-US"/>
          </a:p>
        </p:txBody>
      </p:sp>
      <p:sp>
        <p:nvSpPr>
          <p:cNvPr id="15" name="Freeform 8"/>
          <p:cNvSpPr>
            <a:spLocks/>
          </p:cNvSpPr>
          <p:nvPr/>
        </p:nvSpPr>
        <p:spPr bwMode="auto">
          <a:xfrm>
            <a:off x="4953000" y="1219200"/>
            <a:ext cx="4191000" cy="2590800"/>
          </a:xfrm>
          <a:custGeom>
            <a:avLst/>
            <a:gdLst>
              <a:gd name="T0" fmla="*/ 2147483647 w 3826"/>
              <a:gd name="T1" fmla="*/ 2147483647 h 2409"/>
              <a:gd name="T2" fmla="*/ 2147483647 w 3826"/>
              <a:gd name="T3" fmla="*/ 2147483647 h 2409"/>
              <a:gd name="T4" fmla="*/ 2147483647 w 3826"/>
              <a:gd name="T5" fmla="*/ 2147483647 h 2409"/>
              <a:gd name="T6" fmla="*/ 2147483647 w 3826"/>
              <a:gd name="T7" fmla="*/ 2147483647 h 2409"/>
              <a:gd name="T8" fmla="*/ 2147483647 w 3826"/>
              <a:gd name="T9" fmla="*/ 2147483647 h 2409"/>
              <a:gd name="T10" fmla="*/ 2147483647 w 3826"/>
              <a:gd name="T11" fmla="*/ 2147483647 h 2409"/>
              <a:gd name="T12" fmla="*/ 2147483647 w 3826"/>
              <a:gd name="T13" fmla="*/ 2147483647 h 2409"/>
              <a:gd name="T14" fmla="*/ 2147483647 w 3826"/>
              <a:gd name="T15" fmla="*/ 2147483647 h 2409"/>
              <a:gd name="T16" fmla="*/ 2147483647 w 3826"/>
              <a:gd name="T17" fmla="*/ 2147483647 h 2409"/>
              <a:gd name="T18" fmla="*/ 2147483647 w 3826"/>
              <a:gd name="T19" fmla="*/ 2147483647 h 2409"/>
              <a:gd name="T20" fmla="*/ 2147483647 w 3826"/>
              <a:gd name="T21" fmla="*/ 2147483647 h 2409"/>
              <a:gd name="T22" fmla="*/ 2147483647 w 3826"/>
              <a:gd name="T23" fmla="*/ 2147483647 h 2409"/>
              <a:gd name="T24" fmla="*/ 2147483647 w 3826"/>
              <a:gd name="T25" fmla="*/ 2147483647 h 2409"/>
              <a:gd name="T26" fmla="*/ 2147483647 w 3826"/>
              <a:gd name="T27" fmla="*/ 2147483647 h 2409"/>
              <a:gd name="T28" fmla="*/ 2147483647 w 3826"/>
              <a:gd name="T29" fmla="*/ 2147483647 h 2409"/>
              <a:gd name="T30" fmla="*/ 2147483647 w 3826"/>
              <a:gd name="T31" fmla="*/ 2147483647 h 2409"/>
              <a:gd name="T32" fmla="*/ 2147483647 w 3826"/>
              <a:gd name="T33" fmla="*/ 2147483647 h 2409"/>
              <a:gd name="T34" fmla="*/ 2147483647 w 3826"/>
              <a:gd name="T35" fmla="*/ 2147483647 h 2409"/>
              <a:gd name="T36" fmla="*/ 2147483647 w 3826"/>
              <a:gd name="T37" fmla="*/ 2147483647 h 2409"/>
              <a:gd name="T38" fmla="*/ 2147483647 w 3826"/>
              <a:gd name="T39" fmla="*/ 2147483647 h 2409"/>
              <a:gd name="T40" fmla="*/ 2147483647 w 3826"/>
              <a:gd name="T41" fmla="*/ 2147483647 h 2409"/>
              <a:gd name="T42" fmla="*/ 2147483647 w 3826"/>
              <a:gd name="T43" fmla="*/ 2147483647 h 2409"/>
              <a:gd name="T44" fmla="*/ 2147483647 w 3826"/>
              <a:gd name="T45" fmla="*/ 2147483647 h 2409"/>
              <a:gd name="T46" fmla="*/ 2147483647 w 3826"/>
              <a:gd name="T47" fmla="*/ 2147483647 h 2409"/>
              <a:gd name="T48" fmla="*/ 2147483647 w 3826"/>
              <a:gd name="T49" fmla="*/ 2147483647 h 2409"/>
              <a:gd name="T50" fmla="*/ 2147483647 w 3826"/>
              <a:gd name="T51" fmla="*/ 2147483647 h 2409"/>
              <a:gd name="T52" fmla="*/ 2147483647 w 3826"/>
              <a:gd name="T53" fmla="*/ 2147483647 h 2409"/>
              <a:gd name="T54" fmla="*/ 2147483647 w 3826"/>
              <a:gd name="T55" fmla="*/ 2147483647 h 2409"/>
              <a:gd name="T56" fmla="*/ 2147483647 w 3826"/>
              <a:gd name="T57" fmla="*/ 2147483647 h 2409"/>
              <a:gd name="T58" fmla="*/ 2147483647 w 3826"/>
              <a:gd name="T59" fmla="*/ 2147483647 h 2409"/>
              <a:gd name="T60" fmla="*/ 2147483647 w 3826"/>
              <a:gd name="T61" fmla="*/ 2147483647 h 2409"/>
              <a:gd name="T62" fmla="*/ 2147483647 w 3826"/>
              <a:gd name="T63" fmla="*/ 2147483647 h 2409"/>
              <a:gd name="T64" fmla="*/ 2147483647 w 3826"/>
              <a:gd name="T65" fmla="*/ 2147483647 h 2409"/>
              <a:gd name="T66" fmla="*/ 2147483647 w 3826"/>
              <a:gd name="T67" fmla="*/ 2147483647 h 2409"/>
              <a:gd name="T68" fmla="*/ 2147483647 w 3826"/>
              <a:gd name="T69" fmla="*/ 2147483647 h 2409"/>
              <a:gd name="T70" fmla="*/ 2147483647 w 3826"/>
              <a:gd name="T71" fmla="*/ 2147483647 h 2409"/>
              <a:gd name="T72" fmla="*/ 2147483647 w 3826"/>
              <a:gd name="T73" fmla="*/ 2147483647 h 2409"/>
              <a:gd name="T74" fmla="*/ 2147483647 w 3826"/>
              <a:gd name="T75" fmla="*/ 2147483647 h 2409"/>
              <a:gd name="T76" fmla="*/ 2147483647 w 3826"/>
              <a:gd name="T77" fmla="*/ 2147483647 h 2409"/>
              <a:gd name="T78" fmla="*/ 2147483647 w 3826"/>
              <a:gd name="T79" fmla="*/ 2147483647 h 2409"/>
              <a:gd name="T80" fmla="*/ 2147483647 w 3826"/>
              <a:gd name="T81" fmla="*/ 2147483647 h 2409"/>
              <a:gd name="T82" fmla="*/ 2147483647 w 3826"/>
              <a:gd name="T83" fmla="*/ 2147483647 h 2409"/>
              <a:gd name="T84" fmla="*/ 2147483647 w 3826"/>
              <a:gd name="T85" fmla="*/ 2147483647 h 24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26"/>
              <a:gd name="T130" fmla="*/ 0 h 2409"/>
              <a:gd name="T131" fmla="*/ 3826 w 3826"/>
              <a:gd name="T132" fmla="*/ 2409 h 24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26" h="2409">
                <a:moveTo>
                  <a:pt x="0" y="0"/>
                </a:moveTo>
                <a:lnTo>
                  <a:pt x="2" y="3"/>
                </a:lnTo>
                <a:lnTo>
                  <a:pt x="12" y="10"/>
                </a:lnTo>
                <a:lnTo>
                  <a:pt x="26" y="21"/>
                </a:lnTo>
                <a:lnTo>
                  <a:pt x="46" y="35"/>
                </a:lnTo>
                <a:lnTo>
                  <a:pt x="69" y="53"/>
                </a:lnTo>
                <a:lnTo>
                  <a:pt x="96" y="72"/>
                </a:lnTo>
                <a:lnTo>
                  <a:pt x="126" y="94"/>
                </a:lnTo>
                <a:lnTo>
                  <a:pt x="158" y="115"/>
                </a:lnTo>
                <a:lnTo>
                  <a:pt x="190" y="138"/>
                </a:lnTo>
                <a:lnTo>
                  <a:pt x="224" y="161"/>
                </a:lnTo>
                <a:lnTo>
                  <a:pt x="256" y="184"/>
                </a:lnTo>
                <a:lnTo>
                  <a:pt x="290" y="204"/>
                </a:lnTo>
                <a:lnTo>
                  <a:pt x="320" y="224"/>
                </a:lnTo>
                <a:lnTo>
                  <a:pt x="349" y="241"/>
                </a:lnTo>
                <a:lnTo>
                  <a:pt x="375" y="256"/>
                </a:lnTo>
                <a:lnTo>
                  <a:pt x="398" y="266"/>
                </a:lnTo>
                <a:lnTo>
                  <a:pt x="427" y="280"/>
                </a:lnTo>
                <a:lnTo>
                  <a:pt x="461" y="291"/>
                </a:lnTo>
                <a:lnTo>
                  <a:pt x="497" y="302"/>
                </a:lnTo>
                <a:lnTo>
                  <a:pt x="537" y="312"/>
                </a:lnTo>
                <a:lnTo>
                  <a:pt x="578" y="323"/>
                </a:lnTo>
                <a:lnTo>
                  <a:pt x="621" y="332"/>
                </a:lnTo>
                <a:lnTo>
                  <a:pt x="665" y="342"/>
                </a:lnTo>
                <a:lnTo>
                  <a:pt x="711" y="351"/>
                </a:lnTo>
                <a:lnTo>
                  <a:pt x="754" y="362"/>
                </a:lnTo>
                <a:lnTo>
                  <a:pt x="799" y="372"/>
                </a:lnTo>
                <a:lnTo>
                  <a:pt x="841" y="383"/>
                </a:lnTo>
                <a:lnTo>
                  <a:pt x="884" y="392"/>
                </a:lnTo>
                <a:lnTo>
                  <a:pt x="923" y="404"/>
                </a:lnTo>
                <a:lnTo>
                  <a:pt x="960" y="414"/>
                </a:lnTo>
                <a:lnTo>
                  <a:pt x="992" y="427"/>
                </a:lnTo>
                <a:lnTo>
                  <a:pt x="1023" y="439"/>
                </a:lnTo>
                <a:lnTo>
                  <a:pt x="1054" y="458"/>
                </a:lnTo>
                <a:lnTo>
                  <a:pt x="1087" y="479"/>
                </a:lnTo>
                <a:lnTo>
                  <a:pt x="1122" y="504"/>
                </a:lnTo>
                <a:lnTo>
                  <a:pt x="1159" y="531"/>
                </a:lnTo>
                <a:lnTo>
                  <a:pt x="1196" y="562"/>
                </a:lnTo>
                <a:lnTo>
                  <a:pt x="1235" y="594"/>
                </a:lnTo>
                <a:lnTo>
                  <a:pt x="1274" y="627"/>
                </a:lnTo>
                <a:lnTo>
                  <a:pt x="1314" y="660"/>
                </a:lnTo>
                <a:lnTo>
                  <a:pt x="1352" y="694"/>
                </a:lnTo>
                <a:lnTo>
                  <a:pt x="1392" y="727"/>
                </a:lnTo>
                <a:lnTo>
                  <a:pt x="1430" y="760"/>
                </a:lnTo>
                <a:lnTo>
                  <a:pt x="1469" y="788"/>
                </a:lnTo>
                <a:lnTo>
                  <a:pt x="1505" y="817"/>
                </a:lnTo>
                <a:lnTo>
                  <a:pt x="1540" y="841"/>
                </a:lnTo>
                <a:lnTo>
                  <a:pt x="1574" y="862"/>
                </a:lnTo>
                <a:lnTo>
                  <a:pt x="1607" y="878"/>
                </a:lnTo>
                <a:lnTo>
                  <a:pt x="1640" y="893"/>
                </a:lnTo>
                <a:lnTo>
                  <a:pt x="1680" y="906"/>
                </a:lnTo>
                <a:lnTo>
                  <a:pt x="1722" y="917"/>
                </a:lnTo>
                <a:lnTo>
                  <a:pt x="1769" y="927"/>
                </a:lnTo>
                <a:lnTo>
                  <a:pt x="1817" y="937"/>
                </a:lnTo>
                <a:lnTo>
                  <a:pt x="1868" y="946"/>
                </a:lnTo>
                <a:lnTo>
                  <a:pt x="1920" y="955"/>
                </a:lnTo>
                <a:lnTo>
                  <a:pt x="1973" y="962"/>
                </a:lnTo>
                <a:lnTo>
                  <a:pt x="2025" y="972"/>
                </a:lnTo>
                <a:lnTo>
                  <a:pt x="2077" y="980"/>
                </a:lnTo>
                <a:lnTo>
                  <a:pt x="2127" y="990"/>
                </a:lnTo>
                <a:lnTo>
                  <a:pt x="2176" y="999"/>
                </a:lnTo>
                <a:lnTo>
                  <a:pt x="2222" y="1010"/>
                </a:lnTo>
                <a:lnTo>
                  <a:pt x="2264" y="1023"/>
                </a:lnTo>
                <a:lnTo>
                  <a:pt x="2302" y="1036"/>
                </a:lnTo>
                <a:lnTo>
                  <a:pt x="2337" y="1051"/>
                </a:lnTo>
                <a:lnTo>
                  <a:pt x="2365" y="1068"/>
                </a:lnTo>
                <a:lnTo>
                  <a:pt x="2398" y="1087"/>
                </a:lnTo>
                <a:lnTo>
                  <a:pt x="2433" y="1110"/>
                </a:lnTo>
                <a:lnTo>
                  <a:pt x="2472" y="1136"/>
                </a:lnTo>
                <a:lnTo>
                  <a:pt x="2512" y="1165"/>
                </a:lnTo>
                <a:lnTo>
                  <a:pt x="2553" y="1196"/>
                </a:lnTo>
                <a:lnTo>
                  <a:pt x="2593" y="1227"/>
                </a:lnTo>
                <a:lnTo>
                  <a:pt x="2634" y="1258"/>
                </a:lnTo>
                <a:lnTo>
                  <a:pt x="2671" y="1290"/>
                </a:lnTo>
                <a:lnTo>
                  <a:pt x="2705" y="1322"/>
                </a:lnTo>
                <a:lnTo>
                  <a:pt x="2736" y="1352"/>
                </a:lnTo>
                <a:lnTo>
                  <a:pt x="2763" y="1380"/>
                </a:lnTo>
                <a:lnTo>
                  <a:pt x="2782" y="1407"/>
                </a:lnTo>
                <a:lnTo>
                  <a:pt x="2797" y="1430"/>
                </a:lnTo>
                <a:lnTo>
                  <a:pt x="2803" y="1449"/>
                </a:lnTo>
                <a:lnTo>
                  <a:pt x="2802" y="1463"/>
                </a:lnTo>
                <a:lnTo>
                  <a:pt x="2798" y="1467"/>
                </a:lnTo>
                <a:lnTo>
                  <a:pt x="2790" y="1468"/>
                </a:lnTo>
                <a:lnTo>
                  <a:pt x="2780" y="1467"/>
                </a:lnTo>
                <a:lnTo>
                  <a:pt x="2767" y="1464"/>
                </a:lnTo>
                <a:lnTo>
                  <a:pt x="2752" y="1461"/>
                </a:lnTo>
                <a:lnTo>
                  <a:pt x="2736" y="1456"/>
                </a:lnTo>
                <a:lnTo>
                  <a:pt x="2718" y="1450"/>
                </a:lnTo>
                <a:lnTo>
                  <a:pt x="2702" y="1445"/>
                </a:lnTo>
                <a:lnTo>
                  <a:pt x="2684" y="1439"/>
                </a:lnTo>
                <a:lnTo>
                  <a:pt x="2666" y="1434"/>
                </a:lnTo>
                <a:lnTo>
                  <a:pt x="2650" y="1430"/>
                </a:lnTo>
                <a:lnTo>
                  <a:pt x="2637" y="1425"/>
                </a:lnTo>
                <a:lnTo>
                  <a:pt x="2623" y="1422"/>
                </a:lnTo>
                <a:lnTo>
                  <a:pt x="2614" y="1421"/>
                </a:lnTo>
                <a:lnTo>
                  <a:pt x="2606" y="1421"/>
                </a:lnTo>
                <a:lnTo>
                  <a:pt x="2603" y="1423"/>
                </a:lnTo>
                <a:lnTo>
                  <a:pt x="2601" y="1443"/>
                </a:lnTo>
                <a:lnTo>
                  <a:pt x="2611" y="1464"/>
                </a:lnTo>
                <a:lnTo>
                  <a:pt x="2629" y="1491"/>
                </a:lnTo>
                <a:lnTo>
                  <a:pt x="2658" y="1521"/>
                </a:lnTo>
                <a:lnTo>
                  <a:pt x="2692" y="1554"/>
                </a:lnTo>
                <a:lnTo>
                  <a:pt x="2734" y="1589"/>
                </a:lnTo>
                <a:lnTo>
                  <a:pt x="2779" y="1626"/>
                </a:lnTo>
                <a:lnTo>
                  <a:pt x="2829" y="1662"/>
                </a:lnTo>
                <a:lnTo>
                  <a:pt x="2880" y="1701"/>
                </a:lnTo>
                <a:lnTo>
                  <a:pt x="2933" y="1739"/>
                </a:lnTo>
                <a:lnTo>
                  <a:pt x="2985" y="1776"/>
                </a:lnTo>
                <a:lnTo>
                  <a:pt x="3037" y="1812"/>
                </a:lnTo>
                <a:lnTo>
                  <a:pt x="3085" y="1847"/>
                </a:lnTo>
                <a:lnTo>
                  <a:pt x="3129" y="1877"/>
                </a:lnTo>
                <a:lnTo>
                  <a:pt x="3168" y="1906"/>
                </a:lnTo>
                <a:lnTo>
                  <a:pt x="3201" y="1929"/>
                </a:lnTo>
                <a:lnTo>
                  <a:pt x="3232" y="1956"/>
                </a:lnTo>
                <a:lnTo>
                  <a:pt x="3271" y="1986"/>
                </a:lnTo>
                <a:lnTo>
                  <a:pt x="3314" y="2020"/>
                </a:lnTo>
                <a:lnTo>
                  <a:pt x="3362" y="2057"/>
                </a:lnTo>
                <a:lnTo>
                  <a:pt x="3412" y="2096"/>
                </a:lnTo>
                <a:lnTo>
                  <a:pt x="3465" y="2136"/>
                </a:lnTo>
                <a:lnTo>
                  <a:pt x="3517" y="2176"/>
                </a:lnTo>
                <a:lnTo>
                  <a:pt x="3570" y="2215"/>
                </a:lnTo>
                <a:lnTo>
                  <a:pt x="3619" y="2254"/>
                </a:lnTo>
                <a:lnTo>
                  <a:pt x="3667" y="2290"/>
                </a:lnTo>
                <a:lnTo>
                  <a:pt x="3710" y="2323"/>
                </a:lnTo>
                <a:lnTo>
                  <a:pt x="3748" y="2351"/>
                </a:lnTo>
                <a:lnTo>
                  <a:pt x="3779" y="2376"/>
                </a:lnTo>
                <a:lnTo>
                  <a:pt x="3804" y="2394"/>
                </a:lnTo>
                <a:lnTo>
                  <a:pt x="3819" y="2405"/>
                </a:lnTo>
                <a:lnTo>
                  <a:pt x="3825" y="2408"/>
                </a:lnTo>
              </a:path>
            </a:pathLst>
          </a:custGeom>
          <a:noFill/>
          <a:ln w="31623">
            <a:solidFill>
              <a:schemeClr val="accent1">
                <a:lumMod val="75%"/>
              </a:schemeClr>
            </a:solidFill>
            <a:round/>
            <a:headEnd/>
            <a:tailEnd/>
          </a:ln>
        </p:spPr>
        <p:txBody>
          <a:bodyPr/>
          <a:lstStyle/>
          <a:p>
            <a:endParaRPr lang="en-US"/>
          </a:p>
        </p:txBody>
      </p:sp>
      <p:sp>
        <p:nvSpPr>
          <p:cNvPr id="16" name="Freeform 7"/>
          <p:cNvSpPr>
            <a:spLocks/>
          </p:cNvSpPr>
          <p:nvPr/>
        </p:nvSpPr>
        <p:spPr bwMode="auto">
          <a:xfrm>
            <a:off x="2686050" y="1751013"/>
            <a:ext cx="6411913" cy="3360737"/>
          </a:xfrm>
          <a:custGeom>
            <a:avLst/>
            <a:gdLst>
              <a:gd name="T0" fmla="*/ 2147483647 w 4039"/>
              <a:gd name="T1" fmla="*/ 2147483647 h 2117"/>
              <a:gd name="T2" fmla="*/ 2147483647 w 4039"/>
              <a:gd name="T3" fmla="*/ 2147483647 h 2117"/>
              <a:gd name="T4" fmla="*/ 2147483647 w 4039"/>
              <a:gd name="T5" fmla="*/ 2147483647 h 2117"/>
              <a:gd name="T6" fmla="*/ 2147483647 w 4039"/>
              <a:gd name="T7" fmla="*/ 2147483647 h 2117"/>
              <a:gd name="T8" fmla="*/ 2147483647 w 4039"/>
              <a:gd name="T9" fmla="*/ 2147483647 h 2117"/>
              <a:gd name="T10" fmla="*/ 2147483647 w 4039"/>
              <a:gd name="T11" fmla="*/ 2147483647 h 2117"/>
              <a:gd name="T12" fmla="*/ 2147483647 w 4039"/>
              <a:gd name="T13" fmla="*/ 2147483647 h 2117"/>
              <a:gd name="T14" fmla="*/ 2147483647 w 4039"/>
              <a:gd name="T15" fmla="*/ 2147483647 h 2117"/>
              <a:gd name="T16" fmla="*/ 2147483647 w 4039"/>
              <a:gd name="T17" fmla="*/ 2147483647 h 2117"/>
              <a:gd name="T18" fmla="*/ 2147483647 w 4039"/>
              <a:gd name="T19" fmla="*/ 2147483647 h 2117"/>
              <a:gd name="T20" fmla="*/ 2147483647 w 4039"/>
              <a:gd name="T21" fmla="*/ 2147483647 h 2117"/>
              <a:gd name="T22" fmla="*/ 2147483647 w 4039"/>
              <a:gd name="T23" fmla="*/ 2147483647 h 2117"/>
              <a:gd name="T24" fmla="*/ 2147483647 w 4039"/>
              <a:gd name="T25" fmla="*/ 2147483647 h 2117"/>
              <a:gd name="T26" fmla="*/ 2147483647 w 4039"/>
              <a:gd name="T27" fmla="*/ 2147483647 h 2117"/>
              <a:gd name="T28" fmla="*/ 2147483647 w 4039"/>
              <a:gd name="T29" fmla="*/ 2147483647 h 2117"/>
              <a:gd name="T30" fmla="*/ 2147483647 w 4039"/>
              <a:gd name="T31" fmla="*/ 2147483647 h 2117"/>
              <a:gd name="T32" fmla="*/ 2147483647 w 4039"/>
              <a:gd name="T33" fmla="*/ 2147483647 h 2117"/>
              <a:gd name="T34" fmla="*/ 2147483647 w 4039"/>
              <a:gd name="T35" fmla="*/ 2147483647 h 2117"/>
              <a:gd name="T36" fmla="*/ 2147483647 w 4039"/>
              <a:gd name="T37" fmla="*/ 2147483647 h 2117"/>
              <a:gd name="T38" fmla="*/ 2147483647 w 4039"/>
              <a:gd name="T39" fmla="*/ 2147483647 h 2117"/>
              <a:gd name="T40" fmla="*/ 2147483647 w 4039"/>
              <a:gd name="T41" fmla="*/ 2147483647 h 2117"/>
              <a:gd name="T42" fmla="*/ 2147483647 w 4039"/>
              <a:gd name="T43" fmla="*/ 2147483647 h 2117"/>
              <a:gd name="T44" fmla="*/ 2147483647 w 4039"/>
              <a:gd name="T45" fmla="*/ 2147483647 h 2117"/>
              <a:gd name="T46" fmla="*/ 2147483647 w 4039"/>
              <a:gd name="T47" fmla="*/ 2147483647 h 2117"/>
              <a:gd name="T48" fmla="*/ 2147483647 w 4039"/>
              <a:gd name="T49" fmla="*/ 2147483647 h 2117"/>
              <a:gd name="T50" fmla="*/ 2147483647 w 4039"/>
              <a:gd name="T51" fmla="*/ 2147483647 h 2117"/>
              <a:gd name="T52" fmla="*/ 2147483647 w 4039"/>
              <a:gd name="T53" fmla="*/ 2147483647 h 2117"/>
              <a:gd name="T54" fmla="*/ 2147483647 w 4039"/>
              <a:gd name="T55" fmla="*/ 2147483647 h 2117"/>
              <a:gd name="T56" fmla="*/ 2147483647 w 4039"/>
              <a:gd name="T57" fmla="*/ 2147483647 h 2117"/>
              <a:gd name="T58" fmla="*/ 2147483647 w 4039"/>
              <a:gd name="T59" fmla="*/ 2147483647 h 2117"/>
              <a:gd name="T60" fmla="*/ 2147483647 w 4039"/>
              <a:gd name="T61" fmla="*/ 2147483647 h 2117"/>
              <a:gd name="T62" fmla="*/ 2147483647 w 4039"/>
              <a:gd name="T63" fmla="*/ 2147483647 h 2117"/>
              <a:gd name="T64" fmla="*/ 2147483647 w 4039"/>
              <a:gd name="T65" fmla="*/ 2147483647 h 2117"/>
              <a:gd name="T66" fmla="*/ 2147483647 w 4039"/>
              <a:gd name="T67" fmla="*/ 2147483647 h 2117"/>
              <a:gd name="T68" fmla="*/ 2147483647 w 4039"/>
              <a:gd name="T69" fmla="*/ 2147483647 h 2117"/>
              <a:gd name="T70" fmla="*/ 2147483647 w 4039"/>
              <a:gd name="T71" fmla="*/ 2147483647 h 2117"/>
              <a:gd name="T72" fmla="*/ 2147483647 w 4039"/>
              <a:gd name="T73" fmla="*/ 2147483647 h 2117"/>
              <a:gd name="T74" fmla="*/ 2147483647 w 4039"/>
              <a:gd name="T75" fmla="*/ 2147483647 h 2117"/>
              <a:gd name="T76" fmla="*/ 2147483647 w 4039"/>
              <a:gd name="T77" fmla="*/ 2147483647 h 2117"/>
              <a:gd name="T78" fmla="*/ 2147483647 w 4039"/>
              <a:gd name="T79" fmla="*/ 2147483647 h 21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39"/>
              <a:gd name="T121" fmla="*/ 0 h 2117"/>
              <a:gd name="T122" fmla="*/ 4039 w 4039"/>
              <a:gd name="T123" fmla="*/ 2117 h 21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39" h="2117">
                <a:moveTo>
                  <a:pt x="0" y="0"/>
                </a:moveTo>
                <a:lnTo>
                  <a:pt x="8" y="1"/>
                </a:lnTo>
                <a:lnTo>
                  <a:pt x="30" y="4"/>
                </a:lnTo>
                <a:lnTo>
                  <a:pt x="64" y="9"/>
                </a:lnTo>
                <a:lnTo>
                  <a:pt x="111" y="14"/>
                </a:lnTo>
                <a:lnTo>
                  <a:pt x="166" y="22"/>
                </a:lnTo>
                <a:lnTo>
                  <a:pt x="229" y="31"/>
                </a:lnTo>
                <a:lnTo>
                  <a:pt x="299" y="41"/>
                </a:lnTo>
                <a:lnTo>
                  <a:pt x="373" y="51"/>
                </a:lnTo>
                <a:lnTo>
                  <a:pt x="448" y="65"/>
                </a:lnTo>
                <a:lnTo>
                  <a:pt x="524" y="78"/>
                </a:lnTo>
                <a:lnTo>
                  <a:pt x="600" y="92"/>
                </a:lnTo>
                <a:lnTo>
                  <a:pt x="673" y="107"/>
                </a:lnTo>
                <a:lnTo>
                  <a:pt x="741" y="123"/>
                </a:lnTo>
                <a:lnTo>
                  <a:pt x="803" y="139"/>
                </a:lnTo>
                <a:lnTo>
                  <a:pt x="857" y="156"/>
                </a:lnTo>
                <a:lnTo>
                  <a:pt x="903" y="173"/>
                </a:lnTo>
                <a:lnTo>
                  <a:pt x="934" y="190"/>
                </a:lnTo>
                <a:lnTo>
                  <a:pt x="968" y="211"/>
                </a:lnTo>
                <a:lnTo>
                  <a:pt x="1003" y="235"/>
                </a:lnTo>
                <a:lnTo>
                  <a:pt x="1040" y="263"/>
                </a:lnTo>
                <a:lnTo>
                  <a:pt x="1077" y="293"/>
                </a:lnTo>
                <a:lnTo>
                  <a:pt x="1115" y="325"/>
                </a:lnTo>
                <a:lnTo>
                  <a:pt x="1153" y="358"/>
                </a:lnTo>
                <a:lnTo>
                  <a:pt x="1193" y="391"/>
                </a:lnTo>
                <a:lnTo>
                  <a:pt x="1230" y="426"/>
                </a:lnTo>
                <a:lnTo>
                  <a:pt x="1268" y="460"/>
                </a:lnTo>
                <a:lnTo>
                  <a:pt x="1305" y="494"/>
                </a:lnTo>
                <a:lnTo>
                  <a:pt x="1342" y="525"/>
                </a:lnTo>
                <a:lnTo>
                  <a:pt x="1377" y="555"/>
                </a:lnTo>
                <a:lnTo>
                  <a:pt x="1411" y="582"/>
                </a:lnTo>
                <a:lnTo>
                  <a:pt x="1442" y="607"/>
                </a:lnTo>
                <a:lnTo>
                  <a:pt x="1474" y="626"/>
                </a:lnTo>
                <a:lnTo>
                  <a:pt x="1537" y="663"/>
                </a:lnTo>
                <a:lnTo>
                  <a:pt x="1615" y="699"/>
                </a:lnTo>
                <a:lnTo>
                  <a:pt x="1704" y="738"/>
                </a:lnTo>
                <a:lnTo>
                  <a:pt x="1803" y="776"/>
                </a:lnTo>
                <a:lnTo>
                  <a:pt x="1907" y="816"/>
                </a:lnTo>
                <a:lnTo>
                  <a:pt x="2015" y="854"/>
                </a:lnTo>
                <a:lnTo>
                  <a:pt x="2124" y="894"/>
                </a:lnTo>
                <a:lnTo>
                  <a:pt x="2234" y="934"/>
                </a:lnTo>
                <a:lnTo>
                  <a:pt x="2338" y="976"/>
                </a:lnTo>
                <a:lnTo>
                  <a:pt x="2436" y="1017"/>
                </a:lnTo>
                <a:lnTo>
                  <a:pt x="2525" y="1059"/>
                </a:lnTo>
                <a:lnTo>
                  <a:pt x="2603" y="1099"/>
                </a:lnTo>
                <a:lnTo>
                  <a:pt x="2666" y="1141"/>
                </a:lnTo>
                <a:lnTo>
                  <a:pt x="2714" y="1183"/>
                </a:lnTo>
                <a:lnTo>
                  <a:pt x="2742" y="1225"/>
                </a:lnTo>
                <a:lnTo>
                  <a:pt x="2749" y="1264"/>
                </a:lnTo>
                <a:lnTo>
                  <a:pt x="2745" y="1270"/>
                </a:lnTo>
                <a:lnTo>
                  <a:pt x="2739" y="1274"/>
                </a:lnTo>
                <a:lnTo>
                  <a:pt x="2729" y="1277"/>
                </a:lnTo>
                <a:lnTo>
                  <a:pt x="2718" y="1279"/>
                </a:lnTo>
                <a:lnTo>
                  <a:pt x="2704" y="1281"/>
                </a:lnTo>
                <a:lnTo>
                  <a:pt x="2689" y="1282"/>
                </a:lnTo>
                <a:lnTo>
                  <a:pt x="2672" y="1284"/>
                </a:lnTo>
                <a:lnTo>
                  <a:pt x="2656" y="1284"/>
                </a:lnTo>
                <a:lnTo>
                  <a:pt x="2638" y="1286"/>
                </a:lnTo>
                <a:lnTo>
                  <a:pt x="2622" y="1287"/>
                </a:lnTo>
                <a:lnTo>
                  <a:pt x="2606" y="1289"/>
                </a:lnTo>
                <a:lnTo>
                  <a:pt x="2593" y="1290"/>
                </a:lnTo>
                <a:lnTo>
                  <a:pt x="2580" y="1293"/>
                </a:lnTo>
                <a:lnTo>
                  <a:pt x="2571" y="1296"/>
                </a:lnTo>
                <a:lnTo>
                  <a:pt x="2565" y="1300"/>
                </a:lnTo>
                <a:lnTo>
                  <a:pt x="2563" y="1305"/>
                </a:lnTo>
                <a:lnTo>
                  <a:pt x="2573" y="1360"/>
                </a:lnTo>
                <a:lnTo>
                  <a:pt x="2614" y="1418"/>
                </a:lnTo>
                <a:lnTo>
                  <a:pt x="2683" y="1481"/>
                </a:lnTo>
                <a:lnTo>
                  <a:pt x="2776" y="1547"/>
                </a:lnTo>
                <a:lnTo>
                  <a:pt x="2886" y="1614"/>
                </a:lnTo>
                <a:lnTo>
                  <a:pt x="3012" y="1682"/>
                </a:lnTo>
                <a:lnTo>
                  <a:pt x="3145" y="1749"/>
                </a:lnTo>
                <a:lnTo>
                  <a:pt x="3286" y="1813"/>
                </a:lnTo>
                <a:lnTo>
                  <a:pt x="3424" y="1875"/>
                </a:lnTo>
                <a:lnTo>
                  <a:pt x="3559" y="1932"/>
                </a:lnTo>
                <a:lnTo>
                  <a:pt x="3686" y="1984"/>
                </a:lnTo>
                <a:lnTo>
                  <a:pt x="3801" y="2028"/>
                </a:lnTo>
                <a:lnTo>
                  <a:pt x="3896" y="2066"/>
                </a:lnTo>
                <a:lnTo>
                  <a:pt x="3972" y="2093"/>
                </a:lnTo>
                <a:lnTo>
                  <a:pt x="4020" y="2110"/>
                </a:lnTo>
                <a:lnTo>
                  <a:pt x="4038" y="2116"/>
                </a:lnTo>
              </a:path>
            </a:pathLst>
          </a:custGeom>
          <a:noFill/>
          <a:ln w="31623">
            <a:solidFill>
              <a:schemeClr val="accent1">
                <a:lumMod val="75%"/>
              </a:schemeClr>
            </a:solidFill>
            <a:round/>
            <a:headEnd/>
            <a:tailEnd/>
          </a:ln>
        </p:spPr>
        <p:txBody>
          <a:bodyPr/>
          <a:lstStyle/>
          <a:p>
            <a:endParaRPr lang="en-US"/>
          </a:p>
        </p:txBody>
      </p:sp>
      <p:sp>
        <p:nvSpPr>
          <p:cNvPr id="17" name="Text Box 11"/>
          <p:cNvSpPr txBox="1">
            <a:spLocks noChangeArrowheads="1"/>
          </p:cNvSpPr>
          <p:nvPr/>
        </p:nvSpPr>
        <p:spPr bwMode="auto">
          <a:xfrm>
            <a:off x="304800" y="1371600"/>
            <a:ext cx="4343400" cy="2308324"/>
          </a:xfrm>
          <a:prstGeom prst="rect">
            <a:avLst/>
          </a:prstGeom>
          <a:solidFill>
            <a:srgbClr val="FFFF99"/>
          </a:solidFill>
          <a:ln w="9525">
            <a:noFill/>
            <a:miter lim="8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spcBef>
                <a:spcPct val="50%"/>
              </a:spcBef>
              <a:buFontTx/>
              <a:buChar char="•"/>
            </a:pPr>
            <a:r>
              <a:rPr lang="en-US" sz="2400" dirty="0">
                <a:latin typeface="Book Antiqua" pitchFamily="18" charset="0"/>
              </a:rPr>
              <a:t>Found </a:t>
            </a:r>
            <a:r>
              <a:rPr lang="en-US" sz="2400" dirty="0" smtClean="0">
                <a:latin typeface="Book Antiqua" pitchFamily="18" charset="0"/>
              </a:rPr>
              <a:t>in </a:t>
            </a:r>
            <a:r>
              <a:rPr lang="en-US" sz="2400" dirty="0">
                <a:latin typeface="Book Antiqua" pitchFamily="18" charset="0"/>
              </a:rPr>
              <a:t>the surf zone</a:t>
            </a:r>
          </a:p>
          <a:p>
            <a:pPr>
              <a:spcBef>
                <a:spcPct val="50%"/>
              </a:spcBef>
              <a:buFontTx/>
              <a:buChar char="•"/>
            </a:pPr>
            <a:r>
              <a:rPr lang="en-US" sz="2400" dirty="0">
                <a:latin typeface="Book Antiqua" pitchFamily="18" charset="0"/>
              </a:rPr>
              <a:t>Flow parallel to the </a:t>
            </a:r>
            <a:r>
              <a:rPr lang="en-US" sz="2400" dirty="0" smtClean="0">
                <a:latin typeface="Book Antiqua" pitchFamily="18" charset="0"/>
              </a:rPr>
              <a:t>shore line </a:t>
            </a:r>
            <a:r>
              <a:rPr lang="en-US" sz="2400" dirty="0">
                <a:latin typeface="Book Antiqua" pitchFamily="18" charset="0"/>
              </a:rPr>
              <a:t>inside the breakers</a:t>
            </a:r>
          </a:p>
          <a:p>
            <a:pPr>
              <a:spcBef>
                <a:spcPct val="50%"/>
              </a:spcBef>
              <a:buFontTx/>
              <a:buChar char="•"/>
            </a:pPr>
            <a:r>
              <a:rPr lang="en-US" sz="2400" dirty="0" smtClean="0">
                <a:latin typeface="Book Antiqua" pitchFamily="18" charset="0"/>
              </a:rPr>
              <a:t>Most </a:t>
            </a:r>
            <a:r>
              <a:rPr lang="en-US" sz="2400" dirty="0">
                <a:latin typeface="Book Antiqua" pitchFamily="18" charset="0"/>
              </a:rPr>
              <a:t>commonly found on straight beaches</a:t>
            </a:r>
          </a:p>
        </p:txBody>
      </p:sp>
      <p:sp>
        <p:nvSpPr>
          <p:cNvPr id="18" name="Freeform 4"/>
          <p:cNvSpPr>
            <a:spLocks/>
          </p:cNvSpPr>
          <p:nvPr/>
        </p:nvSpPr>
        <p:spPr bwMode="auto">
          <a:xfrm>
            <a:off x="-139700" y="6165850"/>
            <a:ext cx="10312400" cy="1817688"/>
          </a:xfrm>
          <a:custGeom>
            <a:avLst/>
            <a:gdLst>
              <a:gd name="T0" fmla="*/ 0 w 6496"/>
              <a:gd name="T1" fmla="*/ 2147483647 h 1145"/>
              <a:gd name="T2" fmla="*/ 2147483647 w 6496"/>
              <a:gd name="T3" fmla="*/ 2147483647 h 1145"/>
              <a:gd name="T4" fmla="*/ 2147483647 w 6496"/>
              <a:gd name="T5" fmla="*/ 0 h 1145"/>
              <a:gd name="T6" fmla="*/ 2147483647 w 6496"/>
              <a:gd name="T7" fmla="*/ 2147483647 h 1145"/>
              <a:gd name="T8" fmla="*/ 2147483647 w 6496"/>
              <a:gd name="T9" fmla="*/ 2147483647 h 1145"/>
              <a:gd name="T10" fmla="*/ 2147483647 w 6496"/>
              <a:gd name="T11" fmla="*/ 2147483647 h 1145"/>
              <a:gd name="T12" fmla="*/ 0 w 6496"/>
              <a:gd name="T13" fmla="*/ 2147483647 h 1145"/>
              <a:gd name="T14" fmla="*/ 0 w 6496"/>
              <a:gd name="T15" fmla="*/ 2147483647 h 1145"/>
              <a:gd name="T16" fmla="*/ 0 w 6496"/>
              <a:gd name="T17" fmla="*/ 2147483647 h 11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96"/>
              <a:gd name="T28" fmla="*/ 0 h 1145"/>
              <a:gd name="T29" fmla="*/ 6496 w 6496"/>
              <a:gd name="T30" fmla="*/ 1145 h 11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96" h="1145">
                <a:moveTo>
                  <a:pt x="0" y="80"/>
                </a:moveTo>
                <a:lnTo>
                  <a:pt x="2098" y="173"/>
                </a:lnTo>
                <a:lnTo>
                  <a:pt x="4596" y="0"/>
                </a:lnTo>
                <a:lnTo>
                  <a:pt x="6495" y="159"/>
                </a:lnTo>
                <a:lnTo>
                  <a:pt x="6481" y="1144"/>
                </a:lnTo>
                <a:lnTo>
                  <a:pt x="6468" y="1144"/>
                </a:lnTo>
                <a:lnTo>
                  <a:pt x="0" y="1144"/>
                </a:lnTo>
                <a:lnTo>
                  <a:pt x="0" y="80"/>
                </a:lnTo>
              </a:path>
            </a:pathLst>
          </a:custGeom>
          <a:solidFill>
            <a:srgbClr val="00C200"/>
          </a:solidFill>
          <a:ln w="18732">
            <a:solidFill>
              <a:srgbClr val="00C200"/>
            </a:solidFill>
            <a:round/>
            <a:headEnd/>
            <a:tailEnd/>
          </a:ln>
        </p:spPr>
        <p:txBody>
          <a:bodyPr/>
          <a:lstStyle/>
          <a:p>
            <a:endParaRPr lang="en-US"/>
          </a:p>
        </p:txBody>
      </p:sp>
      <p:sp>
        <p:nvSpPr>
          <p:cNvPr id="19" name="Freeform 5" descr="25%"/>
          <p:cNvSpPr>
            <a:spLocks/>
          </p:cNvSpPr>
          <p:nvPr/>
        </p:nvSpPr>
        <p:spPr bwMode="auto">
          <a:xfrm>
            <a:off x="-139700" y="5172075"/>
            <a:ext cx="10312400" cy="1290638"/>
          </a:xfrm>
          <a:custGeom>
            <a:avLst/>
            <a:gdLst>
              <a:gd name="T0" fmla="*/ 0 w 6496"/>
              <a:gd name="T1" fmla="*/ 0 h 813"/>
              <a:gd name="T2" fmla="*/ 2147483647 w 6496"/>
              <a:gd name="T3" fmla="*/ 2147483647 h 813"/>
              <a:gd name="T4" fmla="*/ 2147483647 w 6496"/>
              <a:gd name="T5" fmla="*/ 2147483647 h 813"/>
              <a:gd name="T6" fmla="*/ 2147483647 w 6496"/>
              <a:gd name="T7" fmla="*/ 2147483647 h 813"/>
              <a:gd name="T8" fmla="*/ 2147483647 w 6496"/>
              <a:gd name="T9" fmla="*/ 2147483647 h 813"/>
              <a:gd name="T10" fmla="*/ 0 w 6496"/>
              <a:gd name="T11" fmla="*/ 2147483647 h 813"/>
              <a:gd name="T12" fmla="*/ 0 w 6496"/>
              <a:gd name="T13" fmla="*/ 2147483647 h 813"/>
              <a:gd name="T14" fmla="*/ 0 w 6496"/>
              <a:gd name="T15" fmla="*/ 0 h 813"/>
              <a:gd name="T16" fmla="*/ 0 w 6496"/>
              <a:gd name="T17" fmla="*/ 0 h 8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96"/>
              <a:gd name="T28" fmla="*/ 0 h 813"/>
              <a:gd name="T29" fmla="*/ 6496 w 6496"/>
              <a:gd name="T30" fmla="*/ 813 h 8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96" h="813">
                <a:moveTo>
                  <a:pt x="0" y="0"/>
                </a:moveTo>
                <a:lnTo>
                  <a:pt x="6481" y="14"/>
                </a:lnTo>
                <a:lnTo>
                  <a:pt x="6495" y="785"/>
                </a:lnTo>
                <a:lnTo>
                  <a:pt x="4582" y="640"/>
                </a:lnTo>
                <a:lnTo>
                  <a:pt x="2085" y="812"/>
                </a:lnTo>
                <a:lnTo>
                  <a:pt x="0" y="719"/>
                </a:lnTo>
                <a:lnTo>
                  <a:pt x="0" y="14"/>
                </a:lnTo>
                <a:lnTo>
                  <a:pt x="0" y="0"/>
                </a:lnTo>
              </a:path>
            </a:pathLst>
          </a:custGeom>
          <a:pattFill prst="pct25">
            <a:fgClr>
              <a:srgbClr val="FFFFFF"/>
            </a:fgClr>
            <a:bgClr>
              <a:srgbClr val="E0E074"/>
            </a:bgClr>
          </a:pattFill>
          <a:ln w="18732">
            <a:solidFill>
              <a:srgbClr val="FFFFFF"/>
            </a:solidFill>
            <a:round/>
            <a:headEnd/>
            <a:tailEnd/>
          </a:ln>
        </p:spPr>
        <p:txBody>
          <a:bodyPr/>
          <a:lstStyle/>
          <a:p>
            <a:endParaRPr lang="en-US"/>
          </a:p>
        </p:txBody>
      </p:sp>
      <p:sp>
        <p:nvSpPr>
          <p:cNvPr id="20" name="Line 9"/>
          <p:cNvSpPr>
            <a:spLocks noChangeShapeType="1"/>
          </p:cNvSpPr>
          <p:nvPr/>
        </p:nvSpPr>
        <p:spPr bwMode="auto">
          <a:xfrm>
            <a:off x="1143000" y="4800600"/>
            <a:ext cx="7391400" cy="76200"/>
          </a:xfrm>
          <a:prstGeom prst="line">
            <a:avLst/>
          </a:prstGeom>
          <a:noFill/>
          <a:ln w="38100">
            <a:solidFill>
              <a:srgbClr val="E26200"/>
            </a:solidFill>
            <a:round/>
            <a:headEnd type="triangle" w="lg" len="lg"/>
            <a:tailEnd/>
          </a:ln>
        </p:spPr>
        <p:txBody>
          <a:bodyPr wrap="none" anchor="ctr"/>
          <a:lstStyle/>
          <a:p>
            <a:endParaRPr lang="en-US"/>
          </a:p>
        </p:txBody>
      </p:sp>
      <p:sp>
        <p:nvSpPr>
          <p:cNvPr id="21" name="Text Box 10"/>
          <p:cNvSpPr txBox="1">
            <a:spLocks noChangeArrowheads="1"/>
          </p:cNvSpPr>
          <p:nvPr/>
        </p:nvSpPr>
        <p:spPr bwMode="auto">
          <a:xfrm>
            <a:off x="4316413" y="4305300"/>
            <a:ext cx="2374900" cy="495300"/>
          </a:xfrm>
          <a:prstGeom prst="rect">
            <a:avLst/>
          </a:prstGeom>
          <a:noFill/>
          <a:ln w="9525">
            <a:noFill/>
            <a:miter lim="800%"/>
            <a:headEnd/>
            <a:tailEnd/>
          </a:ln>
        </p:spPr>
        <p:txBody>
          <a:bodyPr lIns="0" tIns="0" rIns="0" bIns="0"/>
          <a:lstStyle/>
          <a:p>
            <a:pPr defTabSz="465138">
              <a:buClr>
                <a:srgbClr val="FFFFFF"/>
              </a:buClr>
              <a:buSzPct val="90%"/>
              <a:buFont typeface="Monotype Sorts" pitchFamily="2" charset="2"/>
              <a:buNone/>
            </a:pPr>
            <a:r>
              <a:rPr lang="en-US" sz="3100" b="1"/>
              <a:t>CURRENT</a:t>
            </a:r>
            <a:endParaRPr lang="en-US"/>
          </a:p>
        </p:txBody>
      </p:sp>
      <p:sp>
        <p:nvSpPr>
          <p:cNvPr id="22" name="Slide Number Placeholder 12"/>
          <p:cNvSpPr>
            <a:spLocks noGrp="1"/>
          </p:cNvSpPr>
          <p:nvPr>
            <p:ph type="sldNum" sz="quarter" idx="12"/>
          </p:nvPr>
        </p:nvSpPr>
        <p:spPr>
          <a:xfrm>
            <a:off x="8716963" y="7272338"/>
            <a:ext cx="838200" cy="414337"/>
          </a:xfrm>
        </p:spPr>
        <p:txBody>
          <a:bodyPr/>
          <a:lstStyle/>
          <a:p>
            <a:pPr>
              <a:defRPr/>
            </a:pPr>
            <a:fld id="{A004EB24-01E9-49EF-A70F-5E26F3110515}" type="slidenum">
              <a:rPr lang="en-US" smtClean="0">
                <a:solidFill>
                  <a:schemeClr val="tx1"/>
                </a:solidFill>
              </a:rPr>
              <a:pPr>
                <a:defRPr/>
              </a:pPr>
              <a:t>77</a:t>
            </a:fld>
            <a:endParaRPr lang="en-US">
              <a:solidFill>
                <a:schemeClr val="tx1"/>
              </a:solidFill>
            </a:endParaRPr>
          </a:p>
        </p:txBody>
      </p:sp>
    </p:spTree>
  </p:cSld>
  <p:clrMapOvr>
    <a:masterClrMapping/>
  </p:clrMapOvr>
  <p:timing>
    <p:tnLst>
      <p:par>
        <p:cTn id="1" dur="indefinite" restart="never" nodeType="tmRoot"/>
      </p:par>
    </p:tnLst>
  </p:timing>
</p:sld>
</file>

<file path=ppt/slides/slide7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4400" dirty="0" smtClean="0">
                <a:solidFill>
                  <a:schemeClr val="tx1">
                    <a:lumMod val="85%"/>
                    <a:lumOff val="15%"/>
                  </a:schemeClr>
                </a:solidFill>
                <a:effectLst>
                  <a:outerShdw blurRad="38100" dist="38100" dir="2700000" algn="tl">
                    <a:srgbClr val="000000">
                      <a:alpha val="43.137%"/>
                    </a:srgbClr>
                  </a:outerShdw>
                </a:effectLst>
                <a:ea typeface="+mj-ea"/>
                <a:cs typeface="+mj-cs"/>
              </a:rPr>
              <a:t>RIP CURRENT</a:t>
            </a:r>
            <a:endParaRPr kumimoji="0" lang="en-US" sz="2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sp>
        <p:nvSpPr>
          <p:cNvPr id="22" name="Slide Number Placeholder 12"/>
          <p:cNvSpPr>
            <a:spLocks noGrp="1"/>
          </p:cNvSpPr>
          <p:nvPr>
            <p:ph type="sldNum" sz="quarter" idx="12"/>
          </p:nvPr>
        </p:nvSpPr>
        <p:spPr>
          <a:xfrm>
            <a:off x="8716963" y="7272338"/>
            <a:ext cx="838200" cy="414337"/>
          </a:xfrm>
        </p:spPr>
        <p:txBody>
          <a:bodyPr/>
          <a:lstStyle/>
          <a:p>
            <a:pPr>
              <a:defRPr/>
            </a:pPr>
            <a:fld id="{A004EB24-01E9-49EF-A70F-5E26F3110515}" type="slidenum">
              <a:rPr lang="en-US" smtClean="0">
                <a:solidFill>
                  <a:schemeClr val="tx1"/>
                </a:solidFill>
              </a:rPr>
              <a:pPr>
                <a:defRPr/>
              </a:pPr>
              <a:t>78</a:t>
            </a:fld>
            <a:endParaRPr lang="en-US">
              <a:solidFill>
                <a:schemeClr val="tx1"/>
              </a:solidFill>
            </a:endParaRPr>
          </a:p>
        </p:txBody>
      </p:sp>
      <p:sp>
        <p:nvSpPr>
          <p:cNvPr id="64" name="Freeform 4"/>
          <p:cNvSpPr>
            <a:spLocks/>
          </p:cNvSpPr>
          <p:nvPr/>
        </p:nvSpPr>
        <p:spPr bwMode="auto">
          <a:xfrm>
            <a:off x="-152400" y="5878513"/>
            <a:ext cx="10312400" cy="1817687"/>
          </a:xfrm>
          <a:custGeom>
            <a:avLst/>
            <a:gdLst>
              <a:gd name="T0" fmla="*/ 0 w 6496"/>
              <a:gd name="T1" fmla="*/ 2147483647 h 1145"/>
              <a:gd name="T2" fmla="*/ 2147483647 w 6496"/>
              <a:gd name="T3" fmla="*/ 2147483647 h 1145"/>
              <a:gd name="T4" fmla="*/ 2147483647 w 6496"/>
              <a:gd name="T5" fmla="*/ 0 h 1145"/>
              <a:gd name="T6" fmla="*/ 2147483647 w 6496"/>
              <a:gd name="T7" fmla="*/ 2147483647 h 1145"/>
              <a:gd name="T8" fmla="*/ 2147483647 w 6496"/>
              <a:gd name="T9" fmla="*/ 2147483647 h 1145"/>
              <a:gd name="T10" fmla="*/ 2147483647 w 6496"/>
              <a:gd name="T11" fmla="*/ 2147483647 h 1145"/>
              <a:gd name="T12" fmla="*/ 0 w 6496"/>
              <a:gd name="T13" fmla="*/ 2147483647 h 1145"/>
              <a:gd name="T14" fmla="*/ 0 w 6496"/>
              <a:gd name="T15" fmla="*/ 2147483647 h 1145"/>
              <a:gd name="T16" fmla="*/ 0 w 6496"/>
              <a:gd name="T17" fmla="*/ 2147483647 h 11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96"/>
              <a:gd name="T28" fmla="*/ 0 h 1145"/>
              <a:gd name="T29" fmla="*/ 6496 w 6496"/>
              <a:gd name="T30" fmla="*/ 1145 h 11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96" h="1145">
                <a:moveTo>
                  <a:pt x="0" y="80"/>
                </a:moveTo>
                <a:lnTo>
                  <a:pt x="2098" y="173"/>
                </a:lnTo>
                <a:lnTo>
                  <a:pt x="4596" y="0"/>
                </a:lnTo>
                <a:lnTo>
                  <a:pt x="6495" y="159"/>
                </a:lnTo>
                <a:lnTo>
                  <a:pt x="6481" y="1144"/>
                </a:lnTo>
                <a:lnTo>
                  <a:pt x="6468" y="1144"/>
                </a:lnTo>
                <a:lnTo>
                  <a:pt x="0" y="1144"/>
                </a:lnTo>
                <a:lnTo>
                  <a:pt x="0" y="80"/>
                </a:lnTo>
              </a:path>
            </a:pathLst>
          </a:custGeom>
          <a:solidFill>
            <a:srgbClr val="00C200"/>
          </a:solidFill>
          <a:ln w="18732">
            <a:solidFill>
              <a:srgbClr val="00C200"/>
            </a:solidFill>
            <a:round/>
            <a:headEnd/>
            <a:tailEn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Freeform 5" descr="25%"/>
          <p:cNvSpPr>
            <a:spLocks/>
          </p:cNvSpPr>
          <p:nvPr/>
        </p:nvSpPr>
        <p:spPr bwMode="auto">
          <a:xfrm>
            <a:off x="-152400" y="5029200"/>
            <a:ext cx="10363200" cy="1420813"/>
          </a:xfrm>
          <a:custGeom>
            <a:avLst/>
            <a:gdLst>
              <a:gd name="T0" fmla="*/ 2147483647 w 6508"/>
              <a:gd name="T1" fmla="*/ 2147483647 h 895"/>
              <a:gd name="T2" fmla="*/ 2147483647 w 6508"/>
              <a:gd name="T3" fmla="*/ 2147483647 h 895"/>
              <a:gd name="T4" fmla="*/ 2147483647 w 6508"/>
              <a:gd name="T5" fmla="*/ 2147483647 h 895"/>
              <a:gd name="T6" fmla="*/ 2147483647 w 6508"/>
              <a:gd name="T7" fmla="*/ 0 h 895"/>
              <a:gd name="T8" fmla="*/ 2147483647 w 6508"/>
              <a:gd name="T9" fmla="*/ 2147483647 h 895"/>
              <a:gd name="T10" fmla="*/ 2147483647 w 6508"/>
              <a:gd name="T11" fmla="*/ 2147483647 h 895"/>
              <a:gd name="T12" fmla="*/ 2147483647 w 6508"/>
              <a:gd name="T13" fmla="*/ 2147483647 h 895"/>
              <a:gd name="T14" fmla="*/ 2147483647 w 6508"/>
              <a:gd name="T15" fmla="*/ 2147483647 h 895"/>
              <a:gd name="T16" fmla="*/ 2147483647 w 6508"/>
              <a:gd name="T17" fmla="*/ 2147483647 h 895"/>
              <a:gd name="T18" fmla="*/ 2147483647 w 6508"/>
              <a:gd name="T19" fmla="*/ 2147483647 h 895"/>
              <a:gd name="T20" fmla="*/ 2147483647 w 6508"/>
              <a:gd name="T21" fmla="*/ 2147483647 h 895"/>
              <a:gd name="T22" fmla="*/ 0 w 6508"/>
              <a:gd name="T23" fmla="*/ 2147483647 h 895"/>
              <a:gd name="T24" fmla="*/ 0 w 6508"/>
              <a:gd name="T25" fmla="*/ 2147483647 h 895"/>
              <a:gd name="T26" fmla="*/ 0 w 6508"/>
              <a:gd name="T27" fmla="*/ 2147483647 h 895"/>
              <a:gd name="T28" fmla="*/ 0 w 6508"/>
              <a:gd name="T29" fmla="*/ 2147483647 h 8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08"/>
              <a:gd name="T46" fmla="*/ 0 h 895"/>
              <a:gd name="T47" fmla="*/ 6508 w 6508"/>
              <a:gd name="T48" fmla="*/ 895 h 8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08" h="895">
                <a:moveTo>
                  <a:pt x="48" y="40"/>
                </a:moveTo>
                <a:lnTo>
                  <a:pt x="919" y="147"/>
                </a:lnTo>
                <a:lnTo>
                  <a:pt x="2142" y="119"/>
                </a:lnTo>
                <a:lnTo>
                  <a:pt x="3048" y="0"/>
                </a:lnTo>
                <a:lnTo>
                  <a:pt x="3919" y="107"/>
                </a:lnTo>
                <a:lnTo>
                  <a:pt x="5731" y="26"/>
                </a:lnTo>
                <a:lnTo>
                  <a:pt x="6441" y="12"/>
                </a:lnTo>
                <a:lnTo>
                  <a:pt x="6508" y="119"/>
                </a:lnTo>
                <a:lnTo>
                  <a:pt x="6495" y="868"/>
                </a:lnTo>
                <a:lnTo>
                  <a:pt x="4582" y="723"/>
                </a:lnTo>
                <a:lnTo>
                  <a:pt x="2085" y="895"/>
                </a:lnTo>
                <a:lnTo>
                  <a:pt x="0" y="802"/>
                </a:lnTo>
                <a:lnTo>
                  <a:pt x="0" y="97"/>
                </a:lnTo>
                <a:lnTo>
                  <a:pt x="0" y="83"/>
                </a:lnTo>
              </a:path>
            </a:pathLst>
          </a:custGeom>
          <a:pattFill prst="pct25">
            <a:fgClr>
              <a:srgbClr val="FFFFFF"/>
            </a:fgClr>
            <a:bgClr>
              <a:srgbClr val="E0E074"/>
            </a:bgClr>
          </a:pattFill>
          <a:ln w="18732">
            <a:solidFill>
              <a:srgbClr val="FFFFFF"/>
            </a:solidFill>
            <a:round/>
            <a:headEnd/>
            <a:tailEn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66" name="Group 41"/>
          <p:cNvGrpSpPr>
            <a:grpSpLocks/>
          </p:cNvGrpSpPr>
          <p:nvPr/>
        </p:nvGrpSpPr>
        <p:grpSpPr bwMode="auto">
          <a:xfrm>
            <a:off x="-100012" y="1438275"/>
            <a:ext cx="9690100" cy="3565525"/>
            <a:chOff x="33" y="954"/>
            <a:chExt cx="6104" cy="2246"/>
          </a:xfrm>
        </p:grpSpPr>
        <p:sp>
          <p:nvSpPr>
            <p:cNvPr id="67" name="Freeform 6"/>
            <p:cNvSpPr>
              <a:spLocks/>
            </p:cNvSpPr>
            <p:nvPr/>
          </p:nvSpPr>
          <p:spPr bwMode="auto">
            <a:xfrm>
              <a:off x="509" y="3072"/>
              <a:ext cx="2138" cy="122"/>
            </a:xfrm>
            <a:custGeom>
              <a:avLst/>
              <a:gdLst>
                <a:gd name="T0" fmla="*/ 0 w 2138"/>
                <a:gd name="T1" fmla="*/ 0 h 122"/>
                <a:gd name="T2" fmla="*/ 132 w 2138"/>
                <a:gd name="T3" fmla="*/ 29 h 122"/>
                <a:gd name="T4" fmla="*/ 265 w 2138"/>
                <a:gd name="T5" fmla="*/ 54 h 122"/>
                <a:gd name="T6" fmla="*/ 399 w 2138"/>
                <a:gd name="T7" fmla="*/ 74 h 122"/>
                <a:gd name="T8" fmla="*/ 532 w 2138"/>
                <a:gd name="T9" fmla="*/ 91 h 122"/>
                <a:gd name="T10" fmla="*/ 665 w 2138"/>
                <a:gd name="T11" fmla="*/ 105 h 122"/>
                <a:gd name="T12" fmla="*/ 800 w 2138"/>
                <a:gd name="T13" fmla="*/ 114 h 122"/>
                <a:gd name="T14" fmla="*/ 933 w 2138"/>
                <a:gd name="T15" fmla="*/ 120 h 122"/>
                <a:gd name="T16" fmla="*/ 1068 w 2138"/>
                <a:gd name="T17" fmla="*/ 121 h 122"/>
                <a:gd name="T18" fmla="*/ 1201 w 2138"/>
                <a:gd name="T19" fmla="*/ 120 h 122"/>
                <a:gd name="T20" fmla="*/ 1336 w 2138"/>
                <a:gd name="T21" fmla="*/ 114 h 122"/>
                <a:gd name="T22" fmla="*/ 1469 w 2138"/>
                <a:gd name="T23" fmla="*/ 105 h 122"/>
                <a:gd name="T24" fmla="*/ 1604 w 2138"/>
                <a:gd name="T25" fmla="*/ 91 h 122"/>
                <a:gd name="T26" fmla="*/ 1737 w 2138"/>
                <a:gd name="T27" fmla="*/ 74 h 122"/>
                <a:gd name="T28" fmla="*/ 1871 w 2138"/>
                <a:gd name="T29" fmla="*/ 54 h 122"/>
                <a:gd name="T30" fmla="*/ 2004 w 2138"/>
                <a:gd name="T31" fmla="*/ 29 h 122"/>
                <a:gd name="T32" fmla="*/ 2137 w 2138"/>
                <a:gd name="T33" fmla="*/ 0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2"/>
                <a:gd name="T53" fmla="*/ 2138 w 2138"/>
                <a:gd name="T54" fmla="*/ 122 h 1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2">
                  <a:moveTo>
                    <a:pt x="0" y="0"/>
                  </a:moveTo>
                  <a:lnTo>
                    <a:pt x="132" y="29"/>
                  </a:lnTo>
                  <a:lnTo>
                    <a:pt x="265" y="54"/>
                  </a:lnTo>
                  <a:lnTo>
                    <a:pt x="399" y="74"/>
                  </a:lnTo>
                  <a:lnTo>
                    <a:pt x="532" y="91"/>
                  </a:lnTo>
                  <a:lnTo>
                    <a:pt x="665" y="105"/>
                  </a:lnTo>
                  <a:lnTo>
                    <a:pt x="800" y="114"/>
                  </a:lnTo>
                  <a:lnTo>
                    <a:pt x="933" y="120"/>
                  </a:lnTo>
                  <a:lnTo>
                    <a:pt x="1068" y="121"/>
                  </a:lnTo>
                  <a:lnTo>
                    <a:pt x="1201" y="120"/>
                  </a:lnTo>
                  <a:lnTo>
                    <a:pt x="1336" y="114"/>
                  </a:lnTo>
                  <a:lnTo>
                    <a:pt x="1469" y="105"/>
                  </a:lnTo>
                  <a:lnTo>
                    <a:pt x="1604" y="91"/>
                  </a:lnTo>
                  <a:lnTo>
                    <a:pt x="1737" y="74"/>
                  </a:lnTo>
                  <a:lnTo>
                    <a:pt x="1871" y="54"/>
                  </a:lnTo>
                  <a:lnTo>
                    <a:pt x="2004" y="29"/>
                  </a:lnTo>
                  <a:lnTo>
                    <a:pt x="2137"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Freeform 7"/>
            <p:cNvSpPr>
              <a:spLocks/>
            </p:cNvSpPr>
            <p:nvPr/>
          </p:nvSpPr>
          <p:spPr bwMode="auto">
            <a:xfrm>
              <a:off x="3462" y="3072"/>
              <a:ext cx="2138" cy="122"/>
            </a:xfrm>
            <a:custGeom>
              <a:avLst/>
              <a:gdLst>
                <a:gd name="T0" fmla="*/ 2137 w 2138"/>
                <a:gd name="T1" fmla="*/ 0 h 122"/>
                <a:gd name="T2" fmla="*/ 2004 w 2138"/>
                <a:gd name="T3" fmla="*/ 29 h 122"/>
                <a:gd name="T4" fmla="*/ 1870 w 2138"/>
                <a:gd name="T5" fmla="*/ 54 h 122"/>
                <a:gd name="T6" fmla="*/ 1737 w 2138"/>
                <a:gd name="T7" fmla="*/ 74 h 122"/>
                <a:gd name="T8" fmla="*/ 1603 w 2138"/>
                <a:gd name="T9" fmla="*/ 91 h 122"/>
                <a:gd name="T10" fmla="*/ 1468 w 2138"/>
                <a:gd name="T11" fmla="*/ 105 h 122"/>
                <a:gd name="T12" fmla="*/ 1335 w 2138"/>
                <a:gd name="T13" fmla="*/ 114 h 122"/>
                <a:gd name="T14" fmla="*/ 1201 w 2138"/>
                <a:gd name="T15" fmla="*/ 120 h 122"/>
                <a:gd name="T16" fmla="*/ 1068 w 2138"/>
                <a:gd name="T17" fmla="*/ 121 h 122"/>
                <a:gd name="T18" fmla="*/ 933 w 2138"/>
                <a:gd name="T19" fmla="*/ 120 h 122"/>
                <a:gd name="T20" fmla="*/ 799 w 2138"/>
                <a:gd name="T21" fmla="*/ 114 h 122"/>
                <a:gd name="T22" fmla="*/ 665 w 2138"/>
                <a:gd name="T23" fmla="*/ 105 h 122"/>
                <a:gd name="T24" fmla="*/ 532 w 2138"/>
                <a:gd name="T25" fmla="*/ 91 h 122"/>
                <a:gd name="T26" fmla="*/ 398 w 2138"/>
                <a:gd name="T27" fmla="*/ 74 h 122"/>
                <a:gd name="T28" fmla="*/ 265 w 2138"/>
                <a:gd name="T29" fmla="*/ 54 h 122"/>
                <a:gd name="T30" fmla="*/ 132 w 2138"/>
                <a:gd name="T31" fmla="*/ 29 h 122"/>
                <a:gd name="T32" fmla="*/ 0 w 2138"/>
                <a:gd name="T33" fmla="*/ 0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2"/>
                <a:gd name="T53" fmla="*/ 2138 w 2138"/>
                <a:gd name="T54" fmla="*/ 122 h 1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2">
                  <a:moveTo>
                    <a:pt x="2137" y="0"/>
                  </a:moveTo>
                  <a:lnTo>
                    <a:pt x="2004" y="29"/>
                  </a:lnTo>
                  <a:lnTo>
                    <a:pt x="1870" y="54"/>
                  </a:lnTo>
                  <a:lnTo>
                    <a:pt x="1737" y="74"/>
                  </a:lnTo>
                  <a:lnTo>
                    <a:pt x="1603" y="91"/>
                  </a:lnTo>
                  <a:lnTo>
                    <a:pt x="1468" y="105"/>
                  </a:lnTo>
                  <a:lnTo>
                    <a:pt x="1335" y="114"/>
                  </a:lnTo>
                  <a:lnTo>
                    <a:pt x="1201" y="120"/>
                  </a:lnTo>
                  <a:lnTo>
                    <a:pt x="1068" y="121"/>
                  </a:lnTo>
                  <a:lnTo>
                    <a:pt x="933" y="120"/>
                  </a:lnTo>
                  <a:lnTo>
                    <a:pt x="799" y="114"/>
                  </a:lnTo>
                  <a:lnTo>
                    <a:pt x="665" y="105"/>
                  </a:lnTo>
                  <a:lnTo>
                    <a:pt x="532" y="91"/>
                  </a:lnTo>
                  <a:lnTo>
                    <a:pt x="398" y="74"/>
                  </a:lnTo>
                  <a:lnTo>
                    <a:pt x="265" y="54"/>
                  </a:lnTo>
                  <a:lnTo>
                    <a:pt x="132" y="29"/>
                  </a:lnTo>
                  <a:lnTo>
                    <a:pt x="0"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Freeform 8"/>
            <p:cNvSpPr>
              <a:spLocks/>
            </p:cNvSpPr>
            <p:nvPr/>
          </p:nvSpPr>
          <p:spPr bwMode="auto">
            <a:xfrm>
              <a:off x="3069" y="985"/>
              <a:ext cx="690" cy="691"/>
            </a:xfrm>
            <a:custGeom>
              <a:avLst/>
              <a:gdLst>
                <a:gd name="T0" fmla="*/ 0 w 690"/>
                <a:gd name="T1" fmla="*/ 690 h 691"/>
                <a:gd name="T2" fmla="*/ 2 w 690"/>
                <a:gd name="T3" fmla="*/ 620 h 691"/>
                <a:gd name="T4" fmla="*/ 12 w 690"/>
                <a:gd name="T5" fmla="*/ 552 h 691"/>
                <a:gd name="T6" fmla="*/ 28 w 690"/>
                <a:gd name="T7" fmla="*/ 486 h 691"/>
                <a:gd name="T8" fmla="*/ 52 w 690"/>
                <a:gd name="T9" fmla="*/ 422 h 691"/>
                <a:gd name="T10" fmla="*/ 80 w 690"/>
                <a:gd name="T11" fmla="*/ 362 h 691"/>
                <a:gd name="T12" fmla="*/ 115 w 690"/>
                <a:gd name="T13" fmla="*/ 304 h 691"/>
                <a:gd name="T14" fmla="*/ 154 w 690"/>
                <a:gd name="T15" fmla="*/ 251 h 691"/>
                <a:gd name="T16" fmla="*/ 200 w 690"/>
                <a:gd name="T17" fmla="*/ 201 h 691"/>
                <a:gd name="T18" fmla="*/ 249 w 690"/>
                <a:gd name="T19" fmla="*/ 157 h 691"/>
                <a:gd name="T20" fmla="*/ 302 w 690"/>
                <a:gd name="T21" fmla="*/ 117 h 691"/>
                <a:gd name="T22" fmla="*/ 359 w 690"/>
                <a:gd name="T23" fmla="*/ 83 h 691"/>
                <a:gd name="T24" fmla="*/ 420 w 690"/>
                <a:gd name="T25" fmla="*/ 54 h 691"/>
                <a:gd name="T26" fmla="*/ 482 w 690"/>
                <a:gd name="T27" fmla="*/ 31 h 691"/>
                <a:gd name="T28" fmla="*/ 550 w 690"/>
                <a:gd name="T29" fmla="*/ 14 h 691"/>
                <a:gd name="T30" fmla="*/ 618 w 690"/>
                <a:gd name="T31" fmla="*/ 3 h 691"/>
                <a:gd name="T32" fmla="*/ 689 w 690"/>
                <a:gd name="T33" fmla="*/ 0 h 6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90"/>
                <a:gd name="T52" fmla="*/ 0 h 691"/>
                <a:gd name="T53" fmla="*/ 690 w 690"/>
                <a:gd name="T54" fmla="*/ 691 h 6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90" h="691">
                  <a:moveTo>
                    <a:pt x="0" y="690"/>
                  </a:moveTo>
                  <a:lnTo>
                    <a:pt x="2" y="620"/>
                  </a:lnTo>
                  <a:lnTo>
                    <a:pt x="12" y="552"/>
                  </a:lnTo>
                  <a:lnTo>
                    <a:pt x="28" y="486"/>
                  </a:lnTo>
                  <a:lnTo>
                    <a:pt x="52" y="422"/>
                  </a:lnTo>
                  <a:lnTo>
                    <a:pt x="80" y="362"/>
                  </a:lnTo>
                  <a:lnTo>
                    <a:pt x="115" y="304"/>
                  </a:lnTo>
                  <a:lnTo>
                    <a:pt x="154" y="251"/>
                  </a:lnTo>
                  <a:lnTo>
                    <a:pt x="200" y="201"/>
                  </a:lnTo>
                  <a:lnTo>
                    <a:pt x="249" y="157"/>
                  </a:lnTo>
                  <a:lnTo>
                    <a:pt x="302" y="117"/>
                  </a:lnTo>
                  <a:lnTo>
                    <a:pt x="359" y="83"/>
                  </a:lnTo>
                  <a:lnTo>
                    <a:pt x="420" y="54"/>
                  </a:lnTo>
                  <a:lnTo>
                    <a:pt x="482" y="31"/>
                  </a:lnTo>
                  <a:lnTo>
                    <a:pt x="550" y="14"/>
                  </a:lnTo>
                  <a:lnTo>
                    <a:pt x="618" y="3"/>
                  </a:lnTo>
                  <a:lnTo>
                    <a:pt x="689"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Oval 9"/>
            <p:cNvSpPr>
              <a:spLocks noChangeArrowheads="1"/>
            </p:cNvSpPr>
            <p:nvPr/>
          </p:nvSpPr>
          <p:spPr bwMode="auto">
            <a:xfrm>
              <a:off x="98" y="1915"/>
              <a:ext cx="2350" cy="426"/>
            </a:xfrm>
            <a:prstGeom prst="ellipse">
              <a:avLst/>
            </a:prstGeom>
            <a:solidFill>
              <a:srgbClr val="FFFF35"/>
            </a:solidFill>
            <a:ln w="18732">
              <a:solidFill>
                <a:srgbClr val="FFFF35"/>
              </a:solidFill>
              <a:round/>
              <a:headEnd/>
              <a:tailEnd/>
            </a:ln>
          </p:spPr>
          <p:txBody>
            <a:bodyPr wrap="none" anchor="ct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Oval 10"/>
            <p:cNvSpPr>
              <a:spLocks noChangeArrowheads="1"/>
            </p:cNvSpPr>
            <p:nvPr/>
          </p:nvSpPr>
          <p:spPr bwMode="auto">
            <a:xfrm>
              <a:off x="3670" y="1889"/>
              <a:ext cx="2351" cy="425"/>
            </a:xfrm>
            <a:prstGeom prst="ellipse">
              <a:avLst/>
            </a:prstGeom>
            <a:solidFill>
              <a:srgbClr val="FFFF35"/>
            </a:solidFill>
            <a:ln w="18732">
              <a:solidFill>
                <a:srgbClr val="FFFF35"/>
              </a:solidFill>
              <a:round/>
              <a:headEnd/>
              <a:tailEnd/>
            </a:ln>
          </p:spPr>
          <p:txBody>
            <a:bodyPr wrap="none" anchor="ct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2" name="Text Box 11"/>
            <p:cNvSpPr txBox="1">
              <a:spLocks noChangeArrowheads="1"/>
            </p:cNvSpPr>
            <p:nvPr/>
          </p:nvSpPr>
          <p:spPr bwMode="auto">
            <a:xfrm>
              <a:off x="33" y="1529"/>
              <a:ext cx="2585" cy="312"/>
            </a:xfrm>
            <a:prstGeom prst="rect">
              <a:avLst/>
            </a:prstGeom>
            <a:noFill/>
            <a:ln w="9525">
              <a:noFill/>
              <a:miter lim="800%"/>
              <a:headEnd/>
              <a:tailEnd/>
            </a:ln>
          </p:spPr>
          <p:txBody>
            <a:bodyPr lIns="0" tIns="0" rIns="0" bIns="0"/>
            <a:lstStyle/>
            <a:p>
              <a:pPr marL="0" marR="0" lvl="0" indent="0" algn="ctr" defTabSz="465138" eaLnBrk="1" fontAlgn="auto" latinLnBrk="0" hangingPunct="1">
                <a:lnSpc>
                  <a:spcPct val="100%"/>
                </a:lnSpc>
                <a:spcBef>
                  <a:spcPts val="0"/>
                </a:spcBef>
                <a:spcAft>
                  <a:spcPts val="0"/>
                </a:spcAft>
                <a:buClr>
                  <a:srgbClr val="FFFFFF"/>
                </a:buClr>
                <a:buSzPct val="90%"/>
                <a:buFont typeface="Monotype Sorts" pitchFamily="2" charset="2"/>
                <a:buNone/>
                <a:tabLst/>
                <a:defRPr/>
              </a:pPr>
              <a:r>
                <a:rPr kumimoji="0" lang="en-US" sz="2400" b="0" i="0" u="none" strike="noStrike" kern="0" cap="none" spc="0" normalizeH="0" baseline="0%" noProof="0" dirty="0" smtClean="0">
                  <a:ln>
                    <a:noFill/>
                  </a:ln>
                  <a:solidFill>
                    <a:srgbClr val="FF0000"/>
                  </a:solidFill>
                  <a:effectLst/>
                  <a:uLnTx/>
                  <a:uFillTx/>
                  <a:latin typeface="Book Antiqua" pitchFamily="18" charset="0"/>
                </a:rPr>
                <a:t>INCOMING WAVES</a:t>
              </a:r>
              <a:endParaRPr kumimoji="0" lang="en-US" sz="1400" b="0" i="0" u="none" strike="noStrike" kern="0" cap="none" spc="0" normalizeH="0" baseline="0%" noProof="0" dirty="0" smtClean="0">
                <a:ln>
                  <a:noFill/>
                </a:ln>
                <a:solidFill>
                  <a:sysClr val="windowText" lastClr="000000"/>
                </a:solidFill>
                <a:effectLst/>
                <a:uLnTx/>
                <a:uFillTx/>
                <a:latin typeface="Book Antiqua" pitchFamily="18" charset="0"/>
              </a:endParaRPr>
            </a:p>
          </p:txBody>
        </p:sp>
        <p:sp>
          <p:nvSpPr>
            <p:cNvPr id="73" name="Freeform 12"/>
            <p:cNvSpPr>
              <a:spLocks/>
            </p:cNvSpPr>
            <p:nvPr/>
          </p:nvSpPr>
          <p:spPr bwMode="auto">
            <a:xfrm>
              <a:off x="2302" y="1876"/>
              <a:ext cx="175" cy="586"/>
            </a:xfrm>
            <a:custGeom>
              <a:avLst/>
              <a:gdLst>
                <a:gd name="T0" fmla="*/ 174 w 175"/>
                <a:gd name="T1" fmla="*/ 0 h 586"/>
                <a:gd name="T2" fmla="*/ 132 w 175"/>
                <a:gd name="T3" fmla="*/ 27 h 586"/>
                <a:gd name="T4" fmla="*/ 97 w 175"/>
                <a:gd name="T5" fmla="*/ 56 h 586"/>
                <a:gd name="T6" fmla="*/ 67 w 175"/>
                <a:gd name="T7" fmla="*/ 91 h 586"/>
                <a:gd name="T8" fmla="*/ 43 w 175"/>
                <a:gd name="T9" fmla="*/ 128 h 586"/>
                <a:gd name="T10" fmla="*/ 24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2 w 175"/>
                <a:gd name="T25" fmla="*/ 458 h 586"/>
                <a:gd name="T26" fmla="*/ 67 w 175"/>
                <a:gd name="T27" fmla="*/ 496 h 586"/>
                <a:gd name="T28" fmla="*/ 96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2" y="27"/>
                  </a:lnTo>
                  <a:lnTo>
                    <a:pt x="97" y="56"/>
                  </a:lnTo>
                  <a:lnTo>
                    <a:pt x="67" y="91"/>
                  </a:lnTo>
                  <a:lnTo>
                    <a:pt x="43" y="128"/>
                  </a:lnTo>
                  <a:lnTo>
                    <a:pt x="24" y="167"/>
                  </a:lnTo>
                  <a:lnTo>
                    <a:pt x="10" y="208"/>
                  </a:lnTo>
                  <a:lnTo>
                    <a:pt x="2" y="251"/>
                  </a:lnTo>
                  <a:lnTo>
                    <a:pt x="0" y="293"/>
                  </a:lnTo>
                  <a:lnTo>
                    <a:pt x="2" y="336"/>
                  </a:lnTo>
                  <a:lnTo>
                    <a:pt x="10" y="379"/>
                  </a:lnTo>
                  <a:lnTo>
                    <a:pt x="23" y="420"/>
                  </a:lnTo>
                  <a:lnTo>
                    <a:pt x="42" y="458"/>
                  </a:lnTo>
                  <a:lnTo>
                    <a:pt x="67" y="496"/>
                  </a:lnTo>
                  <a:lnTo>
                    <a:pt x="96"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Freeform 13"/>
            <p:cNvSpPr>
              <a:spLocks/>
            </p:cNvSpPr>
            <p:nvPr/>
          </p:nvSpPr>
          <p:spPr bwMode="auto">
            <a:xfrm>
              <a:off x="1947" y="1876"/>
              <a:ext cx="175" cy="586"/>
            </a:xfrm>
            <a:custGeom>
              <a:avLst/>
              <a:gdLst>
                <a:gd name="T0" fmla="*/ 174 w 175"/>
                <a:gd name="T1" fmla="*/ 0 h 586"/>
                <a:gd name="T2" fmla="*/ 132 w 175"/>
                <a:gd name="T3" fmla="*/ 27 h 586"/>
                <a:gd name="T4" fmla="*/ 97 w 175"/>
                <a:gd name="T5" fmla="*/ 56 h 586"/>
                <a:gd name="T6" fmla="*/ 67 w 175"/>
                <a:gd name="T7" fmla="*/ 91 h 586"/>
                <a:gd name="T8" fmla="*/ 43 w 175"/>
                <a:gd name="T9" fmla="*/ 128 h 586"/>
                <a:gd name="T10" fmla="*/ 23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2 w 175"/>
                <a:gd name="T25" fmla="*/ 458 h 586"/>
                <a:gd name="T26" fmla="*/ 66 w 175"/>
                <a:gd name="T27" fmla="*/ 496 h 586"/>
                <a:gd name="T28" fmla="*/ 96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2" y="27"/>
                  </a:lnTo>
                  <a:lnTo>
                    <a:pt x="97" y="56"/>
                  </a:lnTo>
                  <a:lnTo>
                    <a:pt x="67" y="91"/>
                  </a:lnTo>
                  <a:lnTo>
                    <a:pt x="43" y="128"/>
                  </a:lnTo>
                  <a:lnTo>
                    <a:pt x="23" y="167"/>
                  </a:lnTo>
                  <a:lnTo>
                    <a:pt x="10" y="208"/>
                  </a:lnTo>
                  <a:lnTo>
                    <a:pt x="2" y="251"/>
                  </a:lnTo>
                  <a:lnTo>
                    <a:pt x="0" y="293"/>
                  </a:lnTo>
                  <a:lnTo>
                    <a:pt x="2" y="336"/>
                  </a:lnTo>
                  <a:lnTo>
                    <a:pt x="10" y="379"/>
                  </a:lnTo>
                  <a:lnTo>
                    <a:pt x="23" y="420"/>
                  </a:lnTo>
                  <a:lnTo>
                    <a:pt x="42" y="458"/>
                  </a:lnTo>
                  <a:lnTo>
                    <a:pt x="66" y="496"/>
                  </a:lnTo>
                  <a:lnTo>
                    <a:pt x="96"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Freeform 14"/>
            <p:cNvSpPr>
              <a:spLocks/>
            </p:cNvSpPr>
            <p:nvPr/>
          </p:nvSpPr>
          <p:spPr bwMode="auto">
            <a:xfrm>
              <a:off x="1593" y="1876"/>
              <a:ext cx="175" cy="586"/>
            </a:xfrm>
            <a:custGeom>
              <a:avLst/>
              <a:gdLst>
                <a:gd name="T0" fmla="*/ 174 w 175"/>
                <a:gd name="T1" fmla="*/ 0 h 586"/>
                <a:gd name="T2" fmla="*/ 133 w 175"/>
                <a:gd name="T3" fmla="*/ 27 h 586"/>
                <a:gd name="T4" fmla="*/ 97 w 175"/>
                <a:gd name="T5" fmla="*/ 56 h 586"/>
                <a:gd name="T6" fmla="*/ 67 w 175"/>
                <a:gd name="T7" fmla="*/ 91 h 586"/>
                <a:gd name="T8" fmla="*/ 43 w 175"/>
                <a:gd name="T9" fmla="*/ 128 h 586"/>
                <a:gd name="T10" fmla="*/ 24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2 w 175"/>
                <a:gd name="T25" fmla="*/ 458 h 586"/>
                <a:gd name="T26" fmla="*/ 67 w 175"/>
                <a:gd name="T27" fmla="*/ 496 h 586"/>
                <a:gd name="T28" fmla="*/ 96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3" y="27"/>
                  </a:lnTo>
                  <a:lnTo>
                    <a:pt x="97" y="56"/>
                  </a:lnTo>
                  <a:lnTo>
                    <a:pt x="67" y="91"/>
                  </a:lnTo>
                  <a:lnTo>
                    <a:pt x="43" y="128"/>
                  </a:lnTo>
                  <a:lnTo>
                    <a:pt x="24" y="167"/>
                  </a:lnTo>
                  <a:lnTo>
                    <a:pt x="10" y="208"/>
                  </a:lnTo>
                  <a:lnTo>
                    <a:pt x="2" y="251"/>
                  </a:lnTo>
                  <a:lnTo>
                    <a:pt x="0" y="293"/>
                  </a:lnTo>
                  <a:lnTo>
                    <a:pt x="2" y="336"/>
                  </a:lnTo>
                  <a:lnTo>
                    <a:pt x="10" y="379"/>
                  </a:lnTo>
                  <a:lnTo>
                    <a:pt x="23" y="420"/>
                  </a:lnTo>
                  <a:lnTo>
                    <a:pt x="42" y="458"/>
                  </a:lnTo>
                  <a:lnTo>
                    <a:pt x="67" y="496"/>
                  </a:lnTo>
                  <a:lnTo>
                    <a:pt x="96"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Freeform 15"/>
            <p:cNvSpPr>
              <a:spLocks/>
            </p:cNvSpPr>
            <p:nvPr/>
          </p:nvSpPr>
          <p:spPr bwMode="auto">
            <a:xfrm>
              <a:off x="1239" y="1876"/>
              <a:ext cx="175" cy="586"/>
            </a:xfrm>
            <a:custGeom>
              <a:avLst/>
              <a:gdLst>
                <a:gd name="T0" fmla="*/ 174 w 175"/>
                <a:gd name="T1" fmla="*/ 0 h 586"/>
                <a:gd name="T2" fmla="*/ 133 w 175"/>
                <a:gd name="T3" fmla="*/ 27 h 586"/>
                <a:gd name="T4" fmla="*/ 97 w 175"/>
                <a:gd name="T5" fmla="*/ 56 h 586"/>
                <a:gd name="T6" fmla="*/ 67 w 175"/>
                <a:gd name="T7" fmla="*/ 91 h 586"/>
                <a:gd name="T8" fmla="*/ 43 w 175"/>
                <a:gd name="T9" fmla="*/ 128 h 586"/>
                <a:gd name="T10" fmla="*/ 24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3 w 175"/>
                <a:gd name="T25" fmla="*/ 458 h 586"/>
                <a:gd name="T26" fmla="*/ 67 w 175"/>
                <a:gd name="T27" fmla="*/ 496 h 586"/>
                <a:gd name="T28" fmla="*/ 97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3" y="27"/>
                  </a:lnTo>
                  <a:lnTo>
                    <a:pt x="97" y="56"/>
                  </a:lnTo>
                  <a:lnTo>
                    <a:pt x="67" y="91"/>
                  </a:lnTo>
                  <a:lnTo>
                    <a:pt x="43" y="128"/>
                  </a:lnTo>
                  <a:lnTo>
                    <a:pt x="24" y="167"/>
                  </a:lnTo>
                  <a:lnTo>
                    <a:pt x="10" y="208"/>
                  </a:lnTo>
                  <a:lnTo>
                    <a:pt x="2" y="251"/>
                  </a:lnTo>
                  <a:lnTo>
                    <a:pt x="0" y="293"/>
                  </a:lnTo>
                  <a:lnTo>
                    <a:pt x="2" y="336"/>
                  </a:lnTo>
                  <a:lnTo>
                    <a:pt x="10" y="379"/>
                  </a:lnTo>
                  <a:lnTo>
                    <a:pt x="23" y="420"/>
                  </a:lnTo>
                  <a:lnTo>
                    <a:pt x="43" y="458"/>
                  </a:lnTo>
                  <a:lnTo>
                    <a:pt x="67" y="496"/>
                  </a:lnTo>
                  <a:lnTo>
                    <a:pt x="97"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Freeform 16"/>
            <p:cNvSpPr>
              <a:spLocks/>
            </p:cNvSpPr>
            <p:nvPr/>
          </p:nvSpPr>
          <p:spPr bwMode="auto">
            <a:xfrm>
              <a:off x="885" y="1876"/>
              <a:ext cx="175" cy="586"/>
            </a:xfrm>
            <a:custGeom>
              <a:avLst/>
              <a:gdLst>
                <a:gd name="T0" fmla="*/ 174 w 175"/>
                <a:gd name="T1" fmla="*/ 0 h 586"/>
                <a:gd name="T2" fmla="*/ 132 w 175"/>
                <a:gd name="T3" fmla="*/ 27 h 586"/>
                <a:gd name="T4" fmla="*/ 97 w 175"/>
                <a:gd name="T5" fmla="*/ 56 h 586"/>
                <a:gd name="T6" fmla="*/ 67 w 175"/>
                <a:gd name="T7" fmla="*/ 91 h 586"/>
                <a:gd name="T8" fmla="*/ 43 w 175"/>
                <a:gd name="T9" fmla="*/ 128 h 586"/>
                <a:gd name="T10" fmla="*/ 23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2 w 175"/>
                <a:gd name="T25" fmla="*/ 458 h 586"/>
                <a:gd name="T26" fmla="*/ 66 w 175"/>
                <a:gd name="T27" fmla="*/ 496 h 586"/>
                <a:gd name="T28" fmla="*/ 96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2" y="27"/>
                  </a:lnTo>
                  <a:lnTo>
                    <a:pt x="97" y="56"/>
                  </a:lnTo>
                  <a:lnTo>
                    <a:pt x="67" y="91"/>
                  </a:lnTo>
                  <a:lnTo>
                    <a:pt x="43" y="128"/>
                  </a:lnTo>
                  <a:lnTo>
                    <a:pt x="23" y="167"/>
                  </a:lnTo>
                  <a:lnTo>
                    <a:pt x="10" y="208"/>
                  </a:lnTo>
                  <a:lnTo>
                    <a:pt x="2" y="251"/>
                  </a:lnTo>
                  <a:lnTo>
                    <a:pt x="0" y="293"/>
                  </a:lnTo>
                  <a:lnTo>
                    <a:pt x="2" y="336"/>
                  </a:lnTo>
                  <a:lnTo>
                    <a:pt x="10" y="379"/>
                  </a:lnTo>
                  <a:lnTo>
                    <a:pt x="23" y="420"/>
                  </a:lnTo>
                  <a:lnTo>
                    <a:pt x="42" y="458"/>
                  </a:lnTo>
                  <a:lnTo>
                    <a:pt x="66" y="496"/>
                  </a:lnTo>
                  <a:lnTo>
                    <a:pt x="96"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8" name="Freeform 17"/>
            <p:cNvSpPr>
              <a:spLocks/>
            </p:cNvSpPr>
            <p:nvPr/>
          </p:nvSpPr>
          <p:spPr bwMode="auto">
            <a:xfrm>
              <a:off x="531" y="1876"/>
              <a:ext cx="174" cy="586"/>
            </a:xfrm>
            <a:custGeom>
              <a:avLst/>
              <a:gdLst>
                <a:gd name="T0" fmla="*/ 173 w 174"/>
                <a:gd name="T1" fmla="*/ 0 h 586"/>
                <a:gd name="T2" fmla="*/ 132 w 174"/>
                <a:gd name="T3" fmla="*/ 27 h 586"/>
                <a:gd name="T4" fmla="*/ 97 w 174"/>
                <a:gd name="T5" fmla="*/ 56 h 586"/>
                <a:gd name="T6" fmla="*/ 67 w 174"/>
                <a:gd name="T7" fmla="*/ 91 h 586"/>
                <a:gd name="T8" fmla="*/ 43 w 174"/>
                <a:gd name="T9" fmla="*/ 128 h 586"/>
                <a:gd name="T10" fmla="*/ 23 w 174"/>
                <a:gd name="T11" fmla="*/ 167 h 586"/>
                <a:gd name="T12" fmla="*/ 10 w 174"/>
                <a:gd name="T13" fmla="*/ 208 h 586"/>
                <a:gd name="T14" fmla="*/ 2 w 174"/>
                <a:gd name="T15" fmla="*/ 251 h 586"/>
                <a:gd name="T16" fmla="*/ 0 w 174"/>
                <a:gd name="T17" fmla="*/ 293 h 586"/>
                <a:gd name="T18" fmla="*/ 2 w 174"/>
                <a:gd name="T19" fmla="*/ 336 h 586"/>
                <a:gd name="T20" fmla="*/ 10 w 174"/>
                <a:gd name="T21" fmla="*/ 379 h 586"/>
                <a:gd name="T22" fmla="*/ 23 w 174"/>
                <a:gd name="T23" fmla="*/ 420 h 586"/>
                <a:gd name="T24" fmla="*/ 42 w 174"/>
                <a:gd name="T25" fmla="*/ 458 h 586"/>
                <a:gd name="T26" fmla="*/ 67 w 174"/>
                <a:gd name="T27" fmla="*/ 496 h 586"/>
                <a:gd name="T28" fmla="*/ 96 w 174"/>
                <a:gd name="T29" fmla="*/ 530 h 586"/>
                <a:gd name="T30" fmla="*/ 132 w 174"/>
                <a:gd name="T31" fmla="*/ 560 h 586"/>
                <a:gd name="T32" fmla="*/ 173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173" y="0"/>
                  </a:moveTo>
                  <a:lnTo>
                    <a:pt x="132" y="27"/>
                  </a:lnTo>
                  <a:lnTo>
                    <a:pt x="97" y="56"/>
                  </a:lnTo>
                  <a:lnTo>
                    <a:pt x="67" y="91"/>
                  </a:lnTo>
                  <a:lnTo>
                    <a:pt x="43" y="128"/>
                  </a:lnTo>
                  <a:lnTo>
                    <a:pt x="23" y="167"/>
                  </a:lnTo>
                  <a:lnTo>
                    <a:pt x="10" y="208"/>
                  </a:lnTo>
                  <a:lnTo>
                    <a:pt x="2" y="251"/>
                  </a:lnTo>
                  <a:lnTo>
                    <a:pt x="0" y="293"/>
                  </a:lnTo>
                  <a:lnTo>
                    <a:pt x="2" y="336"/>
                  </a:lnTo>
                  <a:lnTo>
                    <a:pt x="10" y="379"/>
                  </a:lnTo>
                  <a:lnTo>
                    <a:pt x="23" y="420"/>
                  </a:lnTo>
                  <a:lnTo>
                    <a:pt x="42" y="458"/>
                  </a:lnTo>
                  <a:lnTo>
                    <a:pt x="67" y="496"/>
                  </a:lnTo>
                  <a:lnTo>
                    <a:pt x="96"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Freeform 18"/>
            <p:cNvSpPr>
              <a:spLocks/>
            </p:cNvSpPr>
            <p:nvPr/>
          </p:nvSpPr>
          <p:spPr bwMode="auto">
            <a:xfrm>
              <a:off x="177" y="1876"/>
              <a:ext cx="175" cy="586"/>
            </a:xfrm>
            <a:custGeom>
              <a:avLst/>
              <a:gdLst>
                <a:gd name="T0" fmla="*/ 174 w 175"/>
                <a:gd name="T1" fmla="*/ 0 h 586"/>
                <a:gd name="T2" fmla="*/ 132 w 175"/>
                <a:gd name="T3" fmla="*/ 27 h 586"/>
                <a:gd name="T4" fmla="*/ 97 w 175"/>
                <a:gd name="T5" fmla="*/ 56 h 586"/>
                <a:gd name="T6" fmla="*/ 67 w 175"/>
                <a:gd name="T7" fmla="*/ 91 h 586"/>
                <a:gd name="T8" fmla="*/ 43 w 175"/>
                <a:gd name="T9" fmla="*/ 128 h 586"/>
                <a:gd name="T10" fmla="*/ 23 w 175"/>
                <a:gd name="T11" fmla="*/ 167 h 586"/>
                <a:gd name="T12" fmla="*/ 10 w 175"/>
                <a:gd name="T13" fmla="*/ 208 h 586"/>
                <a:gd name="T14" fmla="*/ 2 w 175"/>
                <a:gd name="T15" fmla="*/ 251 h 586"/>
                <a:gd name="T16" fmla="*/ 0 w 175"/>
                <a:gd name="T17" fmla="*/ 293 h 586"/>
                <a:gd name="T18" fmla="*/ 2 w 175"/>
                <a:gd name="T19" fmla="*/ 336 h 586"/>
                <a:gd name="T20" fmla="*/ 10 w 175"/>
                <a:gd name="T21" fmla="*/ 379 h 586"/>
                <a:gd name="T22" fmla="*/ 23 w 175"/>
                <a:gd name="T23" fmla="*/ 420 h 586"/>
                <a:gd name="T24" fmla="*/ 43 w 175"/>
                <a:gd name="T25" fmla="*/ 458 h 586"/>
                <a:gd name="T26" fmla="*/ 66 w 175"/>
                <a:gd name="T27" fmla="*/ 496 h 586"/>
                <a:gd name="T28" fmla="*/ 97 w 175"/>
                <a:gd name="T29" fmla="*/ 530 h 586"/>
                <a:gd name="T30" fmla="*/ 132 w 175"/>
                <a:gd name="T31" fmla="*/ 560 h 586"/>
                <a:gd name="T32" fmla="*/ 173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174" y="0"/>
                  </a:moveTo>
                  <a:lnTo>
                    <a:pt x="132" y="27"/>
                  </a:lnTo>
                  <a:lnTo>
                    <a:pt x="97" y="56"/>
                  </a:lnTo>
                  <a:lnTo>
                    <a:pt x="67" y="91"/>
                  </a:lnTo>
                  <a:lnTo>
                    <a:pt x="43" y="128"/>
                  </a:lnTo>
                  <a:lnTo>
                    <a:pt x="23" y="167"/>
                  </a:lnTo>
                  <a:lnTo>
                    <a:pt x="10" y="208"/>
                  </a:lnTo>
                  <a:lnTo>
                    <a:pt x="2" y="251"/>
                  </a:lnTo>
                  <a:lnTo>
                    <a:pt x="0" y="293"/>
                  </a:lnTo>
                  <a:lnTo>
                    <a:pt x="2" y="336"/>
                  </a:lnTo>
                  <a:lnTo>
                    <a:pt x="10" y="379"/>
                  </a:lnTo>
                  <a:lnTo>
                    <a:pt x="23" y="420"/>
                  </a:lnTo>
                  <a:lnTo>
                    <a:pt x="43" y="458"/>
                  </a:lnTo>
                  <a:lnTo>
                    <a:pt x="66" y="496"/>
                  </a:lnTo>
                  <a:lnTo>
                    <a:pt x="97" y="530"/>
                  </a:lnTo>
                  <a:lnTo>
                    <a:pt x="132" y="560"/>
                  </a:lnTo>
                  <a:lnTo>
                    <a:pt x="173"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Freeform 19"/>
            <p:cNvSpPr>
              <a:spLocks/>
            </p:cNvSpPr>
            <p:nvPr/>
          </p:nvSpPr>
          <p:spPr bwMode="auto">
            <a:xfrm>
              <a:off x="3639" y="1823"/>
              <a:ext cx="174" cy="586"/>
            </a:xfrm>
            <a:custGeom>
              <a:avLst/>
              <a:gdLst>
                <a:gd name="T0" fmla="*/ 0 w 174"/>
                <a:gd name="T1" fmla="*/ 0 h 586"/>
                <a:gd name="T2" fmla="*/ 40 w 174"/>
                <a:gd name="T3" fmla="*/ 27 h 586"/>
                <a:gd name="T4" fmla="*/ 76 w 174"/>
                <a:gd name="T5" fmla="*/ 56 h 586"/>
                <a:gd name="T6" fmla="*/ 105 w 174"/>
                <a:gd name="T7" fmla="*/ 90 h 586"/>
                <a:gd name="T8" fmla="*/ 130 w 174"/>
                <a:gd name="T9" fmla="*/ 127 h 586"/>
                <a:gd name="T10" fmla="*/ 148 w 174"/>
                <a:gd name="T11" fmla="*/ 167 h 586"/>
                <a:gd name="T12" fmla="*/ 162 w 174"/>
                <a:gd name="T13" fmla="*/ 208 h 586"/>
                <a:gd name="T14" fmla="*/ 170 w 174"/>
                <a:gd name="T15" fmla="*/ 251 h 586"/>
                <a:gd name="T16" fmla="*/ 173 w 174"/>
                <a:gd name="T17" fmla="*/ 292 h 586"/>
                <a:gd name="T18" fmla="*/ 170 w 174"/>
                <a:gd name="T19" fmla="*/ 336 h 586"/>
                <a:gd name="T20" fmla="*/ 162 w 174"/>
                <a:gd name="T21" fmla="*/ 379 h 586"/>
                <a:gd name="T22" fmla="*/ 148 w 174"/>
                <a:gd name="T23" fmla="*/ 420 h 586"/>
                <a:gd name="T24" fmla="*/ 130 w 174"/>
                <a:gd name="T25" fmla="*/ 458 h 586"/>
                <a:gd name="T26" fmla="*/ 106 w 174"/>
                <a:gd name="T27" fmla="*/ 496 h 586"/>
                <a:gd name="T28" fmla="*/ 76 w 174"/>
                <a:gd name="T29" fmla="*/ 529 h 586"/>
                <a:gd name="T30" fmla="*/ 41 w 174"/>
                <a:gd name="T31" fmla="*/ 560 h 586"/>
                <a:gd name="T32" fmla="*/ 1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40" y="27"/>
                  </a:lnTo>
                  <a:lnTo>
                    <a:pt x="76" y="56"/>
                  </a:lnTo>
                  <a:lnTo>
                    <a:pt x="105" y="90"/>
                  </a:lnTo>
                  <a:lnTo>
                    <a:pt x="130" y="127"/>
                  </a:lnTo>
                  <a:lnTo>
                    <a:pt x="148" y="167"/>
                  </a:lnTo>
                  <a:lnTo>
                    <a:pt x="162" y="208"/>
                  </a:lnTo>
                  <a:lnTo>
                    <a:pt x="170" y="251"/>
                  </a:lnTo>
                  <a:lnTo>
                    <a:pt x="173" y="292"/>
                  </a:lnTo>
                  <a:lnTo>
                    <a:pt x="170" y="336"/>
                  </a:lnTo>
                  <a:lnTo>
                    <a:pt x="162" y="379"/>
                  </a:lnTo>
                  <a:lnTo>
                    <a:pt x="148" y="420"/>
                  </a:lnTo>
                  <a:lnTo>
                    <a:pt x="130" y="458"/>
                  </a:lnTo>
                  <a:lnTo>
                    <a:pt x="106" y="496"/>
                  </a:lnTo>
                  <a:lnTo>
                    <a:pt x="76" y="529"/>
                  </a:lnTo>
                  <a:lnTo>
                    <a:pt x="41" y="560"/>
                  </a:lnTo>
                  <a:lnTo>
                    <a:pt x="1"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Freeform 20"/>
            <p:cNvSpPr>
              <a:spLocks/>
            </p:cNvSpPr>
            <p:nvPr/>
          </p:nvSpPr>
          <p:spPr bwMode="auto">
            <a:xfrm>
              <a:off x="5369" y="1823"/>
              <a:ext cx="174" cy="586"/>
            </a:xfrm>
            <a:custGeom>
              <a:avLst/>
              <a:gdLst>
                <a:gd name="T0" fmla="*/ 0 w 174"/>
                <a:gd name="T1" fmla="*/ 0 h 586"/>
                <a:gd name="T2" fmla="*/ 39 w 174"/>
                <a:gd name="T3" fmla="*/ 27 h 586"/>
                <a:gd name="T4" fmla="*/ 75 w 174"/>
                <a:gd name="T5" fmla="*/ 56 h 586"/>
                <a:gd name="T6" fmla="*/ 104 w 174"/>
                <a:gd name="T7" fmla="*/ 90 h 586"/>
                <a:gd name="T8" fmla="*/ 129 w 174"/>
                <a:gd name="T9" fmla="*/ 127 h 586"/>
                <a:gd name="T10" fmla="*/ 148 w 174"/>
                <a:gd name="T11" fmla="*/ 167 h 586"/>
                <a:gd name="T12" fmla="*/ 161 w 174"/>
                <a:gd name="T13" fmla="*/ 208 h 586"/>
                <a:gd name="T14" fmla="*/ 169 w 174"/>
                <a:gd name="T15" fmla="*/ 251 h 586"/>
                <a:gd name="T16" fmla="*/ 173 w 174"/>
                <a:gd name="T17" fmla="*/ 292 h 586"/>
                <a:gd name="T18" fmla="*/ 169 w 174"/>
                <a:gd name="T19" fmla="*/ 336 h 586"/>
                <a:gd name="T20" fmla="*/ 161 w 174"/>
                <a:gd name="T21" fmla="*/ 379 h 586"/>
                <a:gd name="T22" fmla="*/ 148 w 174"/>
                <a:gd name="T23" fmla="*/ 420 h 586"/>
                <a:gd name="T24" fmla="*/ 130 w 174"/>
                <a:gd name="T25" fmla="*/ 458 h 586"/>
                <a:gd name="T26" fmla="*/ 105 w 174"/>
                <a:gd name="T27" fmla="*/ 496 h 586"/>
                <a:gd name="T28" fmla="*/ 76 w 174"/>
                <a:gd name="T29" fmla="*/ 529 h 586"/>
                <a:gd name="T30" fmla="*/ 40 w 174"/>
                <a:gd name="T31" fmla="*/ 560 h 586"/>
                <a:gd name="T32" fmla="*/ 0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39" y="27"/>
                  </a:lnTo>
                  <a:lnTo>
                    <a:pt x="75" y="56"/>
                  </a:lnTo>
                  <a:lnTo>
                    <a:pt x="104" y="90"/>
                  </a:lnTo>
                  <a:lnTo>
                    <a:pt x="129" y="127"/>
                  </a:lnTo>
                  <a:lnTo>
                    <a:pt x="148" y="167"/>
                  </a:lnTo>
                  <a:lnTo>
                    <a:pt x="161" y="208"/>
                  </a:lnTo>
                  <a:lnTo>
                    <a:pt x="169" y="251"/>
                  </a:lnTo>
                  <a:lnTo>
                    <a:pt x="173" y="292"/>
                  </a:lnTo>
                  <a:lnTo>
                    <a:pt x="169" y="336"/>
                  </a:lnTo>
                  <a:lnTo>
                    <a:pt x="161" y="379"/>
                  </a:lnTo>
                  <a:lnTo>
                    <a:pt x="148" y="420"/>
                  </a:lnTo>
                  <a:lnTo>
                    <a:pt x="130" y="458"/>
                  </a:lnTo>
                  <a:lnTo>
                    <a:pt x="105" y="496"/>
                  </a:lnTo>
                  <a:lnTo>
                    <a:pt x="76" y="529"/>
                  </a:lnTo>
                  <a:lnTo>
                    <a:pt x="40" y="560"/>
                  </a:lnTo>
                  <a:lnTo>
                    <a:pt x="0"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Freeform 21"/>
            <p:cNvSpPr>
              <a:spLocks/>
            </p:cNvSpPr>
            <p:nvPr/>
          </p:nvSpPr>
          <p:spPr bwMode="auto">
            <a:xfrm>
              <a:off x="5023" y="1823"/>
              <a:ext cx="174" cy="586"/>
            </a:xfrm>
            <a:custGeom>
              <a:avLst/>
              <a:gdLst>
                <a:gd name="T0" fmla="*/ 0 w 174"/>
                <a:gd name="T1" fmla="*/ 0 h 586"/>
                <a:gd name="T2" fmla="*/ 40 w 174"/>
                <a:gd name="T3" fmla="*/ 27 h 586"/>
                <a:gd name="T4" fmla="*/ 76 w 174"/>
                <a:gd name="T5" fmla="*/ 56 h 586"/>
                <a:gd name="T6" fmla="*/ 104 w 174"/>
                <a:gd name="T7" fmla="*/ 90 h 586"/>
                <a:gd name="T8" fmla="*/ 129 w 174"/>
                <a:gd name="T9" fmla="*/ 127 h 586"/>
                <a:gd name="T10" fmla="*/ 148 w 174"/>
                <a:gd name="T11" fmla="*/ 167 h 586"/>
                <a:gd name="T12" fmla="*/ 162 w 174"/>
                <a:gd name="T13" fmla="*/ 208 h 586"/>
                <a:gd name="T14" fmla="*/ 170 w 174"/>
                <a:gd name="T15" fmla="*/ 251 h 586"/>
                <a:gd name="T16" fmla="*/ 173 w 174"/>
                <a:gd name="T17" fmla="*/ 292 h 586"/>
                <a:gd name="T18" fmla="*/ 170 w 174"/>
                <a:gd name="T19" fmla="*/ 336 h 586"/>
                <a:gd name="T20" fmla="*/ 162 w 174"/>
                <a:gd name="T21" fmla="*/ 379 h 586"/>
                <a:gd name="T22" fmla="*/ 148 w 174"/>
                <a:gd name="T23" fmla="*/ 420 h 586"/>
                <a:gd name="T24" fmla="*/ 130 w 174"/>
                <a:gd name="T25" fmla="*/ 458 h 586"/>
                <a:gd name="T26" fmla="*/ 105 w 174"/>
                <a:gd name="T27" fmla="*/ 496 h 586"/>
                <a:gd name="T28" fmla="*/ 76 w 174"/>
                <a:gd name="T29" fmla="*/ 529 h 586"/>
                <a:gd name="T30" fmla="*/ 41 w 174"/>
                <a:gd name="T31" fmla="*/ 560 h 586"/>
                <a:gd name="T32" fmla="*/ 0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40" y="27"/>
                  </a:lnTo>
                  <a:lnTo>
                    <a:pt x="76" y="56"/>
                  </a:lnTo>
                  <a:lnTo>
                    <a:pt x="104" y="90"/>
                  </a:lnTo>
                  <a:lnTo>
                    <a:pt x="129" y="127"/>
                  </a:lnTo>
                  <a:lnTo>
                    <a:pt x="148" y="167"/>
                  </a:lnTo>
                  <a:lnTo>
                    <a:pt x="162" y="208"/>
                  </a:lnTo>
                  <a:lnTo>
                    <a:pt x="170" y="251"/>
                  </a:lnTo>
                  <a:lnTo>
                    <a:pt x="173" y="292"/>
                  </a:lnTo>
                  <a:lnTo>
                    <a:pt x="170" y="336"/>
                  </a:lnTo>
                  <a:lnTo>
                    <a:pt x="162" y="379"/>
                  </a:lnTo>
                  <a:lnTo>
                    <a:pt x="148" y="420"/>
                  </a:lnTo>
                  <a:lnTo>
                    <a:pt x="130" y="458"/>
                  </a:lnTo>
                  <a:lnTo>
                    <a:pt x="105" y="496"/>
                  </a:lnTo>
                  <a:lnTo>
                    <a:pt x="76" y="529"/>
                  </a:lnTo>
                  <a:lnTo>
                    <a:pt x="41" y="560"/>
                  </a:lnTo>
                  <a:lnTo>
                    <a:pt x="0"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Freeform 22"/>
            <p:cNvSpPr>
              <a:spLocks/>
            </p:cNvSpPr>
            <p:nvPr/>
          </p:nvSpPr>
          <p:spPr bwMode="auto">
            <a:xfrm>
              <a:off x="4678" y="1823"/>
              <a:ext cx="174" cy="586"/>
            </a:xfrm>
            <a:custGeom>
              <a:avLst/>
              <a:gdLst>
                <a:gd name="T0" fmla="*/ 0 w 174"/>
                <a:gd name="T1" fmla="*/ 0 h 586"/>
                <a:gd name="T2" fmla="*/ 40 w 174"/>
                <a:gd name="T3" fmla="*/ 27 h 586"/>
                <a:gd name="T4" fmla="*/ 76 w 174"/>
                <a:gd name="T5" fmla="*/ 56 h 586"/>
                <a:gd name="T6" fmla="*/ 105 w 174"/>
                <a:gd name="T7" fmla="*/ 90 h 586"/>
                <a:gd name="T8" fmla="*/ 130 w 174"/>
                <a:gd name="T9" fmla="*/ 127 h 586"/>
                <a:gd name="T10" fmla="*/ 148 w 174"/>
                <a:gd name="T11" fmla="*/ 167 h 586"/>
                <a:gd name="T12" fmla="*/ 162 w 174"/>
                <a:gd name="T13" fmla="*/ 208 h 586"/>
                <a:gd name="T14" fmla="*/ 170 w 174"/>
                <a:gd name="T15" fmla="*/ 251 h 586"/>
                <a:gd name="T16" fmla="*/ 173 w 174"/>
                <a:gd name="T17" fmla="*/ 292 h 586"/>
                <a:gd name="T18" fmla="*/ 170 w 174"/>
                <a:gd name="T19" fmla="*/ 336 h 586"/>
                <a:gd name="T20" fmla="*/ 162 w 174"/>
                <a:gd name="T21" fmla="*/ 379 h 586"/>
                <a:gd name="T22" fmla="*/ 148 w 174"/>
                <a:gd name="T23" fmla="*/ 420 h 586"/>
                <a:gd name="T24" fmla="*/ 130 w 174"/>
                <a:gd name="T25" fmla="*/ 458 h 586"/>
                <a:gd name="T26" fmla="*/ 105 w 174"/>
                <a:gd name="T27" fmla="*/ 496 h 586"/>
                <a:gd name="T28" fmla="*/ 76 w 174"/>
                <a:gd name="T29" fmla="*/ 529 h 586"/>
                <a:gd name="T30" fmla="*/ 41 w 174"/>
                <a:gd name="T31" fmla="*/ 560 h 586"/>
                <a:gd name="T32" fmla="*/ 1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40" y="27"/>
                  </a:lnTo>
                  <a:lnTo>
                    <a:pt x="76" y="56"/>
                  </a:lnTo>
                  <a:lnTo>
                    <a:pt x="105" y="90"/>
                  </a:lnTo>
                  <a:lnTo>
                    <a:pt x="130" y="127"/>
                  </a:lnTo>
                  <a:lnTo>
                    <a:pt x="148" y="167"/>
                  </a:lnTo>
                  <a:lnTo>
                    <a:pt x="162" y="208"/>
                  </a:lnTo>
                  <a:lnTo>
                    <a:pt x="170" y="251"/>
                  </a:lnTo>
                  <a:lnTo>
                    <a:pt x="173" y="292"/>
                  </a:lnTo>
                  <a:lnTo>
                    <a:pt x="170" y="336"/>
                  </a:lnTo>
                  <a:lnTo>
                    <a:pt x="162" y="379"/>
                  </a:lnTo>
                  <a:lnTo>
                    <a:pt x="148" y="420"/>
                  </a:lnTo>
                  <a:lnTo>
                    <a:pt x="130" y="458"/>
                  </a:lnTo>
                  <a:lnTo>
                    <a:pt x="105" y="496"/>
                  </a:lnTo>
                  <a:lnTo>
                    <a:pt x="76" y="529"/>
                  </a:lnTo>
                  <a:lnTo>
                    <a:pt x="41" y="560"/>
                  </a:lnTo>
                  <a:lnTo>
                    <a:pt x="1"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4" name="Freeform 23"/>
            <p:cNvSpPr>
              <a:spLocks/>
            </p:cNvSpPr>
            <p:nvPr/>
          </p:nvSpPr>
          <p:spPr bwMode="auto">
            <a:xfrm>
              <a:off x="4332" y="1823"/>
              <a:ext cx="175" cy="586"/>
            </a:xfrm>
            <a:custGeom>
              <a:avLst/>
              <a:gdLst>
                <a:gd name="T0" fmla="*/ 0 w 175"/>
                <a:gd name="T1" fmla="*/ 0 h 586"/>
                <a:gd name="T2" fmla="*/ 40 w 175"/>
                <a:gd name="T3" fmla="*/ 27 h 586"/>
                <a:gd name="T4" fmla="*/ 76 w 175"/>
                <a:gd name="T5" fmla="*/ 56 h 586"/>
                <a:gd name="T6" fmla="*/ 105 w 175"/>
                <a:gd name="T7" fmla="*/ 90 h 586"/>
                <a:gd name="T8" fmla="*/ 130 w 175"/>
                <a:gd name="T9" fmla="*/ 127 h 586"/>
                <a:gd name="T10" fmla="*/ 148 w 175"/>
                <a:gd name="T11" fmla="*/ 167 h 586"/>
                <a:gd name="T12" fmla="*/ 162 w 175"/>
                <a:gd name="T13" fmla="*/ 208 h 586"/>
                <a:gd name="T14" fmla="*/ 170 w 175"/>
                <a:gd name="T15" fmla="*/ 251 h 586"/>
                <a:gd name="T16" fmla="*/ 174 w 175"/>
                <a:gd name="T17" fmla="*/ 292 h 586"/>
                <a:gd name="T18" fmla="*/ 170 w 175"/>
                <a:gd name="T19" fmla="*/ 336 h 586"/>
                <a:gd name="T20" fmla="*/ 162 w 175"/>
                <a:gd name="T21" fmla="*/ 379 h 586"/>
                <a:gd name="T22" fmla="*/ 148 w 175"/>
                <a:gd name="T23" fmla="*/ 420 h 586"/>
                <a:gd name="T24" fmla="*/ 130 w 175"/>
                <a:gd name="T25" fmla="*/ 458 h 586"/>
                <a:gd name="T26" fmla="*/ 106 w 175"/>
                <a:gd name="T27" fmla="*/ 496 h 586"/>
                <a:gd name="T28" fmla="*/ 76 w 175"/>
                <a:gd name="T29" fmla="*/ 529 h 586"/>
                <a:gd name="T30" fmla="*/ 41 w 175"/>
                <a:gd name="T31" fmla="*/ 560 h 586"/>
                <a:gd name="T32" fmla="*/ 1 w 175"/>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5"/>
                <a:gd name="T52" fmla="*/ 0 h 586"/>
                <a:gd name="T53" fmla="*/ 175 w 175"/>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5" h="586">
                  <a:moveTo>
                    <a:pt x="0" y="0"/>
                  </a:moveTo>
                  <a:lnTo>
                    <a:pt x="40" y="27"/>
                  </a:lnTo>
                  <a:lnTo>
                    <a:pt x="76" y="56"/>
                  </a:lnTo>
                  <a:lnTo>
                    <a:pt x="105" y="90"/>
                  </a:lnTo>
                  <a:lnTo>
                    <a:pt x="130" y="127"/>
                  </a:lnTo>
                  <a:lnTo>
                    <a:pt x="148" y="167"/>
                  </a:lnTo>
                  <a:lnTo>
                    <a:pt x="162" y="208"/>
                  </a:lnTo>
                  <a:lnTo>
                    <a:pt x="170" y="251"/>
                  </a:lnTo>
                  <a:lnTo>
                    <a:pt x="174" y="292"/>
                  </a:lnTo>
                  <a:lnTo>
                    <a:pt x="170" y="336"/>
                  </a:lnTo>
                  <a:lnTo>
                    <a:pt x="162" y="379"/>
                  </a:lnTo>
                  <a:lnTo>
                    <a:pt x="148" y="420"/>
                  </a:lnTo>
                  <a:lnTo>
                    <a:pt x="130" y="458"/>
                  </a:lnTo>
                  <a:lnTo>
                    <a:pt x="106" y="496"/>
                  </a:lnTo>
                  <a:lnTo>
                    <a:pt x="76" y="529"/>
                  </a:lnTo>
                  <a:lnTo>
                    <a:pt x="41" y="560"/>
                  </a:lnTo>
                  <a:lnTo>
                    <a:pt x="1"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5" name="Freeform 24"/>
            <p:cNvSpPr>
              <a:spLocks/>
            </p:cNvSpPr>
            <p:nvPr/>
          </p:nvSpPr>
          <p:spPr bwMode="auto">
            <a:xfrm>
              <a:off x="3987" y="1823"/>
              <a:ext cx="174" cy="586"/>
            </a:xfrm>
            <a:custGeom>
              <a:avLst/>
              <a:gdLst>
                <a:gd name="T0" fmla="*/ 0 w 174"/>
                <a:gd name="T1" fmla="*/ 0 h 586"/>
                <a:gd name="T2" fmla="*/ 40 w 174"/>
                <a:gd name="T3" fmla="*/ 27 h 586"/>
                <a:gd name="T4" fmla="*/ 75 w 174"/>
                <a:gd name="T5" fmla="*/ 56 h 586"/>
                <a:gd name="T6" fmla="*/ 104 w 174"/>
                <a:gd name="T7" fmla="*/ 90 h 586"/>
                <a:gd name="T8" fmla="*/ 129 w 174"/>
                <a:gd name="T9" fmla="*/ 127 h 586"/>
                <a:gd name="T10" fmla="*/ 147 w 174"/>
                <a:gd name="T11" fmla="*/ 167 h 586"/>
                <a:gd name="T12" fmla="*/ 162 w 174"/>
                <a:gd name="T13" fmla="*/ 208 h 586"/>
                <a:gd name="T14" fmla="*/ 170 w 174"/>
                <a:gd name="T15" fmla="*/ 251 h 586"/>
                <a:gd name="T16" fmla="*/ 173 w 174"/>
                <a:gd name="T17" fmla="*/ 292 h 586"/>
                <a:gd name="T18" fmla="*/ 170 w 174"/>
                <a:gd name="T19" fmla="*/ 336 h 586"/>
                <a:gd name="T20" fmla="*/ 162 w 174"/>
                <a:gd name="T21" fmla="*/ 379 h 586"/>
                <a:gd name="T22" fmla="*/ 147 w 174"/>
                <a:gd name="T23" fmla="*/ 420 h 586"/>
                <a:gd name="T24" fmla="*/ 130 w 174"/>
                <a:gd name="T25" fmla="*/ 458 h 586"/>
                <a:gd name="T26" fmla="*/ 105 w 174"/>
                <a:gd name="T27" fmla="*/ 496 h 586"/>
                <a:gd name="T28" fmla="*/ 76 w 174"/>
                <a:gd name="T29" fmla="*/ 529 h 586"/>
                <a:gd name="T30" fmla="*/ 41 w 174"/>
                <a:gd name="T31" fmla="*/ 560 h 586"/>
                <a:gd name="T32" fmla="*/ 0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40" y="27"/>
                  </a:lnTo>
                  <a:lnTo>
                    <a:pt x="75" y="56"/>
                  </a:lnTo>
                  <a:lnTo>
                    <a:pt x="104" y="90"/>
                  </a:lnTo>
                  <a:lnTo>
                    <a:pt x="129" y="127"/>
                  </a:lnTo>
                  <a:lnTo>
                    <a:pt x="147" y="167"/>
                  </a:lnTo>
                  <a:lnTo>
                    <a:pt x="162" y="208"/>
                  </a:lnTo>
                  <a:lnTo>
                    <a:pt x="170" y="251"/>
                  </a:lnTo>
                  <a:lnTo>
                    <a:pt x="173" y="292"/>
                  </a:lnTo>
                  <a:lnTo>
                    <a:pt x="170" y="336"/>
                  </a:lnTo>
                  <a:lnTo>
                    <a:pt x="162" y="379"/>
                  </a:lnTo>
                  <a:lnTo>
                    <a:pt x="147" y="420"/>
                  </a:lnTo>
                  <a:lnTo>
                    <a:pt x="130" y="458"/>
                  </a:lnTo>
                  <a:lnTo>
                    <a:pt x="105" y="496"/>
                  </a:lnTo>
                  <a:lnTo>
                    <a:pt x="76" y="529"/>
                  </a:lnTo>
                  <a:lnTo>
                    <a:pt x="41" y="560"/>
                  </a:lnTo>
                  <a:lnTo>
                    <a:pt x="0"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Freeform 25"/>
            <p:cNvSpPr>
              <a:spLocks/>
            </p:cNvSpPr>
            <p:nvPr/>
          </p:nvSpPr>
          <p:spPr bwMode="auto">
            <a:xfrm>
              <a:off x="5725" y="1823"/>
              <a:ext cx="174" cy="586"/>
            </a:xfrm>
            <a:custGeom>
              <a:avLst/>
              <a:gdLst>
                <a:gd name="T0" fmla="*/ 0 w 174"/>
                <a:gd name="T1" fmla="*/ 0 h 586"/>
                <a:gd name="T2" fmla="*/ 40 w 174"/>
                <a:gd name="T3" fmla="*/ 27 h 586"/>
                <a:gd name="T4" fmla="*/ 75 w 174"/>
                <a:gd name="T5" fmla="*/ 56 h 586"/>
                <a:gd name="T6" fmla="*/ 105 w 174"/>
                <a:gd name="T7" fmla="*/ 90 h 586"/>
                <a:gd name="T8" fmla="*/ 129 w 174"/>
                <a:gd name="T9" fmla="*/ 127 h 586"/>
                <a:gd name="T10" fmla="*/ 148 w 174"/>
                <a:gd name="T11" fmla="*/ 167 h 586"/>
                <a:gd name="T12" fmla="*/ 162 w 174"/>
                <a:gd name="T13" fmla="*/ 208 h 586"/>
                <a:gd name="T14" fmla="*/ 170 w 174"/>
                <a:gd name="T15" fmla="*/ 251 h 586"/>
                <a:gd name="T16" fmla="*/ 173 w 174"/>
                <a:gd name="T17" fmla="*/ 292 h 586"/>
                <a:gd name="T18" fmla="*/ 170 w 174"/>
                <a:gd name="T19" fmla="*/ 336 h 586"/>
                <a:gd name="T20" fmla="*/ 162 w 174"/>
                <a:gd name="T21" fmla="*/ 379 h 586"/>
                <a:gd name="T22" fmla="*/ 148 w 174"/>
                <a:gd name="T23" fmla="*/ 420 h 586"/>
                <a:gd name="T24" fmla="*/ 130 w 174"/>
                <a:gd name="T25" fmla="*/ 458 h 586"/>
                <a:gd name="T26" fmla="*/ 105 w 174"/>
                <a:gd name="T27" fmla="*/ 496 h 586"/>
                <a:gd name="T28" fmla="*/ 76 w 174"/>
                <a:gd name="T29" fmla="*/ 529 h 586"/>
                <a:gd name="T30" fmla="*/ 41 w 174"/>
                <a:gd name="T31" fmla="*/ 560 h 586"/>
                <a:gd name="T32" fmla="*/ 0 w 174"/>
                <a:gd name="T33" fmla="*/ 585 h 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4"/>
                <a:gd name="T52" fmla="*/ 0 h 586"/>
                <a:gd name="T53" fmla="*/ 174 w 174"/>
                <a:gd name="T54" fmla="*/ 586 h 5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4" h="586">
                  <a:moveTo>
                    <a:pt x="0" y="0"/>
                  </a:moveTo>
                  <a:lnTo>
                    <a:pt x="40" y="27"/>
                  </a:lnTo>
                  <a:lnTo>
                    <a:pt x="75" y="56"/>
                  </a:lnTo>
                  <a:lnTo>
                    <a:pt x="105" y="90"/>
                  </a:lnTo>
                  <a:lnTo>
                    <a:pt x="129" y="127"/>
                  </a:lnTo>
                  <a:lnTo>
                    <a:pt x="148" y="167"/>
                  </a:lnTo>
                  <a:lnTo>
                    <a:pt x="162" y="208"/>
                  </a:lnTo>
                  <a:lnTo>
                    <a:pt x="170" y="251"/>
                  </a:lnTo>
                  <a:lnTo>
                    <a:pt x="173" y="292"/>
                  </a:lnTo>
                  <a:lnTo>
                    <a:pt x="170" y="336"/>
                  </a:lnTo>
                  <a:lnTo>
                    <a:pt x="162" y="379"/>
                  </a:lnTo>
                  <a:lnTo>
                    <a:pt x="148" y="420"/>
                  </a:lnTo>
                  <a:lnTo>
                    <a:pt x="130" y="458"/>
                  </a:lnTo>
                  <a:lnTo>
                    <a:pt x="105" y="496"/>
                  </a:lnTo>
                  <a:lnTo>
                    <a:pt x="76" y="529"/>
                  </a:lnTo>
                  <a:lnTo>
                    <a:pt x="41" y="560"/>
                  </a:lnTo>
                  <a:lnTo>
                    <a:pt x="0" y="585"/>
                  </a:lnTo>
                </a:path>
              </a:pathLst>
            </a:custGeom>
            <a:noFill/>
            <a:ln w="31630">
              <a:solidFill>
                <a:srgbClr val="FF00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7" name="Freeform 26"/>
            <p:cNvSpPr>
              <a:spLocks/>
            </p:cNvSpPr>
            <p:nvPr/>
          </p:nvSpPr>
          <p:spPr bwMode="auto">
            <a:xfrm>
              <a:off x="204" y="2873"/>
              <a:ext cx="2138" cy="121"/>
            </a:xfrm>
            <a:custGeom>
              <a:avLst/>
              <a:gdLst>
                <a:gd name="T0" fmla="*/ 0 w 2138"/>
                <a:gd name="T1" fmla="*/ 0 h 121"/>
                <a:gd name="T2" fmla="*/ 131 w 2138"/>
                <a:gd name="T3" fmla="*/ 29 h 121"/>
                <a:gd name="T4" fmla="*/ 265 w 2138"/>
                <a:gd name="T5" fmla="*/ 53 h 121"/>
                <a:gd name="T6" fmla="*/ 398 w 2138"/>
                <a:gd name="T7" fmla="*/ 74 h 121"/>
                <a:gd name="T8" fmla="*/ 532 w 2138"/>
                <a:gd name="T9" fmla="*/ 91 h 121"/>
                <a:gd name="T10" fmla="*/ 665 w 2138"/>
                <a:gd name="T11" fmla="*/ 105 h 121"/>
                <a:gd name="T12" fmla="*/ 799 w 2138"/>
                <a:gd name="T13" fmla="*/ 114 h 121"/>
                <a:gd name="T14" fmla="*/ 933 w 2138"/>
                <a:gd name="T15" fmla="*/ 120 h 121"/>
                <a:gd name="T16" fmla="*/ 1068 w 2138"/>
                <a:gd name="T17" fmla="*/ 120 h 121"/>
                <a:gd name="T18" fmla="*/ 1201 w 2138"/>
                <a:gd name="T19" fmla="*/ 120 h 121"/>
                <a:gd name="T20" fmla="*/ 1335 w 2138"/>
                <a:gd name="T21" fmla="*/ 114 h 121"/>
                <a:gd name="T22" fmla="*/ 1468 w 2138"/>
                <a:gd name="T23" fmla="*/ 105 h 121"/>
                <a:gd name="T24" fmla="*/ 1603 w 2138"/>
                <a:gd name="T25" fmla="*/ 91 h 121"/>
                <a:gd name="T26" fmla="*/ 1737 w 2138"/>
                <a:gd name="T27" fmla="*/ 74 h 121"/>
                <a:gd name="T28" fmla="*/ 1870 w 2138"/>
                <a:gd name="T29" fmla="*/ 53 h 121"/>
                <a:gd name="T30" fmla="*/ 2004 w 2138"/>
                <a:gd name="T31" fmla="*/ 29 h 121"/>
                <a:gd name="T32" fmla="*/ 2137 w 2138"/>
                <a:gd name="T33" fmla="*/ 0 h 1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1"/>
                <a:gd name="T53" fmla="*/ 2138 w 2138"/>
                <a:gd name="T54" fmla="*/ 121 h 1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1">
                  <a:moveTo>
                    <a:pt x="0" y="0"/>
                  </a:moveTo>
                  <a:lnTo>
                    <a:pt x="131" y="29"/>
                  </a:lnTo>
                  <a:lnTo>
                    <a:pt x="265" y="53"/>
                  </a:lnTo>
                  <a:lnTo>
                    <a:pt x="398" y="74"/>
                  </a:lnTo>
                  <a:lnTo>
                    <a:pt x="532" y="91"/>
                  </a:lnTo>
                  <a:lnTo>
                    <a:pt x="665" y="105"/>
                  </a:lnTo>
                  <a:lnTo>
                    <a:pt x="799" y="114"/>
                  </a:lnTo>
                  <a:lnTo>
                    <a:pt x="933" y="120"/>
                  </a:lnTo>
                  <a:lnTo>
                    <a:pt x="1068" y="120"/>
                  </a:lnTo>
                  <a:lnTo>
                    <a:pt x="1201" y="120"/>
                  </a:lnTo>
                  <a:lnTo>
                    <a:pt x="1335" y="114"/>
                  </a:lnTo>
                  <a:lnTo>
                    <a:pt x="1468" y="105"/>
                  </a:lnTo>
                  <a:lnTo>
                    <a:pt x="1603" y="91"/>
                  </a:lnTo>
                  <a:lnTo>
                    <a:pt x="1737" y="74"/>
                  </a:lnTo>
                  <a:lnTo>
                    <a:pt x="1870" y="53"/>
                  </a:lnTo>
                  <a:lnTo>
                    <a:pt x="2004" y="29"/>
                  </a:lnTo>
                  <a:lnTo>
                    <a:pt x="2137"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8" name="Freeform 27"/>
            <p:cNvSpPr>
              <a:spLocks/>
            </p:cNvSpPr>
            <p:nvPr/>
          </p:nvSpPr>
          <p:spPr bwMode="auto">
            <a:xfrm>
              <a:off x="350" y="3072"/>
              <a:ext cx="2138" cy="122"/>
            </a:xfrm>
            <a:custGeom>
              <a:avLst/>
              <a:gdLst>
                <a:gd name="T0" fmla="*/ 0 w 2138"/>
                <a:gd name="T1" fmla="*/ 0 h 122"/>
                <a:gd name="T2" fmla="*/ 132 w 2138"/>
                <a:gd name="T3" fmla="*/ 29 h 122"/>
                <a:gd name="T4" fmla="*/ 265 w 2138"/>
                <a:gd name="T5" fmla="*/ 54 h 122"/>
                <a:gd name="T6" fmla="*/ 398 w 2138"/>
                <a:gd name="T7" fmla="*/ 74 h 122"/>
                <a:gd name="T8" fmla="*/ 532 w 2138"/>
                <a:gd name="T9" fmla="*/ 91 h 122"/>
                <a:gd name="T10" fmla="*/ 665 w 2138"/>
                <a:gd name="T11" fmla="*/ 105 h 122"/>
                <a:gd name="T12" fmla="*/ 800 w 2138"/>
                <a:gd name="T13" fmla="*/ 114 h 122"/>
                <a:gd name="T14" fmla="*/ 933 w 2138"/>
                <a:gd name="T15" fmla="*/ 120 h 122"/>
                <a:gd name="T16" fmla="*/ 1068 w 2138"/>
                <a:gd name="T17" fmla="*/ 121 h 122"/>
                <a:gd name="T18" fmla="*/ 1201 w 2138"/>
                <a:gd name="T19" fmla="*/ 120 h 122"/>
                <a:gd name="T20" fmla="*/ 1336 w 2138"/>
                <a:gd name="T21" fmla="*/ 114 h 122"/>
                <a:gd name="T22" fmla="*/ 1469 w 2138"/>
                <a:gd name="T23" fmla="*/ 105 h 122"/>
                <a:gd name="T24" fmla="*/ 1604 w 2138"/>
                <a:gd name="T25" fmla="*/ 91 h 122"/>
                <a:gd name="T26" fmla="*/ 1737 w 2138"/>
                <a:gd name="T27" fmla="*/ 74 h 122"/>
                <a:gd name="T28" fmla="*/ 1871 w 2138"/>
                <a:gd name="T29" fmla="*/ 54 h 122"/>
                <a:gd name="T30" fmla="*/ 2004 w 2138"/>
                <a:gd name="T31" fmla="*/ 29 h 122"/>
                <a:gd name="T32" fmla="*/ 2137 w 2138"/>
                <a:gd name="T33" fmla="*/ 0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2"/>
                <a:gd name="T53" fmla="*/ 2138 w 2138"/>
                <a:gd name="T54" fmla="*/ 122 h 1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2">
                  <a:moveTo>
                    <a:pt x="0" y="0"/>
                  </a:moveTo>
                  <a:lnTo>
                    <a:pt x="132" y="29"/>
                  </a:lnTo>
                  <a:lnTo>
                    <a:pt x="265" y="54"/>
                  </a:lnTo>
                  <a:lnTo>
                    <a:pt x="398" y="74"/>
                  </a:lnTo>
                  <a:lnTo>
                    <a:pt x="532" y="91"/>
                  </a:lnTo>
                  <a:lnTo>
                    <a:pt x="665" y="105"/>
                  </a:lnTo>
                  <a:lnTo>
                    <a:pt x="800" y="114"/>
                  </a:lnTo>
                  <a:lnTo>
                    <a:pt x="933" y="120"/>
                  </a:lnTo>
                  <a:lnTo>
                    <a:pt x="1068" y="121"/>
                  </a:lnTo>
                  <a:lnTo>
                    <a:pt x="1201" y="120"/>
                  </a:lnTo>
                  <a:lnTo>
                    <a:pt x="1336" y="114"/>
                  </a:lnTo>
                  <a:lnTo>
                    <a:pt x="1469" y="105"/>
                  </a:lnTo>
                  <a:lnTo>
                    <a:pt x="1604" y="91"/>
                  </a:lnTo>
                  <a:lnTo>
                    <a:pt x="1737" y="74"/>
                  </a:lnTo>
                  <a:lnTo>
                    <a:pt x="1871" y="54"/>
                  </a:lnTo>
                  <a:lnTo>
                    <a:pt x="2004" y="29"/>
                  </a:lnTo>
                  <a:lnTo>
                    <a:pt x="2137"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9" name="Freeform 28"/>
            <p:cNvSpPr>
              <a:spLocks/>
            </p:cNvSpPr>
            <p:nvPr/>
          </p:nvSpPr>
          <p:spPr bwMode="auto">
            <a:xfrm>
              <a:off x="3741" y="2873"/>
              <a:ext cx="2138" cy="121"/>
            </a:xfrm>
            <a:custGeom>
              <a:avLst/>
              <a:gdLst>
                <a:gd name="T0" fmla="*/ 2137 w 2138"/>
                <a:gd name="T1" fmla="*/ 0 h 121"/>
                <a:gd name="T2" fmla="*/ 2004 w 2138"/>
                <a:gd name="T3" fmla="*/ 29 h 121"/>
                <a:gd name="T4" fmla="*/ 1871 w 2138"/>
                <a:gd name="T5" fmla="*/ 53 h 121"/>
                <a:gd name="T6" fmla="*/ 1736 w 2138"/>
                <a:gd name="T7" fmla="*/ 74 h 121"/>
                <a:gd name="T8" fmla="*/ 1604 w 2138"/>
                <a:gd name="T9" fmla="*/ 91 h 121"/>
                <a:gd name="T10" fmla="*/ 1469 w 2138"/>
                <a:gd name="T11" fmla="*/ 105 h 121"/>
                <a:gd name="T12" fmla="*/ 1335 w 2138"/>
                <a:gd name="T13" fmla="*/ 114 h 121"/>
                <a:gd name="T14" fmla="*/ 1201 w 2138"/>
                <a:gd name="T15" fmla="*/ 120 h 121"/>
                <a:gd name="T16" fmla="*/ 1068 w 2138"/>
                <a:gd name="T17" fmla="*/ 120 h 121"/>
                <a:gd name="T18" fmla="*/ 932 w 2138"/>
                <a:gd name="T19" fmla="*/ 120 h 121"/>
                <a:gd name="T20" fmla="*/ 800 w 2138"/>
                <a:gd name="T21" fmla="*/ 114 h 121"/>
                <a:gd name="T22" fmla="*/ 665 w 2138"/>
                <a:gd name="T23" fmla="*/ 105 h 121"/>
                <a:gd name="T24" fmla="*/ 532 w 2138"/>
                <a:gd name="T25" fmla="*/ 91 h 121"/>
                <a:gd name="T26" fmla="*/ 398 w 2138"/>
                <a:gd name="T27" fmla="*/ 74 h 121"/>
                <a:gd name="T28" fmla="*/ 265 w 2138"/>
                <a:gd name="T29" fmla="*/ 53 h 121"/>
                <a:gd name="T30" fmla="*/ 132 w 2138"/>
                <a:gd name="T31" fmla="*/ 29 h 121"/>
                <a:gd name="T32" fmla="*/ 0 w 2138"/>
                <a:gd name="T33" fmla="*/ 0 h 1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1"/>
                <a:gd name="T53" fmla="*/ 2138 w 2138"/>
                <a:gd name="T54" fmla="*/ 121 h 1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1">
                  <a:moveTo>
                    <a:pt x="2137" y="0"/>
                  </a:moveTo>
                  <a:lnTo>
                    <a:pt x="2004" y="29"/>
                  </a:lnTo>
                  <a:lnTo>
                    <a:pt x="1871" y="53"/>
                  </a:lnTo>
                  <a:lnTo>
                    <a:pt x="1736" y="74"/>
                  </a:lnTo>
                  <a:lnTo>
                    <a:pt x="1604" y="91"/>
                  </a:lnTo>
                  <a:lnTo>
                    <a:pt x="1469" y="105"/>
                  </a:lnTo>
                  <a:lnTo>
                    <a:pt x="1335" y="114"/>
                  </a:lnTo>
                  <a:lnTo>
                    <a:pt x="1201" y="120"/>
                  </a:lnTo>
                  <a:lnTo>
                    <a:pt x="1068" y="120"/>
                  </a:lnTo>
                  <a:lnTo>
                    <a:pt x="932" y="120"/>
                  </a:lnTo>
                  <a:lnTo>
                    <a:pt x="800" y="114"/>
                  </a:lnTo>
                  <a:lnTo>
                    <a:pt x="665" y="105"/>
                  </a:lnTo>
                  <a:lnTo>
                    <a:pt x="532" y="91"/>
                  </a:lnTo>
                  <a:lnTo>
                    <a:pt x="398" y="74"/>
                  </a:lnTo>
                  <a:lnTo>
                    <a:pt x="265" y="53"/>
                  </a:lnTo>
                  <a:lnTo>
                    <a:pt x="132" y="29"/>
                  </a:lnTo>
                  <a:lnTo>
                    <a:pt x="0"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0" name="Freeform 29"/>
            <p:cNvSpPr>
              <a:spLocks/>
            </p:cNvSpPr>
            <p:nvPr/>
          </p:nvSpPr>
          <p:spPr bwMode="auto">
            <a:xfrm>
              <a:off x="3594" y="3072"/>
              <a:ext cx="2138" cy="122"/>
            </a:xfrm>
            <a:custGeom>
              <a:avLst/>
              <a:gdLst>
                <a:gd name="T0" fmla="*/ 2137 w 2138"/>
                <a:gd name="T1" fmla="*/ 0 h 122"/>
                <a:gd name="T2" fmla="*/ 2004 w 2138"/>
                <a:gd name="T3" fmla="*/ 29 h 122"/>
                <a:gd name="T4" fmla="*/ 1871 w 2138"/>
                <a:gd name="T5" fmla="*/ 54 h 122"/>
                <a:gd name="T6" fmla="*/ 1737 w 2138"/>
                <a:gd name="T7" fmla="*/ 74 h 122"/>
                <a:gd name="T8" fmla="*/ 1604 w 2138"/>
                <a:gd name="T9" fmla="*/ 91 h 122"/>
                <a:gd name="T10" fmla="*/ 1469 w 2138"/>
                <a:gd name="T11" fmla="*/ 105 h 122"/>
                <a:gd name="T12" fmla="*/ 1336 w 2138"/>
                <a:gd name="T13" fmla="*/ 114 h 122"/>
                <a:gd name="T14" fmla="*/ 1201 w 2138"/>
                <a:gd name="T15" fmla="*/ 120 h 122"/>
                <a:gd name="T16" fmla="*/ 1068 w 2138"/>
                <a:gd name="T17" fmla="*/ 121 h 122"/>
                <a:gd name="T18" fmla="*/ 933 w 2138"/>
                <a:gd name="T19" fmla="*/ 120 h 122"/>
                <a:gd name="T20" fmla="*/ 800 w 2138"/>
                <a:gd name="T21" fmla="*/ 114 h 122"/>
                <a:gd name="T22" fmla="*/ 666 w 2138"/>
                <a:gd name="T23" fmla="*/ 105 h 122"/>
                <a:gd name="T24" fmla="*/ 532 w 2138"/>
                <a:gd name="T25" fmla="*/ 91 h 122"/>
                <a:gd name="T26" fmla="*/ 399 w 2138"/>
                <a:gd name="T27" fmla="*/ 74 h 122"/>
                <a:gd name="T28" fmla="*/ 265 w 2138"/>
                <a:gd name="T29" fmla="*/ 54 h 122"/>
                <a:gd name="T30" fmla="*/ 132 w 2138"/>
                <a:gd name="T31" fmla="*/ 29 h 122"/>
                <a:gd name="T32" fmla="*/ 0 w 2138"/>
                <a:gd name="T33" fmla="*/ 0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38"/>
                <a:gd name="T52" fmla="*/ 0 h 122"/>
                <a:gd name="T53" fmla="*/ 2138 w 2138"/>
                <a:gd name="T54" fmla="*/ 122 h 1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38" h="122">
                  <a:moveTo>
                    <a:pt x="2137" y="0"/>
                  </a:moveTo>
                  <a:lnTo>
                    <a:pt x="2004" y="29"/>
                  </a:lnTo>
                  <a:lnTo>
                    <a:pt x="1871" y="54"/>
                  </a:lnTo>
                  <a:lnTo>
                    <a:pt x="1737" y="74"/>
                  </a:lnTo>
                  <a:lnTo>
                    <a:pt x="1604" y="91"/>
                  </a:lnTo>
                  <a:lnTo>
                    <a:pt x="1469" y="105"/>
                  </a:lnTo>
                  <a:lnTo>
                    <a:pt x="1336" y="114"/>
                  </a:lnTo>
                  <a:lnTo>
                    <a:pt x="1201" y="120"/>
                  </a:lnTo>
                  <a:lnTo>
                    <a:pt x="1068" y="121"/>
                  </a:lnTo>
                  <a:lnTo>
                    <a:pt x="933" y="120"/>
                  </a:lnTo>
                  <a:lnTo>
                    <a:pt x="800" y="114"/>
                  </a:lnTo>
                  <a:lnTo>
                    <a:pt x="666" y="105"/>
                  </a:lnTo>
                  <a:lnTo>
                    <a:pt x="532" y="91"/>
                  </a:lnTo>
                  <a:lnTo>
                    <a:pt x="399" y="74"/>
                  </a:lnTo>
                  <a:lnTo>
                    <a:pt x="265" y="54"/>
                  </a:lnTo>
                  <a:lnTo>
                    <a:pt x="132" y="29"/>
                  </a:lnTo>
                  <a:lnTo>
                    <a:pt x="0"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1" name="Line 30"/>
            <p:cNvSpPr>
              <a:spLocks noChangeShapeType="1"/>
            </p:cNvSpPr>
            <p:nvPr/>
          </p:nvSpPr>
          <p:spPr bwMode="auto">
            <a:xfrm flipV="1">
              <a:off x="2993" y="2638"/>
              <a:ext cx="0" cy="562"/>
            </a:xfrm>
            <a:prstGeom prst="line">
              <a:avLst/>
            </a:prstGeom>
            <a:noFill/>
            <a:ln w="31630">
              <a:solidFill>
                <a:srgbClr val="E26200"/>
              </a:solidFill>
              <a:round/>
              <a:headEnd/>
              <a:tailEnd type="triangle" w="med" len="med"/>
            </a:ln>
          </p:spPr>
          <p:txBody>
            <a:bodyPr wrap="none" anchor="ct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Line 31"/>
            <p:cNvSpPr>
              <a:spLocks noChangeShapeType="1"/>
            </p:cNvSpPr>
            <p:nvPr/>
          </p:nvSpPr>
          <p:spPr bwMode="auto">
            <a:xfrm flipV="1">
              <a:off x="2980" y="954"/>
              <a:ext cx="0" cy="729"/>
            </a:xfrm>
            <a:prstGeom prst="line">
              <a:avLst/>
            </a:prstGeom>
            <a:noFill/>
            <a:ln w="31630">
              <a:solidFill>
                <a:srgbClr val="E26200"/>
              </a:solidFill>
              <a:round/>
              <a:headEnd/>
              <a:tailEnd type="triangle" w="med" len="med"/>
            </a:ln>
          </p:spPr>
          <p:txBody>
            <a:bodyPr wrap="none" anchor="ct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Freeform 32"/>
            <p:cNvSpPr>
              <a:spLocks/>
            </p:cNvSpPr>
            <p:nvPr/>
          </p:nvSpPr>
          <p:spPr bwMode="auto">
            <a:xfrm>
              <a:off x="2476" y="2395"/>
              <a:ext cx="387" cy="492"/>
            </a:xfrm>
            <a:custGeom>
              <a:avLst/>
              <a:gdLst>
                <a:gd name="T0" fmla="*/ 0 w 387"/>
                <a:gd name="T1" fmla="*/ 491 h 492"/>
                <a:gd name="T2" fmla="*/ 43 w 387"/>
                <a:gd name="T3" fmla="*/ 484 h 492"/>
                <a:gd name="T4" fmla="*/ 86 w 387"/>
                <a:gd name="T5" fmla="*/ 473 h 492"/>
                <a:gd name="T6" fmla="*/ 126 w 387"/>
                <a:gd name="T7" fmla="*/ 458 h 492"/>
                <a:gd name="T8" fmla="*/ 165 w 387"/>
                <a:gd name="T9" fmla="*/ 437 h 492"/>
                <a:gd name="T10" fmla="*/ 201 w 387"/>
                <a:gd name="T11" fmla="*/ 415 h 492"/>
                <a:gd name="T12" fmla="*/ 234 w 387"/>
                <a:gd name="T13" fmla="*/ 388 h 492"/>
                <a:gd name="T14" fmla="*/ 264 w 387"/>
                <a:gd name="T15" fmla="*/ 359 h 492"/>
                <a:gd name="T16" fmla="*/ 293 w 387"/>
                <a:gd name="T17" fmla="*/ 326 h 492"/>
                <a:gd name="T18" fmla="*/ 317 w 387"/>
                <a:gd name="T19" fmla="*/ 292 h 492"/>
                <a:gd name="T20" fmla="*/ 338 w 387"/>
                <a:gd name="T21" fmla="*/ 255 h 492"/>
                <a:gd name="T22" fmla="*/ 355 w 387"/>
                <a:gd name="T23" fmla="*/ 216 h 492"/>
                <a:gd name="T24" fmla="*/ 369 w 387"/>
                <a:gd name="T25" fmla="*/ 175 h 492"/>
                <a:gd name="T26" fmla="*/ 379 w 387"/>
                <a:gd name="T27" fmla="*/ 134 h 492"/>
                <a:gd name="T28" fmla="*/ 384 w 387"/>
                <a:gd name="T29" fmla="*/ 90 h 492"/>
                <a:gd name="T30" fmla="*/ 386 w 387"/>
                <a:gd name="T31" fmla="*/ 46 h 492"/>
                <a:gd name="T32" fmla="*/ 384 w 387"/>
                <a:gd name="T33" fmla="*/ 0 h 4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7"/>
                <a:gd name="T52" fmla="*/ 0 h 492"/>
                <a:gd name="T53" fmla="*/ 387 w 387"/>
                <a:gd name="T54" fmla="*/ 492 h 4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7" h="492">
                  <a:moveTo>
                    <a:pt x="0" y="491"/>
                  </a:moveTo>
                  <a:lnTo>
                    <a:pt x="43" y="484"/>
                  </a:lnTo>
                  <a:lnTo>
                    <a:pt x="86" y="473"/>
                  </a:lnTo>
                  <a:lnTo>
                    <a:pt x="126" y="458"/>
                  </a:lnTo>
                  <a:lnTo>
                    <a:pt x="165" y="437"/>
                  </a:lnTo>
                  <a:lnTo>
                    <a:pt x="201" y="415"/>
                  </a:lnTo>
                  <a:lnTo>
                    <a:pt x="234" y="388"/>
                  </a:lnTo>
                  <a:lnTo>
                    <a:pt x="264" y="359"/>
                  </a:lnTo>
                  <a:lnTo>
                    <a:pt x="293" y="326"/>
                  </a:lnTo>
                  <a:lnTo>
                    <a:pt x="317" y="292"/>
                  </a:lnTo>
                  <a:lnTo>
                    <a:pt x="338" y="255"/>
                  </a:lnTo>
                  <a:lnTo>
                    <a:pt x="355" y="216"/>
                  </a:lnTo>
                  <a:lnTo>
                    <a:pt x="369" y="175"/>
                  </a:lnTo>
                  <a:lnTo>
                    <a:pt x="379" y="134"/>
                  </a:lnTo>
                  <a:lnTo>
                    <a:pt x="384" y="90"/>
                  </a:lnTo>
                  <a:lnTo>
                    <a:pt x="386" y="46"/>
                  </a:lnTo>
                  <a:lnTo>
                    <a:pt x="384"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Freeform 33"/>
            <p:cNvSpPr>
              <a:spLocks/>
            </p:cNvSpPr>
            <p:nvPr/>
          </p:nvSpPr>
          <p:spPr bwMode="auto">
            <a:xfrm>
              <a:off x="2382" y="2169"/>
              <a:ext cx="387" cy="492"/>
            </a:xfrm>
            <a:custGeom>
              <a:avLst/>
              <a:gdLst>
                <a:gd name="T0" fmla="*/ 0 w 387"/>
                <a:gd name="T1" fmla="*/ 491 h 492"/>
                <a:gd name="T2" fmla="*/ 44 w 387"/>
                <a:gd name="T3" fmla="*/ 484 h 492"/>
                <a:gd name="T4" fmla="*/ 86 w 387"/>
                <a:gd name="T5" fmla="*/ 472 h 492"/>
                <a:gd name="T6" fmla="*/ 127 w 387"/>
                <a:gd name="T7" fmla="*/ 457 h 492"/>
                <a:gd name="T8" fmla="*/ 165 w 387"/>
                <a:gd name="T9" fmla="*/ 436 h 492"/>
                <a:gd name="T10" fmla="*/ 201 w 387"/>
                <a:gd name="T11" fmla="*/ 414 h 492"/>
                <a:gd name="T12" fmla="*/ 234 w 387"/>
                <a:gd name="T13" fmla="*/ 387 h 492"/>
                <a:gd name="T14" fmla="*/ 264 w 387"/>
                <a:gd name="T15" fmla="*/ 358 h 492"/>
                <a:gd name="T16" fmla="*/ 293 w 387"/>
                <a:gd name="T17" fmla="*/ 325 h 492"/>
                <a:gd name="T18" fmla="*/ 317 w 387"/>
                <a:gd name="T19" fmla="*/ 292 h 492"/>
                <a:gd name="T20" fmla="*/ 338 w 387"/>
                <a:gd name="T21" fmla="*/ 255 h 492"/>
                <a:gd name="T22" fmla="*/ 355 w 387"/>
                <a:gd name="T23" fmla="*/ 215 h 492"/>
                <a:gd name="T24" fmla="*/ 370 w 387"/>
                <a:gd name="T25" fmla="*/ 174 h 492"/>
                <a:gd name="T26" fmla="*/ 379 w 387"/>
                <a:gd name="T27" fmla="*/ 133 h 492"/>
                <a:gd name="T28" fmla="*/ 385 w 387"/>
                <a:gd name="T29" fmla="*/ 89 h 492"/>
                <a:gd name="T30" fmla="*/ 386 w 387"/>
                <a:gd name="T31" fmla="*/ 45 h 492"/>
                <a:gd name="T32" fmla="*/ 384 w 387"/>
                <a:gd name="T33" fmla="*/ 0 h 4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7"/>
                <a:gd name="T52" fmla="*/ 0 h 492"/>
                <a:gd name="T53" fmla="*/ 387 w 387"/>
                <a:gd name="T54" fmla="*/ 492 h 4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7" h="492">
                  <a:moveTo>
                    <a:pt x="0" y="491"/>
                  </a:moveTo>
                  <a:lnTo>
                    <a:pt x="44" y="484"/>
                  </a:lnTo>
                  <a:lnTo>
                    <a:pt x="86" y="472"/>
                  </a:lnTo>
                  <a:lnTo>
                    <a:pt x="127" y="457"/>
                  </a:lnTo>
                  <a:lnTo>
                    <a:pt x="165" y="436"/>
                  </a:lnTo>
                  <a:lnTo>
                    <a:pt x="201" y="414"/>
                  </a:lnTo>
                  <a:lnTo>
                    <a:pt x="234" y="387"/>
                  </a:lnTo>
                  <a:lnTo>
                    <a:pt x="264" y="358"/>
                  </a:lnTo>
                  <a:lnTo>
                    <a:pt x="293" y="325"/>
                  </a:lnTo>
                  <a:lnTo>
                    <a:pt x="317" y="292"/>
                  </a:lnTo>
                  <a:lnTo>
                    <a:pt x="338" y="255"/>
                  </a:lnTo>
                  <a:lnTo>
                    <a:pt x="355" y="215"/>
                  </a:lnTo>
                  <a:lnTo>
                    <a:pt x="370" y="174"/>
                  </a:lnTo>
                  <a:lnTo>
                    <a:pt x="379" y="133"/>
                  </a:lnTo>
                  <a:lnTo>
                    <a:pt x="385" y="89"/>
                  </a:lnTo>
                  <a:lnTo>
                    <a:pt x="386" y="45"/>
                  </a:lnTo>
                  <a:lnTo>
                    <a:pt x="384"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Freeform 34"/>
            <p:cNvSpPr>
              <a:spLocks/>
            </p:cNvSpPr>
            <p:nvPr/>
          </p:nvSpPr>
          <p:spPr bwMode="auto">
            <a:xfrm>
              <a:off x="3150" y="2395"/>
              <a:ext cx="389" cy="492"/>
            </a:xfrm>
            <a:custGeom>
              <a:avLst/>
              <a:gdLst>
                <a:gd name="T0" fmla="*/ 388 w 389"/>
                <a:gd name="T1" fmla="*/ 491 h 492"/>
                <a:gd name="T2" fmla="*/ 343 w 389"/>
                <a:gd name="T3" fmla="*/ 484 h 492"/>
                <a:gd name="T4" fmla="*/ 300 w 389"/>
                <a:gd name="T5" fmla="*/ 473 h 492"/>
                <a:gd name="T6" fmla="*/ 259 w 389"/>
                <a:gd name="T7" fmla="*/ 458 h 492"/>
                <a:gd name="T8" fmla="*/ 221 w 389"/>
                <a:gd name="T9" fmla="*/ 437 h 492"/>
                <a:gd name="T10" fmla="*/ 184 w 389"/>
                <a:gd name="T11" fmla="*/ 415 h 492"/>
                <a:gd name="T12" fmla="*/ 152 w 389"/>
                <a:gd name="T13" fmla="*/ 388 h 492"/>
                <a:gd name="T14" fmla="*/ 120 w 389"/>
                <a:gd name="T15" fmla="*/ 359 h 492"/>
                <a:gd name="T16" fmla="*/ 94 w 389"/>
                <a:gd name="T17" fmla="*/ 326 h 492"/>
                <a:gd name="T18" fmla="*/ 68 w 389"/>
                <a:gd name="T19" fmla="*/ 292 h 492"/>
                <a:gd name="T20" fmla="*/ 47 w 389"/>
                <a:gd name="T21" fmla="*/ 255 h 492"/>
                <a:gd name="T22" fmla="*/ 30 w 389"/>
                <a:gd name="T23" fmla="*/ 216 h 492"/>
                <a:gd name="T24" fmla="*/ 16 w 389"/>
                <a:gd name="T25" fmla="*/ 175 h 492"/>
                <a:gd name="T26" fmla="*/ 7 w 389"/>
                <a:gd name="T27" fmla="*/ 134 h 492"/>
                <a:gd name="T28" fmla="*/ 1 w 389"/>
                <a:gd name="T29" fmla="*/ 90 h 492"/>
                <a:gd name="T30" fmla="*/ 0 w 389"/>
                <a:gd name="T31" fmla="*/ 46 h 492"/>
                <a:gd name="T32" fmla="*/ 4 w 389"/>
                <a:gd name="T33" fmla="*/ 0 h 4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9"/>
                <a:gd name="T52" fmla="*/ 0 h 492"/>
                <a:gd name="T53" fmla="*/ 389 w 389"/>
                <a:gd name="T54" fmla="*/ 492 h 4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9" h="492">
                  <a:moveTo>
                    <a:pt x="388" y="491"/>
                  </a:moveTo>
                  <a:lnTo>
                    <a:pt x="343" y="484"/>
                  </a:lnTo>
                  <a:lnTo>
                    <a:pt x="300" y="473"/>
                  </a:lnTo>
                  <a:lnTo>
                    <a:pt x="259" y="458"/>
                  </a:lnTo>
                  <a:lnTo>
                    <a:pt x="221" y="437"/>
                  </a:lnTo>
                  <a:lnTo>
                    <a:pt x="184" y="415"/>
                  </a:lnTo>
                  <a:lnTo>
                    <a:pt x="152" y="388"/>
                  </a:lnTo>
                  <a:lnTo>
                    <a:pt x="120" y="359"/>
                  </a:lnTo>
                  <a:lnTo>
                    <a:pt x="94" y="326"/>
                  </a:lnTo>
                  <a:lnTo>
                    <a:pt x="68" y="292"/>
                  </a:lnTo>
                  <a:lnTo>
                    <a:pt x="47" y="255"/>
                  </a:lnTo>
                  <a:lnTo>
                    <a:pt x="30" y="216"/>
                  </a:lnTo>
                  <a:lnTo>
                    <a:pt x="16" y="175"/>
                  </a:lnTo>
                  <a:lnTo>
                    <a:pt x="7" y="134"/>
                  </a:lnTo>
                  <a:lnTo>
                    <a:pt x="1" y="90"/>
                  </a:lnTo>
                  <a:lnTo>
                    <a:pt x="0" y="46"/>
                  </a:lnTo>
                  <a:lnTo>
                    <a:pt x="4"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Freeform 35"/>
            <p:cNvSpPr>
              <a:spLocks/>
            </p:cNvSpPr>
            <p:nvPr/>
          </p:nvSpPr>
          <p:spPr bwMode="auto">
            <a:xfrm>
              <a:off x="3202" y="2128"/>
              <a:ext cx="390" cy="493"/>
            </a:xfrm>
            <a:custGeom>
              <a:avLst/>
              <a:gdLst>
                <a:gd name="T0" fmla="*/ 389 w 390"/>
                <a:gd name="T1" fmla="*/ 492 h 493"/>
                <a:gd name="T2" fmla="*/ 343 w 390"/>
                <a:gd name="T3" fmla="*/ 485 h 493"/>
                <a:gd name="T4" fmla="*/ 301 w 390"/>
                <a:gd name="T5" fmla="*/ 474 h 493"/>
                <a:gd name="T6" fmla="*/ 260 w 390"/>
                <a:gd name="T7" fmla="*/ 459 h 493"/>
                <a:gd name="T8" fmla="*/ 222 w 390"/>
                <a:gd name="T9" fmla="*/ 437 h 493"/>
                <a:gd name="T10" fmla="*/ 185 w 390"/>
                <a:gd name="T11" fmla="*/ 415 h 493"/>
                <a:gd name="T12" fmla="*/ 152 w 390"/>
                <a:gd name="T13" fmla="*/ 389 h 493"/>
                <a:gd name="T14" fmla="*/ 121 w 390"/>
                <a:gd name="T15" fmla="*/ 359 h 493"/>
                <a:gd name="T16" fmla="*/ 94 w 390"/>
                <a:gd name="T17" fmla="*/ 326 h 493"/>
                <a:gd name="T18" fmla="*/ 69 w 390"/>
                <a:gd name="T19" fmla="*/ 293 h 493"/>
                <a:gd name="T20" fmla="*/ 48 w 390"/>
                <a:gd name="T21" fmla="*/ 255 h 493"/>
                <a:gd name="T22" fmla="*/ 30 w 390"/>
                <a:gd name="T23" fmla="*/ 217 h 493"/>
                <a:gd name="T24" fmla="*/ 17 w 390"/>
                <a:gd name="T25" fmla="*/ 176 h 493"/>
                <a:gd name="T26" fmla="*/ 7 w 390"/>
                <a:gd name="T27" fmla="*/ 134 h 493"/>
                <a:gd name="T28" fmla="*/ 2 w 390"/>
                <a:gd name="T29" fmla="*/ 91 h 493"/>
                <a:gd name="T30" fmla="*/ 0 w 390"/>
                <a:gd name="T31" fmla="*/ 46 h 493"/>
                <a:gd name="T32" fmla="*/ 4 w 390"/>
                <a:gd name="T33" fmla="*/ 0 h 4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0"/>
                <a:gd name="T52" fmla="*/ 0 h 493"/>
                <a:gd name="T53" fmla="*/ 390 w 390"/>
                <a:gd name="T54" fmla="*/ 493 h 4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0" h="493">
                  <a:moveTo>
                    <a:pt x="389" y="492"/>
                  </a:moveTo>
                  <a:lnTo>
                    <a:pt x="343" y="485"/>
                  </a:lnTo>
                  <a:lnTo>
                    <a:pt x="301" y="474"/>
                  </a:lnTo>
                  <a:lnTo>
                    <a:pt x="260" y="459"/>
                  </a:lnTo>
                  <a:lnTo>
                    <a:pt x="222" y="437"/>
                  </a:lnTo>
                  <a:lnTo>
                    <a:pt x="185" y="415"/>
                  </a:lnTo>
                  <a:lnTo>
                    <a:pt x="152" y="389"/>
                  </a:lnTo>
                  <a:lnTo>
                    <a:pt x="121" y="359"/>
                  </a:lnTo>
                  <a:lnTo>
                    <a:pt x="94" y="326"/>
                  </a:lnTo>
                  <a:lnTo>
                    <a:pt x="69" y="293"/>
                  </a:lnTo>
                  <a:lnTo>
                    <a:pt x="48" y="255"/>
                  </a:lnTo>
                  <a:lnTo>
                    <a:pt x="30" y="217"/>
                  </a:lnTo>
                  <a:lnTo>
                    <a:pt x="17" y="176"/>
                  </a:lnTo>
                  <a:lnTo>
                    <a:pt x="7" y="134"/>
                  </a:lnTo>
                  <a:lnTo>
                    <a:pt x="2" y="91"/>
                  </a:lnTo>
                  <a:lnTo>
                    <a:pt x="0" y="46"/>
                  </a:lnTo>
                  <a:lnTo>
                    <a:pt x="4"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7" name="Freeform 36"/>
            <p:cNvSpPr>
              <a:spLocks/>
            </p:cNvSpPr>
            <p:nvPr/>
          </p:nvSpPr>
          <p:spPr bwMode="auto">
            <a:xfrm>
              <a:off x="2051" y="1290"/>
              <a:ext cx="690" cy="692"/>
            </a:xfrm>
            <a:custGeom>
              <a:avLst/>
              <a:gdLst>
                <a:gd name="T0" fmla="*/ 689 w 690"/>
                <a:gd name="T1" fmla="*/ 691 h 692"/>
                <a:gd name="T2" fmla="*/ 686 w 690"/>
                <a:gd name="T3" fmla="*/ 621 h 692"/>
                <a:gd name="T4" fmla="*/ 675 w 690"/>
                <a:gd name="T5" fmla="*/ 553 h 692"/>
                <a:gd name="T6" fmla="*/ 658 w 690"/>
                <a:gd name="T7" fmla="*/ 486 h 692"/>
                <a:gd name="T8" fmla="*/ 636 w 690"/>
                <a:gd name="T9" fmla="*/ 423 h 692"/>
                <a:gd name="T10" fmla="*/ 606 w 690"/>
                <a:gd name="T11" fmla="*/ 362 h 692"/>
                <a:gd name="T12" fmla="*/ 572 w 690"/>
                <a:gd name="T13" fmla="*/ 305 h 692"/>
                <a:gd name="T14" fmla="*/ 533 w 690"/>
                <a:gd name="T15" fmla="*/ 252 h 692"/>
                <a:gd name="T16" fmla="*/ 489 w 690"/>
                <a:gd name="T17" fmla="*/ 202 h 692"/>
                <a:gd name="T18" fmla="*/ 439 w 690"/>
                <a:gd name="T19" fmla="*/ 158 h 692"/>
                <a:gd name="T20" fmla="*/ 386 w 690"/>
                <a:gd name="T21" fmla="*/ 118 h 692"/>
                <a:gd name="T22" fmla="*/ 328 w 690"/>
                <a:gd name="T23" fmla="*/ 84 h 692"/>
                <a:gd name="T24" fmla="*/ 268 w 690"/>
                <a:gd name="T25" fmla="*/ 54 h 692"/>
                <a:gd name="T26" fmla="*/ 204 w 690"/>
                <a:gd name="T27" fmla="*/ 32 h 692"/>
                <a:gd name="T28" fmla="*/ 138 w 690"/>
                <a:gd name="T29" fmla="*/ 15 h 692"/>
                <a:gd name="T30" fmla="*/ 70 w 690"/>
                <a:gd name="T31" fmla="*/ 4 h 692"/>
                <a:gd name="T32" fmla="*/ 0 w 690"/>
                <a:gd name="T33" fmla="*/ 0 h 6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90"/>
                <a:gd name="T52" fmla="*/ 0 h 692"/>
                <a:gd name="T53" fmla="*/ 690 w 690"/>
                <a:gd name="T54" fmla="*/ 692 h 6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90" h="692">
                  <a:moveTo>
                    <a:pt x="689" y="691"/>
                  </a:moveTo>
                  <a:lnTo>
                    <a:pt x="686" y="621"/>
                  </a:lnTo>
                  <a:lnTo>
                    <a:pt x="675" y="553"/>
                  </a:lnTo>
                  <a:lnTo>
                    <a:pt x="658" y="486"/>
                  </a:lnTo>
                  <a:lnTo>
                    <a:pt x="636" y="423"/>
                  </a:lnTo>
                  <a:lnTo>
                    <a:pt x="606" y="362"/>
                  </a:lnTo>
                  <a:lnTo>
                    <a:pt x="572" y="305"/>
                  </a:lnTo>
                  <a:lnTo>
                    <a:pt x="533" y="252"/>
                  </a:lnTo>
                  <a:lnTo>
                    <a:pt x="489" y="202"/>
                  </a:lnTo>
                  <a:lnTo>
                    <a:pt x="439" y="158"/>
                  </a:lnTo>
                  <a:lnTo>
                    <a:pt x="386" y="118"/>
                  </a:lnTo>
                  <a:lnTo>
                    <a:pt x="328" y="84"/>
                  </a:lnTo>
                  <a:lnTo>
                    <a:pt x="268" y="54"/>
                  </a:lnTo>
                  <a:lnTo>
                    <a:pt x="204" y="32"/>
                  </a:lnTo>
                  <a:lnTo>
                    <a:pt x="138" y="15"/>
                  </a:lnTo>
                  <a:lnTo>
                    <a:pt x="70" y="4"/>
                  </a:lnTo>
                  <a:lnTo>
                    <a:pt x="0"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Freeform 37"/>
            <p:cNvSpPr>
              <a:spLocks/>
            </p:cNvSpPr>
            <p:nvPr/>
          </p:nvSpPr>
          <p:spPr bwMode="auto">
            <a:xfrm>
              <a:off x="2183" y="985"/>
              <a:ext cx="691" cy="691"/>
            </a:xfrm>
            <a:custGeom>
              <a:avLst/>
              <a:gdLst>
                <a:gd name="T0" fmla="*/ 690 w 691"/>
                <a:gd name="T1" fmla="*/ 690 h 691"/>
                <a:gd name="T2" fmla="*/ 686 w 691"/>
                <a:gd name="T3" fmla="*/ 620 h 691"/>
                <a:gd name="T4" fmla="*/ 676 w 691"/>
                <a:gd name="T5" fmla="*/ 552 h 691"/>
                <a:gd name="T6" fmla="*/ 659 w 691"/>
                <a:gd name="T7" fmla="*/ 486 h 691"/>
                <a:gd name="T8" fmla="*/ 636 w 691"/>
                <a:gd name="T9" fmla="*/ 422 h 691"/>
                <a:gd name="T10" fmla="*/ 607 w 691"/>
                <a:gd name="T11" fmla="*/ 362 h 691"/>
                <a:gd name="T12" fmla="*/ 572 w 691"/>
                <a:gd name="T13" fmla="*/ 304 h 691"/>
                <a:gd name="T14" fmla="*/ 533 w 691"/>
                <a:gd name="T15" fmla="*/ 251 h 691"/>
                <a:gd name="T16" fmla="*/ 489 w 691"/>
                <a:gd name="T17" fmla="*/ 201 h 691"/>
                <a:gd name="T18" fmla="*/ 439 w 691"/>
                <a:gd name="T19" fmla="*/ 157 h 691"/>
                <a:gd name="T20" fmla="*/ 386 w 691"/>
                <a:gd name="T21" fmla="*/ 117 h 691"/>
                <a:gd name="T22" fmla="*/ 329 w 691"/>
                <a:gd name="T23" fmla="*/ 83 h 691"/>
                <a:gd name="T24" fmla="*/ 269 w 691"/>
                <a:gd name="T25" fmla="*/ 54 h 691"/>
                <a:gd name="T26" fmla="*/ 205 w 691"/>
                <a:gd name="T27" fmla="*/ 31 h 691"/>
                <a:gd name="T28" fmla="*/ 138 w 691"/>
                <a:gd name="T29" fmla="*/ 14 h 691"/>
                <a:gd name="T30" fmla="*/ 70 w 691"/>
                <a:gd name="T31" fmla="*/ 3 h 691"/>
                <a:gd name="T32" fmla="*/ 0 w 691"/>
                <a:gd name="T33" fmla="*/ 0 h 6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91"/>
                <a:gd name="T52" fmla="*/ 0 h 691"/>
                <a:gd name="T53" fmla="*/ 691 w 691"/>
                <a:gd name="T54" fmla="*/ 691 h 6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91" h="691">
                  <a:moveTo>
                    <a:pt x="690" y="690"/>
                  </a:moveTo>
                  <a:lnTo>
                    <a:pt x="686" y="620"/>
                  </a:lnTo>
                  <a:lnTo>
                    <a:pt x="676" y="552"/>
                  </a:lnTo>
                  <a:lnTo>
                    <a:pt x="659" y="486"/>
                  </a:lnTo>
                  <a:lnTo>
                    <a:pt x="636" y="422"/>
                  </a:lnTo>
                  <a:lnTo>
                    <a:pt x="607" y="362"/>
                  </a:lnTo>
                  <a:lnTo>
                    <a:pt x="572" y="304"/>
                  </a:lnTo>
                  <a:lnTo>
                    <a:pt x="533" y="251"/>
                  </a:lnTo>
                  <a:lnTo>
                    <a:pt x="489" y="201"/>
                  </a:lnTo>
                  <a:lnTo>
                    <a:pt x="439" y="157"/>
                  </a:lnTo>
                  <a:lnTo>
                    <a:pt x="386" y="117"/>
                  </a:lnTo>
                  <a:lnTo>
                    <a:pt x="329" y="83"/>
                  </a:lnTo>
                  <a:lnTo>
                    <a:pt x="269" y="54"/>
                  </a:lnTo>
                  <a:lnTo>
                    <a:pt x="205" y="31"/>
                  </a:lnTo>
                  <a:lnTo>
                    <a:pt x="138" y="14"/>
                  </a:lnTo>
                  <a:lnTo>
                    <a:pt x="70" y="3"/>
                  </a:lnTo>
                  <a:lnTo>
                    <a:pt x="0"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Freeform 38"/>
            <p:cNvSpPr>
              <a:spLocks/>
            </p:cNvSpPr>
            <p:nvPr/>
          </p:nvSpPr>
          <p:spPr bwMode="auto">
            <a:xfrm>
              <a:off x="3215" y="1263"/>
              <a:ext cx="690" cy="692"/>
            </a:xfrm>
            <a:custGeom>
              <a:avLst/>
              <a:gdLst>
                <a:gd name="T0" fmla="*/ 0 w 690"/>
                <a:gd name="T1" fmla="*/ 691 h 692"/>
                <a:gd name="T2" fmla="*/ 2 w 690"/>
                <a:gd name="T3" fmla="*/ 621 h 692"/>
                <a:gd name="T4" fmla="*/ 12 w 690"/>
                <a:gd name="T5" fmla="*/ 553 h 692"/>
                <a:gd name="T6" fmla="*/ 28 w 690"/>
                <a:gd name="T7" fmla="*/ 487 h 692"/>
                <a:gd name="T8" fmla="*/ 52 w 690"/>
                <a:gd name="T9" fmla="*/ 423 h 692"/>
                <a:gd name="T10" fmla="*/ 80 w 690"/>
                <a:gd name="T11" fmla="*/ 363 h 692"/>
                <a:gd name="T12" fmla="*/ 115 w 690"/>
                <a:gd name="T13" fmla="*/ 306 h 692"/>
                <a:gd name="T14" fmla="*/ 154 w 690"/>
                <a:gd name="T15" fmla="*/ 252 h 692"/>
                <a:gd name="T16" fmla="*/ 200 w 690"/>
                <a:gd name="T17" fmla="*/ 202 h 692"/>
                <a:gd name="T18" fmla="*/ 249 w 690"/>
                <a:gd name="T19" fmla="*/ 159 h 692"/>
                <a:gd name="T20" fmla="*/ 302 w 690"/>
                <a:gd name="T21" fmla="*/ 119 h 692"/>
                <a:gd name="T22" fmla="*/ 358 w 690"/>
                <a:gd name="T23" fmla="*/ 84 h 692"/>
                <a:gd name="T24" fmla="*/ 419 w 690"/>
                <a:gd name="T25" fmla="*/ 54 h 692"/>
                <a:gd name="T26" fmla="*/ 482 w 690"/>
                <a:gd name="T27" fmla="*/ 32 h 692"/>
                <a:gd name="T28" fmla="*/ 549 w 690"/>
                <a:gd name="T29" fmla="*/ 15 h 692"/>
                <a:gd name="T30" fmla="*/ 618 w 690"/>
                <a:gd name="T31" fmla="*/ 4 h 692"/>
                <a:gd name="T32" fmla="*/ 689 w 690"/>
                <a:gd name="T33" fmla="*/ 0 h 6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90"/>
                <a:gd name="T52" fmla="*/ 0 h 692"/>
                <a:gd name="T53" fmla="*/ 690 w 690"/>
                <a:gd name="T54" fmla="*/ 692 h 6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90" h="692">
                  <a:moveTo>
                    <a:pt x="0" y="691"/>
                  </a:moveTo>
                  <a:lnTo>
                    <a:pt x="2" y="621"/>
                  </a:lnTo>
                  <a:lnTo>
                    <a:pt x="12" y="553"/>
                  </a:lnTo>
                  <a:lnTo>
                    <a:pt x="28" y="487"/>
                  </a:lnTo>
                  <a:lnTo>
                    <a:pt x="52" y="423"/>
                  </a:lnTo>
                  <a:lnTo>
                    <a:pt x="80" y="363"/>
                  </a:lnTo>
                  <a:lnTo>
                    <a:pt x="115" y="306"/>
                  </a:lnTo>
                  <a:lnTo>
                    <a:pt x="154" y="252"/>
                  </a:lnTo>
                  <a:lnTo>
                    <a:pt x="200" y="202"/>
                  </a:lnTo>
                  <a:lnTo>
                    <a:pt x="249" y="159"/>
                  </a:lnTo>
                  <a:lnTo>
                    <a:pt x="302" y="119"/>
                  </a:lnTo>
                  <a:lnTo>
                    <a:pt x="358" y="84"/>
                  </a:lnTo>
                  <a:lnTo>
                    <a:pt x="419" y="54"/>
                  </a:lnTo>
                  <a:lnTo>
                    <a:pt x="482" y="32"/>
                  </a:lnTo>
                  <a:lnTo>
                    <a:pt x="549" y="15"/>
                  </a:lnTo>
                  <a:lnTo>
                    <a:pt x="618" y="4"/>
                  </a:lnTo>
                  <a:lnTo>
                    <a:pt x="689" y="0"/>
                  </a:lnTo>
                </a:path>
              </a:pathLst>
            </a:custGeom>
            <a:noFill/>
            <a:ln w="31630">
              <a:solidFill>
                <a:srgbClr val="E26200"/>
              </a:solidFill>
              <a:round/>
              <a:headEnd/>
              <a:tailEnd type="triangle" w="med" len="med"/>
            </a:ln>
          </p:spPr>
          <p:txBody>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Text Box 39"/>
            <p:cNvSpPr txBox="1">
              <a:spLocks noChangeArrowheads="1"/>
            </p:cNvSpPr>
            <p:nvPr/>
          </p:nvSpPr>
          <p:spPr bwMode="auto">
            <a:xfrm>
              <a:off x="3552" y="1489"/>
              <a:ext cx="2585" cy="312"/>
            </a:xfrm>
            <a:prstGeom prst="rect">
              <a:avLst/>
            </a:prstGeom>
            <a:noFill/>
            <a:ln w="9525">
              <a:noFill/>
              <a:miter lim="800%"/>
              <a:headEnd/>
              <a:tailEnd/>
            </a:ln>
          </p:spPr>
          <p:txBody>
            <a:bodyPr lIns="0" tIns="0" rIns="0" bIns="0"/>
            <a:lstStyle/>
            <a:p>
              <a:pPr marL="0" marR="0" lvl="0" indent="0" algn="ctr" defTabSz="465138" eaLnBrk="1" fontAlgn="auto" latinLnBrk="0" hangingPunct="1">
                <a:lnSpc>
                  <a:spcPct val="100%"/>
                </a:lnSpc>
                <a:spcBef>
                  <a:spcPts val="0"/>
                </a:spcBef>
                <a:spcAft>
                  <a:spcPts val="0"/>
                </a:spcAft>
                <a:buClr>
                  <a:srgbClr val="FFFFFF"/>
                </a:buClr>
                <a:buSzPct val="90%"/>
                <a:buFont typeface="Monotype Sorts" pitchFamily="2" charset="2"/>
                <a:buNone/>
                <a:tabLst/>
                <a:defRPr/>
              </a:pPr>
              <a:r>
                <a:rPr kumimoji="0" lang="en-US" sz="2400" b="0" i="0" u="none" strike="noStrike" kern="0" cap="none" spc="0" normalizeH="0" baseline="0%" noProof="0" dirty="0" smtClean="0">
                  <a:ln>
                    <a:noFill/>
                  </a:ln>
                  <a:solidFill>
                    <a:srgbClr val="FF0000"/>
                  </a:solidFill>
                  <a:effectLst/>
                  <a:uLnTx/>
                  <a:uFillTx/>
                  <a:latin typeface="Book Antiqua" pitchFamily="18" charset="0"/>
                </a:rPr>
                <a:t>INCOMING WAVES</a:t>
              </a:r>
              <a:endParaRPr kumimoji="0" lang="en-US" sz="1400" b="0" i="0" u="none" strike="noStrike" kern="0" cap="none" spc="0" normalizeH="0" baseline="0%" noProof="0" dirty="0" smtClean="0">
                <a:ln>
                  <a:noFill/>
                </a:ln>
                <a:solidFill>
                  <a:sysClr val="windowText" lastClr="000000"/>
                </a:solidFill>
                <a:effectLst/>
                <a:uLnTx/>
                <a:uFillTx/>
                <a:latin typeface="Book Antiqua" pitchFamily="18" charset="0"/>
              </a:endParaRPr>
            </a:p>
          </p:txBody>
        </p:sp>
        <p:sp>
          <p:nvSpPr>
            <p:cNvPr id="101" name="Line 40"/>
            <p:cNvSpPr>
              <a:spLocks noChangeShapeType="1"/>
            </p:cNvSpPr>
            <p:nvPr/>
          </p:nvSpPr>
          <p:spPr bwMode="auto">
            <a:xfrm flipV="1">
              <a:off x="2980" y="1880"/>
              <a:ext cx="0" cy="561"/>
            </a:xfrm>
            <a:prstGeom prst="line">
              <a:avLst/>
            </a:prstGeom>
            <a:noFill/>
            <a:ln w="31630">
              <a:solidFill>
                <a:srgbClr val="E26200"/>
              </a:solidFill>
              <a:round/>
              <a:headEnd/>
              <a:tailEnd type="triangle" w="med" len="med"/>
            </a:ln>
          </p:spPr>
          <p:txBody>
            <a:bodyPr wrap="none" anchor="ct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02" name="Text Box 42"/>
          <p:cNvSpPr txBox="1">
            <a:spLocks noChangeArrowheads="1"/>
          </p:cNvSpPr>
          <p:nvPr/>
        </p:nvSpPr>
        <p:spPr bwMode="auto">
          <a:xfrm>
            <a:off x="2553512" y="1153540"/>
            <a:ext cx="4098925" cy="495300"/>
          </a:xfrm>
          <a:prstGeom prst="rect">
            <a:avLst/>
          </a:prstGeom>
          <a:noFill/>
          <a:ln w="9525">
            <a:noFill/>
            <a:miter lim="800%"/>
            <a:headEnd/>
            <a:tailEnd/>
          </a:ln>
        </p:spPr>
        <p:txBody>
          <a:bodyPr lIns="0" tIns="0" rIns="0" bIns="0"/>
          <a:lstStyle/>
          <a:p>
            <a:pPr algn="ctr" defTabSz="465138">
              <a:buClr>
                <a:srgbClr val="FFFFFF"/>
              </a:buClr>
              <a:buSzPct val="90%"/>
              <a:buFont typeface="Monotype Sorts" pitchFamily="2" charset="2"/>
              <a:buNone/>
            </a:pPr>
            <a:r>
              <a:rPr lang="en-US" sz="2000" dirty="0">
                <a:solidFill>
                  <a:srgbClr val="E26200"/>
                </a:solidFill>
                <a:latin typeface="Book Antiqua" pitchFamily="18" charset="0"/>
              </a:rPr>
              <a:t>OUTGOING WAVES</a:t>
            </a:r>
            <a:endParaRPr lang="en-US" sz="1200" dirty="0">
              <a:latin typeface="Book Antiqua" pitchFamily="18" charset="0"/>
            </a:endParaRPr>
          </a:p>
        </p:txBody>
      </p:sp>
      <p:sp>
        <p:nvSpPr>
          <p:cNvPr id="103" name="Text Box 43"/>
          <p:cNvSpPr txBox="1">
            <a:spLocks noChangeArrowheads="1"/>
          </p:cNvSpPr>
          <p:nvPr/>
        </p:nvSpPr>
        <p:spPr bwMode="auto">
          <a:xfrm>
            <a:off x="152400" y="5329238"/>
            <a:ext cx="10058400" cy="923330"/>
          </a:xfrm>
          <a:prstGeom prst="rect">
            <a:avLst/>
          </a:prstGeom>
          <a:noFill/>
          <a:ln w="9525">
            <a:noFill/>
            <a:miter lim="800%"/>
            <a:headEnd/>
            <a:tailEnd/>
          </a:ln>
        </p:spPr>
        <p:txBody>
          <a:bodyPr>
            <a:spAutoFit/>
          </a:bodyPr>
          <a:lstStyle/>
          <a:p>
            <a:pPr marL="457200" marR="0" lvl="0" indent="-457200" defTabSz="914400" eaLnBrk="1" fontAlgn="auto" latinLnBrk="0" hangingPunct="1">
              <a:lnSpc>
                <a:spcPct val="100%"/>
              </a:lnSpc>
              <a:spcBef>
                <a:spcPts val="0"/>
              </a:spcBef>
              <a:spcAft>
                <a:spcPts val="0"/>
              </a:spcAft>
              <a:buClrTx/>
              <a:buSzTx/>
              <a:buFontTx/>
              <a:buChar char="•"/>
              <a:tabLst>
                <a:tab pos="457200" algn="l"/>
              </a:tabLst>
              <a:defRPr/>
            </a:pPr>
            <a:r>
              <a:rPr kumimoji="0" lang="en-US" b="0" i="0" u="none" strike="noStrike" kern="0" cap="none" spc="0" normalizeH="0" baseline="0%" noProof="0" dirty="0" smtClean="0">
                <a:ln>
                  <a:noFill/>
                </a:ln>
                <a:solidFill>
                  <a:srgbClr val="1F497D"/>
                </a:solidFill>
                <a:effectLst/>
                <a:uLnTx/>
                <a:uFillTx/>
                <a:latin typeface="Book Antiqua" pitchFamily="18" charset="0"/>
              </a:rPr>
              <a:t>Caused by the waves piling water against the coast</a:t>
            </a:r>
          </a:p>
          <a:p>
            <a:pPr marL="457200" marR="0" lvl="0" indent="-457200" defTabSz="914400" eaLnBrk="1" fontAlgn="auto" latinLnBrk="0" hangingPunct="1">
              <a:lnSpc>
                <a:spcPct val="100%"/>
              </a:lnSpc>
              <a:spcBef>
                <a:spcPts val="0"/>
              </a:spcBef>
              <a:spcAft>
                <a:spcPts val="0"/>
              </a:spcAft>
              <a:buClrTx/>
              <a:buSzTx/>
              <a:buFontTx/>
              <a:buChar char="•"/>
              <a:tabLst>
                <a:tab pos="457200" algn="l"/>
              </a:tabLst>
              <a:defRPr/>
            </a:pPr>
            <a:r>
              <a:rPr kumimoji="0" lang="en-US" b="0" i="0" u="none" strike="noStrike" kern="0" cap="none" spc="0" normalizeH="0" baseline="0%" noProof="0" dirty="0" smtClean="0">
                <a:ln>
                  <a:noFill/>
                </a:ln>
                <a:solidFill>
                  <a:srgbClr val="1F497D"/>
                </a:solidFill>
                <a:effectLst/>
                <a:uLnTx/>
                <a:uFillTx/>
                <a:latin typeface="Book Antiqua" pitchFamily="18" charset="0"/>
              </a:rPr>
              <a:t>Flows along shore until it is reflected seaward by </a:t>
            </a:r>
            <a:r>
              <a:rPr kumimoji="0" lang="en-US" b="0" i="0" u="none" strike="noStrike" kern="0" cap="none" spc="0" normalizeH="0" baseline="0%" noProof="0" dirty="0" smtClean="0">
                <a:ln>
                  <a:noFill/>
                </a:ln>
                <a:solidFill>
                  <a:sysClr val="windowText" lastClr="000000"/>
                </a:solidFill>
                <a:effectLst/>
                <a:uLnTx/>
                <a:uFillTx/>
                <a:latin typeface="Book Antiqua" pitchFamily="18" charset="0"/>
              </a:rPr>
              <a:t>bottom irregularities or until it </a:t>
            </a:r>
          </a:p>
          <a:p>
            <a:pPr marL="457200" marR="0" lvl="0" indent="-457200" defTabSz="914400" eaLnBrk="1" fontAlgn="auto" latinLnBrk="0" hangingPunct="1">
              <a:lnSpc>
                <a:spcPct val="100%"/>
              </a:lnSpc>
              <a:spcBef>
                <a:spcPts val="0"/>
              </a:spcBef>
              <a:spcAft>
                <a:spcPts val="0"/>
              </a:spcAft>
              <a:buClrTx/>
              <a:buSzTx/>
              <a:tabLst>
                <a:tab pos="457200" algn="l"/>
              </a:tabLst>
              <a:defRPr/>
            </a:pPr>
            <a:r>
              <a:rPr lang="en-US" kern="0" dirty="0" smtClean="0">
                <a:solidFill>
                  <a:sysClr val="windowText" lastClr="000000"/>
                </a:solidFill>
                <a:latin typeface="Book Antiqua" pitchFamily="18" charset="0"/>
              </a:rPr>
              <a:t>	</a:t>
            </a:r>
            <a:r>
              <a:rPr kumimoji="0" lang="en-US" b="0" i="0" u="none" strike="noStrike" kern="0" cap="none" spc="0" normalizeH="0" baseline="0%" noProof="0" dirty="0" smtClean="0">
                <a:ln>
                  <a:noFill/>
                </a:ln>
                <a:solidFill>
                  <a:sysClr val="windowText" lastClr="000000"/>
                </a:solidFill>
                <a:effectLst/>
                <a:uLnTx/>
                <a:uFillTx/>
                <a:latin typeface="Book Antiqua" pitchFamily="18" charset="0"/>
              </a:rPr>
              <a:t>meets another current and flows out through the breakers</a:t>
            </a:r>
          </a:p>
        </p:txBody>
      </p:sp>
      <p:sp>
        <p:nvSpPr>
          <p:cNvPr id="104" name="Slide Number Placeholder 44"/>
          <p:cNvSpPr txBox="1">
            <a:spLocks/>
          </p:cNvSpPr>
          <p:nvPr/>
        </p:nvSpPr>
        <p:spPr>
          <a:xfrm>
            <a:off x="8564563" y="7196138"/>
            <a:ext cx="838200" cy="414337"/>
          </a:xfrm>
          <a:prstGeom prst="rect">
            <a:avLst/>
          </a:prstGeom>
        </p:spPr>
        <p:txBody>
          <a:bodyPr vert="horz" lIns="0" tIns="50941" rIns="0" bIns="50941" anchor="b"/>
          <a:lstStyle/>
          <a:p>
            <a:pPr marL="0" marR="0" lvl="0" indent="0" algn="r" defTabSz="914400" rtl="0" eaLnBrk="1" fontAlgn="base" latinLnBrk="0" hangingPunct="1">
              <a:lnSpc>
                <a:spcPct val="100%"/>
              </a:lnSpc>
              <a:spcBef>
                <a:spcPct val="0%"/>
              </a:spcBef>
              <a:spcAft>
                <a:spcPct val="0%"/>
              </a:spcAft>
              <a:buClrTx/>
              <a:buSzTx/>
              <a:buFontTx/>
              <a:buNone/>
              <a:tabLst/>
              <a:defRPr/>
            </a:pPr>
            <a:fld id="{DA37065B-BDEA-47F9-B6F1-75E085CB37CE}" type="slidenum">
              <a:rPr kumimoji="0" lang="en-US" sz="1300" b="0" i="0" u="none" strike="noStrike" kern="1200" cap="none" spc="0" normalizeH="0" baseline="0%" noProof="0" smtClean="0">
                <a:ln>
                  <a:noFill/>
                </a:ln>
                <a:solidFill>
                  <a:sysClr val="window" lastClr="FFFFFF">
                    <a:shade val="50%"/>
                  </a:sysClr>
                </a:solidFill>
                <a:effectLst/>
                <a:uLnTx/>
                <a:uFillTx/>
                <a:latin typeface="Arial" charset="0"/>
                <a:ea typeface="+mn-ea"/>
                <a:cs typeface="+mn-cs"/>
              </a:rPr>
              <a:pPr marL="0" marR="0" lvl="0" indent="0" algn="r" defTabSz="914400" rtl="0" eaLnBrk="1" fontAlgn="base" latinLnBrk="0" hangingPunct="1">
                <a:lnSpc>
                  <a:spcPct val="100%"/>
                </a:lnSpc>
                <a:spcBef>
                  <a:spcPct val="0%"/>
                </a:spcBef>
                <a:spcAft>
                  <a:spcPct val="0%"/>
                </a:spcAft>
                <a:buClrTx/>
                <a:buSzTx/>
                <a:buFontTx/>
                <a:buNone/>
                <a:tabLst/>
                <a:defRPr/>
              </a:pPr>
              <a:t>78</a:t>
            </a:fld>
            <a:endParaRPr kumimoji="0" lang="en-US" sz="1300" b="0" i="0" u="none" strike="noStrike" kern="1200" cap="none" spc="0" normalizeH="0" baseline="0%" noProof="0">
              <a:ln>
                <a:noFill/>
              </a:ln>
              <a:solidFill>
                <a:sysClr val="window" lastClr="FFFFFF">
                  <a:shade val="50%"/>
                </a:sysClr>
              </a:solidFill>
              <a:effectLst/>
              <a:uLnTx/>
              <a:uFillTx/>
              <a:latin typeface="Arial" charset="0"/>
              <a:ea typeface="+mn-ea"/>
              <a:cs typeface="+mn-cs"/>
            </a:endParaRPr>
          </a:p>
        </p:txBody>
      </p:sp>
      <p:cxnSp>
        <p:nvCxnSpPr>
          <p:cNvPr id="105" name="Straight Connector 104"/>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BEACH SELECTION</a:t>
            </a:r>
          </a:p>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INFORMATION REQUIRMENTS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79</a:t>
            </a:fld>
            <a:endParaRPr lang="en-US"/>
          </a:p>
        </p:txBody>
      </p:sp>
      <p:sp>
        <p:nvSpPr>
          <p:cNvPr id="240" name="Rectangle 3"/>
          <p:cNvSpPr>
            <a:spLocks noGrp="1" noChangeArrowheads="1"/>
          </p:cNvSpPr>
          <p:nvPr>
            <p:ph sz="half" idx="4294967295"/>
          </p:nvPr>
        </p:nvSpPr>
        <p:spPr>
          <a:xfrm>
            <a:off x="465138" y="1655763"/>
            <a:ext cx="4105275" cy="4440237"/>
          </a:xfrm>
        </p:spPr>
        <p:txBody>
          <a:bodyPr/>
          <a:lstStyle/>
          <a:p>
            <a:r>
              <a:rPr lang="en-US" sz="3200" dirty="0" smtClean="0">
                <a:latin typeface="Book Antiqua" pitchFamily="18" charset="0"/>
              </a:rPr>
              <a:t>Surf/swell</a:t>
            </a:r>
          </a:p>
          <a:p>
            <a:r>
              <a:rPr lang="en-US" sz="3200" dirty="0" smtClean="0">
                <a:latin typeface="Book Antiqua" pitchFamily="18" charset="0"/>
              </a:rPr>
              <a:t>Tides</a:t>
            </a:r>
          </a:p>
          <a:p>
            <a:r>
              <a:rPr lang="en-US" sz="3200" dirty="0" smtClean="0">
                <a:latin typeface="Book Antiqua" pitchFamily="18" charset="0"/>
              </a:rPr>
              <a:t>Currents</a:t>
            </a:r>
          </a:p>
          <a:p>
            <a:r>
              <a:rPr lang="en-US" sz="3200" dirty="0" smtClean="0">
                <a:latin typeface="Book Antiqua" pitchFamily="18" charset="0"/>
              </a:rPr>
              <a:t>Water depth</a:t>
            </a:r>
          </a:p>
          <a:p>
            <a:r>
              <a:rPr lang="en-US" sz="3200" dirty="0" smtClean="0">
                <a:latin typeface="Book Antiqua" pitchFamily="18" charset="0"/>
              </a:rPr>
              <a:t>Beach slope</a:t>
            </a:r>
          </a:p>
          <a:p>
            <a:r>
              <a:rPr lang="en-US" sz="3200" dirty="0" smtClean="0">
                <a:latin typeface="Book Antiqua" pitchFamily="18" charset="0"/>
              </a:rPr>
              <a:t>Beach features</a:t>
            </a:r>
          </a:p>
          <a:p>
            <a:r>
              <a:rPr lang="en-US" sz="3200" dirty="0" smtClean="0">
                <a:latin typeface="Book Antiqua" pitchFamily="18" charset="0"/>
              </a:rPr>
              <a:t>Sea state</a:t>
            </a:r>
          </a:p>
          <a:p>
            <a:endParaRPr lang="en-US" sz="2900" dirty="0" smtClean="0"/>
          </a:p>
        </p:txBody>
      </p:sp>
      <p:sp>
        <p:nvSpPr>
          <p:cNvPr id="244" name="Rectangle 4"/>
          <p:cNvSpPr>
            <a:spLocks noGrp="1" noChangeArrowheads="1"/>
          </p:cNvSpPr>
          <p:nvPr>
            <p:ph sz="half" idx="4294967295"/>
          </p:nvPr>
        </p:nvSpPr>
        <p:spPr>
          <a:xfrm>
            <a:off x="4722813" y="1676400"/>
            <a:ext cx="4105275" cy="4440238"/>
          </a:xfrm>
        </p:spPr>
        <p:txBody>
          <a:bodyPr/>
          <a:lstStyle/>
          <a:p>
            <a:r>
              <a:rPr lang="en-US" sz="3200" dirty="0" smtClean="0">
                <a:latin typeface="Book Antiqua" pitchFamily="18" charset="0"/>
              </a:rPr>
              <a:t>Surf zone width</a:t>
            </a:r>
          </a:p>
          <a:p>
            <a:r>
              <a:rPr lang="en-US" sz="3200" dirty="0" smtClean="0">
                <a:latin typeface="Book Antiqua" pitchFamily="18" charset="0"/>
              </a:rPr>
              <a:t>Sig. breaker height</a:t>
            </a:r>
          </a:p>
          <a:p>
            <a:r>
              <a:rPr lang="en-US" sz="3200" dirty="0" smtClean="0">
                <a:latin typeface="Book Antiqua" pitchFamily="18" charset="0"/>
              </a:rPr>
              <a:t>Depth/angle breaking</a:t>
            </a:r>
          </a:p>
          <a:p>
            <a:r>
              <a:rPr lang="en-US" sz="3200" dirty="0" smtClean="0">
                <a:latin typeface="Book Antiqua" pitchFamily="18" charset="0"/>
              </a:rPr>
              <a:t>Wavelength</a:t>
            </a:r>
          </a:p>
          <a:p>
            <a:r>
              <a:rPr lang="en-US" sz="3200" dirty="0" err="1" smtClean="0">
                <a:latin typeface="Book Antiqua" pitchFamily="18" charset="0"/>
              </a:rPr>
              <a:t>Longshore</a:t>
            </a:r>
            <a:r>
              <a:rPr lang="en-US" sz="3200" dirty="0" smtClean="0">
                <a:latin typeface="Book Antiqua" pitchFamily="18" charset="0"/>
              </a:rPr>
              <a:t> current</a:t>
            </a:r>
          </a:p>
          <a:p>
            <a:r>
              <a:rPr lang="en-US" sz="3200" dirty="0" smtClean="0">
                <a:latin typeface="Book Antiqua" pitchFamily="18" charset="0"/>
              </a:rPr>
              <a:t>Breaker Period</a:t>
            </a:r>
            <a:endParaRPr lang="en-US" sz="2900" dirty="0" smtClean="0">
              <a:latin typeface="Book Antiqua" pitchFamily="18" charset="0"/>
            </a:endParaRPr>
          </a:p>
        </p:txBody>
      </p:sp>
      <p:sp>
        <p:nvSpPr>
          <p:cNvPr id="245" name="TextBox 244"/>
          <p:cNvSpPr txBox="1"/>
          <p:nvPr/>
        </p:nvSpPr>
        <p:spPr>
          <a:xfrm>
            <a:off x="2667000" y="6019800"/>
            <a:ext cx="28194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smtClean="0"/>
              <a:t>Enemy Situation </a:t>
            </a:r>
            <a:endParaRPr lang="en-US" sz="2800" dirty="0"/>
          </a:p>
        </p:txBody>
      </p:sp>
    </p:spTree>
  </p:cSld>
  <p:clrMapOvr>
    <a:masterClrMapping/>
  </p:clrMapOvr>
  <p:timing>
    <p:tnLst>
      <p:par>
        <p:cTn id="1" dur="indefinite" restart="never" nodeType="tmRoot"/>
      </p:par>
    </p:tnLst>
  </p:timing>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78180" name="Rectangle 1028"/>
          <p:cNvSpPr>
            <a:spLocks noGrp="1" noChangeArrowheads="1"/>
          </p:cNvSpPr>
          <p:nvPr>
            <p:ph type="title"/>
          </p:nvPr>
        </p:nvSpPr>
        <p:spPr>
          <a:xfrm>
            <a:off x="685514" y="0"/>
            <a:ext cx="7772977" cy="1143000"/>
          </a:xfrm>
        </p:spPr>
        <p:txBody>
          <a:bodyPr rtlCol="0">
            <a:normAutofit/>
          </a:bodyPr>
          <a:lstStyle/>
          <a:p>
            <a:pPr defTabSz="913544">
              <a:defRPr/>
            </a:pPr>
            <a:r>
              <a:rPr lang="en-US" dirty="0">
                <a:solidFill>
                  <a:schemeClr val="tx1">
                    <a:lumMod val="85%"/>
                    <a:lumOff val="15%"/>
                  </a:schemeClr>
                </a:solidFill>
                <a:effectLst>
                  <a:outerShdw blurRad="38100" dist="38100" dir="2700000" algn="tl">
                    <a:srgbClr val="000000">
                      <a:alpha val="43.137%"/>
                    </a:srgbClr>
                  </a:outerShdw>
                </a:effectLst>
              </a:rPr>
              <a:t>AMPHIBIOUS  FORCE</a:t>
            </a:r>
          </a:p>
        </p:txBody>
      </p:sp>
      <p:sp>
        <p:nvSpPr>
          <p:cNvPr id="24579" name="Text Box 1030"/>
          <p:cNvSpPr txBox="1">
            <a:spLocks noChangeArrowheads="1"/>
          </p:cNvSpPr>
          <p:nvPr/>
        </p:nvSpPr>
        <p:spPr bwMode="auto">
          <a:xfrm>
            <a:off x="878898" y="3111036"/>
            <a:ext cx="2667000" cy="462243"/>
          </a:xfrm>
          <a:prstGeom prst="rect">
            <a:avLst/>
          </a:prstGeom>
          <a:noFill/>
          <a:ln w="9525">
            <a:noFill/>
            <a:miter lim="800%"/>
            <a:headEnd/>
            <a:tailEnd/>
          </a:ln>
        </p:spPr>
        <p:txBody>
          <a:bodyPr lIns="91397" tIns="45698" rIns="91397" bIns="45698">
            <a:spAutoFit/>
          </a:bodyPr>
          <a:lstStyle/>
          <a:p>
            <a:pPr algn="ctr" defTabSz="912969">
              <a:spcBef>
                <a:spcPct val="50%"/>
              </a:spcBef>
              <a:defRPr/>
            </a:pPr>
            <a:r>
              <a:rPr lang="en-US" sz="2400" b="1" dirty="0"/>
              <a:t>Navy Force</a:t>
            </a:r>
          </a:p>
        </p:txBody>
      </p:sp>
      <p:sp>
        <p:nvSpPr>
          <p:cNvPr id="24580" name="Text Box 1031"/>
          <p:cNvSpPr txBox="1">
            <a:spLocks noChangeArrowheads="1"/>
          </p:cNvSpPr>
          <p:nvPr/>
        </p:nvSpPr>
        <p:spPr bwMode="auto">
          <a:xfrm>
            <a:off x="219173" y="1120958"/>
            <a:ext cx="3962400" cy="707842"/>
          </a:xfrm>
          <a:prstGeom prst="rect">
            <a:avLst/>
          </a:prstGeom>
          <a:noFill/>
          <a:ln w="9525">
            <a:noFill/>
            <a:miter lim="800%"/>
            <a:headEnd/>
            <a:tailEnd/>
          </a:ln>
        </p:spPr>
        <p:txBody>
          <a:bodyPr wrap="square" lIns="91397" tIns="45698" rIns="91397" bIns="45698">
            <a:spAutoFit/>
          </a:bodyPr>
          <a:lstStyle/>
          <a:p>
            <a:pPr algn="ctr" defTabSz="912969">
              <a:spcBef>
                <a:spcPct val="50%"/>
              </a:spcBef>
              <a:defRPr/>
            </a:pPr>
            <a:r>
              <a:rPr lang="en-US" sz="1600" b="1" dirty="0" smtClean="0"/>
              <a:t>Commander, Amphibious Task Force</a:t>
            </a:r>
          </a:p>
          <a:p>
            <a:pPr algn="ctr" defTabSz="912969">
              <a:spcBef>
                <a:spcPct val="50%"/>
              </a:spcBef>
              <a:defRPr/>
            </a:pPr>
            <a:r>
              <a:rPr lang="en-US" sz="1600" b="1" dirty="0" smtClean="0"/>
              <a:t>Commander, Landing Force</a:t>
            </a:r>
            <a:endParaRPr lang="en-US" sz="1600" b="1" dirty="0"/>
          </a:p>
        </p:txBody>
      </p:sp>
      <p:sp>
        <p:nvSpPr>
          <p:cNvPr id="24581" name="Text Box 1032"/>
          <p:cNvSpPr txBox="1">
            <a:spLocks noChangeArrowheads="1"/>
          </p:cNvSpPr>
          <p:nvPr/>
        </p:nvSpPr>
        <p:spPr bwMode="auto">
          <a:xfrm>
            <a:off x="5557696" y="3101230"/>
            <a:ext cx="2361045" cy="462243"/>
          </a:xfrm>
          <a:prstGeom prst="rect">
            <a:avLst/>
          </a:prstGeom>
          <a:noFill/>
          <a:ln w="9525">
            <a:noFill/>
            <a:miter lim="800%"/>
            <a:headEnd/>
            <a:tailEnd/>
          </a:ln>
        </p:spPr>
        <p:txBody>
          <a:bodyPr lIns="91397" tIns="45698" rIns="91397" bIns="45698">
            <a:spAutoFit/>
          </a:bodyPr>
          <a:lstStyle/>
          <a:p>
            <a:pPr defTabSz="912969">
              <a:spcBef>
                <a:spcPct val="50%"/>
              </a:spcBef>
              <a:defRPr/>
            </a:pPr>
            <a:r>
              <a:rPr lang="en-US" sz="2400" b="1" dirty="0"/>
              <a:t>Landing Force</a:t>
            </a:r>
          </a:p>
        </p:txBody>
      </p:sp>
      <p:grpSp>
        <p:nvGrpSpPr>
          <p:cNvPr id="2" name="Group 1034"/>
          <p:cNvGrpSpPr>
            <a:grpSpLocks/>
          </p:cNvGrpSpPr>
          <p:nvPr/>
        </p:nvGrpSpPr>
        <p:grpSpPr bwMode="auto">
          <a:xfrm>
            <a:off x="1246911" y="1905000"/>
            <a:ext cx="1801091" cy="1143000"/>
            <a:chOff x="4224" y="3168"/>
            <a:chExt cx="720" cy="528"/>
          </a:xfrm>
          <a:scene3d>
            <a:camera prst="orthographicFront">
              <a:rot lat="0" lon="0" rev="0"/>
            </a:camera>
            <a:lightRig rig="soft" dir="t">
              <a:rot lat="0" lon="0" rev="0"/>
            </a:lightRig>
          </a:scene3d>
        </p:grpSpPr>
        <p:sp>
          <p:nvSpPr>
            <p:cNvPr id="24588" name="Rectangle 1035"/>
            <p:cNvSpPr>
              <a:spLocks noChangeArrowheads="1"/>
            </p:cNvSpPr>
            <p:nvPr/>
          </p:nvSpPr>
          <p:spPr bwMode="auto">
            <a:xfrm>
              <a:off x="4224" y="3168"/>
              <a:ext cx="720" cy="528"/>
            </a:xfrm>
            <a:prstGeom prst="rect">
              <a:avLst/>
            </a:prstGeom>
            <a:solidFill>
              <a:srgbClr val="006600"/>
            </a:solidFill>
            <a:ln w="9525">
              <a:noFill/>
              <a:miter lim="8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defRPr/>
              </a:pPr>
              <a:endParaRPr lang="en-US"/>
            </a:p>
          </p:txBody>
        </p:sp>
        <p:sp>
          <p:nvSpPr>
            <p:cNvPr id="24589" name="AutoShape 1036"/>
            <p:cNvSpPr>
              <a:spLocks noChangeArrowheads="1"/>
            </p:cNvSpPr>
            <p:nvPr/>
          </p:nvSpPr>
          <p:spPr bwMode="auto">
            <a:xfrm flipV="1">
              <a:off x="4224" y="3168"/>
              <a:ext cx="720" cy="528"/>
            </a:xfrm>
            <a:prstGeom prst="rtTriangle">
              <a:avLst/>
            </a:prstGeom>
            <a:solidFill>
              <a:schemeClr val="tx2">
                <a:lumMod val="75%"/>
              </a:schemeClr>
            </a:solidFill>
            <a:ln w="9525">
              <a:noFill/>
              <a:miter lim="8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defRPr/>
              </a:pPr>
              <a:endParaRPr lang="en-US"/>
            </a:p>
          </p:txBody>
        </p:sp>
      </p:grpSp>
      <p:pic>
        <p:nvPicPr>
          <p:cNvPr id="31751" name="Picture 1039" descr="lhd-4-arg2"/>
          <p:cNvPicPr>
            <a:picLocks noChangeAspect="1" noChangeArrowheads="1"/>
          </p:cNvPicPr>
          <p:nvPr/>
        </p:nvPicPr>
        <p:blipFill>
          <a:blip r:embed="rId3" cstate="print"/>
          <a:srcRect/>
          <a:stretch>
            <a:fillRect/>
          </a:stretch>
        </p:blipFill>
        <p:spPr bwMode="auto">
          <a:xfrm>
            <a:off x="277091" y="3700041"/>
            <a:ext cx="4017818" cy="2620076"/>
          </a:xfrm>
          <a:prstGeom prst="rect">
            <a:avLst/>
          </a:prstGeom>
          <a:no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pic>
      <p:pic>
        <p:nvPicPr>
          <p:cNvPr id="23560" name="Picture 16" descr="Marine Corps Officer Colonel"/>
          <p:cNvPicPr>
            <a:picLocks noChangeAspect="1" noChangeArrowheads="1"/>
          </p:cNvPicPr>
          <p:nvPr/>
        </p:nvPicPr>
        <p:blipFill>
          <a:blip r:embed="rId4" cstate="print"/>
          <a:srcRect/>
          <a:stretch>
            <a:fillRect/>
          </a:stretch>
        </p:blipFill>
        <p:spPr bwMode="auto">
          <a:xfrm>
            <a:off x="1662547" y="2138082"/>
            <a:ext cx="1104035" cy="605118"/>
          </a:xfrm>
          <a:prstGeom prst="rect">
            <a:avLst/>
          </a:prstGeom>
          <a:noFill/>
          <a:ln w="9525">
            <a:noFill/>
            <a:miter lim="800%"/>
            <a:headEnd/>
            <a:tailEnd/>
          </a:ln>
        </p:spPr>
      </p:pic>
      <p:grpSp>
        <p:nvGrpSpPr>
          <p:cNvPr id="3" name="Group 17"/>
          <p:cNvGrpSpPr/>
          <p:nvPr/>
        </p:nvGrpSpPr>
        <p:grpSpPr>
          <a:xfrm>
            <a:off x="4063026" y="1664339"/>
            <a:ext cx="4900293" cy="1411942"/>
            <a:chOff x="4191000" y="1752600"/>
            <a:chExt cx="5390322" cy="1600200"/>
          </a:xfrm>
          <a:scene3d>
            <a:camera prst="orthographicFront">
              <a:rot lat="0" lon="0" rev="0"/>
            </a:camera>
            <a:lightRig rig="soft" dir="t">
              <a:rot lat="0" lon="0" rev="0"/>
            </a:lightRig>
          </a:scene3d>
        </p:grpSpPr>
        <p:grpSp>
          <p:nvGrpSpPr>
            <p:cNvPr id="4" name="Group 1034"/>
            <p:cNvGrpSpPr>
              <a:grpSpLocks/>
            </p:cNvGrpSpPr>
            <p:nvPr/>
          </p:nvGrpSpPr>
          <p:grpSpPr bwMode="auto">
            <a:xfrm>
              <a:off x="4191000" y="1752600"/>
              <a:ext cx="5334000" cy="1600200"/>
              <a:chOff x="4224" y="3168"/>
              <a:chExt cx="720" cy="528"/>
            </a:xfrm>
          </p:grpSpPr>
          <p:sp>
            <p:nvSpPr>
              <p:cNvPr id="15" name="Rectangle 1035"/>
              <p:cNvSpPr>
                <a:spLocks noChangeArrowheads="1"/>
              </p:cNvSpPr>
              <p:nvPr/>
            </p:nvSpPr>
            <p:spPr bwMode="auto">
              <a:xfrm>
                <a:off x="4224" y="3168"/>
                <a:ext cx="720" cy="528"/>
              </a:xfrm>
              <a:prstGeom prst="rect">
                <a:avLst/>
              </a:prstGeom>
              <a:solidFill>
                <a:srgbClr val="006600"/>
              </a:solidFill>
              <a:ln w="9525">
                <a:noFill/>
                <a:miter lim="8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defRPr/>
                </a:pPr>
                <a:endParaRPr lang="en-US"/>
              </a:p>
            </p:txBody>
          </p:sp>
          <p:sp>
            <p:nvSpPr>
              <p:cNvPr id="16" name="AutoShape 1036"/>
              <p:cNvSpPr>
                <a:spLocks noChangeArrowheads="1"/>
              </p:cNvSpPr>
              <p:nvPr/>
            </p:nvSpPr>
            <p:spPr bwMode="auto">
              <a:xfrm flipV="1">
                <a:off x="4224" y="3168"/>
                <a:ext cx="720" cy="528"/>
              </a:xfrm>
              <a:prstGeom prst="rtTriangle">
                <a:avLst/>
              </a:prstGeom>
              <a:solidFill>
                <a:schemeClr val="tx2">
                  <a:lumMod val="75%"/>
                </a:schemeClr>
              </a:solidFill>
              <a:ln w="9525">
                <a:noFill/>
                <a:miter lim="800%"/>
                <a:headEnd/>
                <a:tailEnd/>
              </a:ln>
              <a:effectLst>
                <a:outerShdw blurRad="107950" dist="12700" dir="5400000" algn="ctr">
                  <a:srgbClr val="000000"/>
                </a:outerShdw>
              </a:effectLst>
              <a:sp3d contourW="44450" prstMaterial="matte">
                <a:bevelT w="63500" h="63500" prst="artDeco"/>
                <a:contourClr>
                  <a:srgbClr val="FFFFFF"/>
                </a:contourClr>
              </a:sp3d>
            </p:spPr>
            <p:txBody>
              <a:bodyPr wrap="none" anchor="ctr"/>
              <a:lstStyle/>
              <a:p>
                <a:pPr>
                  <a:defRPr/>
                </a:pPr>
                <a:endParaRPr lang="en-US"/>
              </a:p>
            </p:txBody>
          </p:sp>
        </p:grpSp>
        <p:sp>
          <p:nvSpPr>
            <p:cNvPr id="17" name="Rectangle 16"/>
            <p:cNvSpPr/>
            <p:nvPr/>
          </p:nvSpPr>
          <p:spPr>
            <a:xfrm>
              <a:off x="4323522" y="1792356"/>
              <a:ext cx="5257800" cy="1499896"/>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txBody>
            <a:bodyPr>
              <a:spAutoFit/>
            </a:bodyPr>
            <a:lstStyle/>
            <a:p>
              <a:pPr>
                <a:defRPr/>
              </a:pPr>
              <a:r>
                <a:rPr lang="en-US" sz="2000" u="sng" dirty="0">
                  <a:solidFill>
                    <a:schemeClr val="bg1"/>
                  </a:solidFill>
                </a:rPr>
                <a:t>Definition</a:t>
              </a:r>
              <a:r>
                <a:rPr lang="en-US" sz="2000" dirty="0">
                  <a:solidFill>
                    <a:schemeClr val="bg1"/>
                  </a:solidFill>
                </a:rPr>
                <a:t>: An Amphibious Task Force and a Landing Force together with other forces that are trained, organized, and equipped for Amphibious Operations. </a:t>
              </a:r>
            </a:p>
          </p:txBody>
        </p:sp>
      </p:grpSp>
      <p:pic>
        <p:nvPicPr>
          <p:cNvPr id="24594" name="Picture 18" descr="http://farm4.static.flickr.com/3530/4016826602_4cc2f988ac.jpg"/>
          <p:cNvPicPr>
            <a:picLocks noChangeAspect="1" noChangeArrowheads="1"/>
          </p:cNvPicPr>
          <p:nvPr/>
        </p:nvPicPr>
        <p:blipFill>
          <a:blip r:embed="rId5" cstate="print"/>
          <a:srcRect/>
          <a:stretch>
            <a:fillRect/>
          </a:stretch>
        </p:blipFill>
        <p:spPr bwMode="auto">
          <a:xfrm>
            <a:off x="4815960" y="3680404"/>
            <a:ext cx="3815870" cy="2622176"/>
          </a:xfrm>
          <a:prstGeom prst="rect">
            <a:avLst/>
          </a:prstGeom>
          <a:noFill/>
          <a:ln>
            <a:noFill/>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pic>
      <p:sp>
        <p:nvSpPr>
          <p:cNvPr id="19"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20" name="Picture 2" descr="http://www.acus.org/files/images/Azerbaijan%20Flag%20Map.preview.png"/>
          <p:cNvPicPr>
            <a:picLocks noChangeAspect="1" noChangeArrowheads="1"/>
          </p:cNvPicPr>
          <p:nvPr/>
        </p:nvPicPr>
        <p:blipFill>
          <a:blip r:embed="rId6"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21" name="Picture 14" descr="http://www.robcubbon.com/images/usa-flag-inside-map.jpg"/>
          <p:cNvPicPr>
            <a:picLocks noChangeAspect="1" noChangeArrowheads="1"/>
          </p:cNvPicPr>
          <p:nvPr/>
        </p:nvPicPr>
        <p:blipFill>
          <a:blip r:embed="rId7" cstate="print"/>
          <a:srcRect/>
          <a:stretch>
            <a:fillRect/>
          </a:stretch>
        </p:blipFill>
        <p:spPr bwMode="auto">
          <a:xfrm>
            <a:off x="152399" y="152400"/>
            <a:ext cx="1455279" cy="914400"/>
          </a:xfrm>
          <a:prstGeom prst="rect">
            <a:avLst/>
          </a:prstGeom>
          <a:noFill/>
        </p:spPr>
      </p:pic>
      <p:cxnSp>
        <p:nvCxnSpPr>
          <p:cNvPr id="22" name="Straight Connector 21"/>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par>
    </p:tnLst>
  </p:timing>
</p:sld>
</file>

<file path=ppt/slides/slide8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Surface ship-to-shore movement</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p>
          <a:p>
            <a:r>
              <a:rPr lang="en-US" i="1" dirty="0" smtClean="0"/>
              <a:t>United States Navy</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8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7620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SURFACE SHIP TO SHORE</a:t>
            </a:r>
          </a:p>
          <a:p>
            <a:pPr marL="0" marR="0" lvl="0" indent="0" algn="ctr" defTabSz="914400" rtl="0" eaLnBrk="1" fontAlgn="auto" latinLnBrk="0" hangingPunct="1">
              <a:lnSpc>
                <a:spcPct val="1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rPr>
              <a:t>MOVEMENT</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81</a:t>
            </a:fld>
            <a:endParaRPr lang="en-US"/>
          </a:p>
        </p:txBody>
      </p:sp>
      <p:sp>
        <p:nvSpPr>
          <p:cNvPr id="240" name="Rectangle 239"/>
          <p:cNvSpPr/>
          <p:nvPr/>
        </p:nvSpPr>
        <p:spPr>
          <a:xfrm>
            <a:off x="0" y="1791512"/>
            <a:ext cx="9144000" cy="1676400"/>
          </a:xfrm>
          <a:prstGeom prst="rect">
            <a:avLst/>
          </a:prstGeom>
          <a:blipFill>
            <a:blip r:embed="rId4" cstate="print"/>
            <a:tile tx="0" ty="0" sx="100%" sy="100%" flip="none" algn="tl"/>
          </a:blipFill>
          <a:ln>
            <a:noFill/>
          </a:ln>
          <a:effectLst>
            <a:softEdge rad="6350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4" name="Group 102"/>
          <p:cNvGrpSpPr/>
          <p:nvPr/>
        </p:nvGrpSpPr>
        <p:grpSpPr>
          <a:xfrm>
            <a:off x="838200" y="1715312"/>
            <a:ext cx="213360" cy="283029"/>
            <a:chOff x="2834640" y="1240971"/>
            <a:chExt cx="365760" cy="496389"/>
          </a:xfrm>
        </p:grpSpPr>
        <p:sp>
          <p:nvSpPr>
            <p:cNvPr id="245" name="Freeform 24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Freeform 24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Freeform 24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Freeform 24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9" name="Group 102"/>
          <p:cNvGrpSpPr/>
          <p:nvPr/>
        </p:nvGrpSpPr>
        <p:grpSpPr>
          <a:xfrm>
            <a:off x="1219200" y="1791512"/>
            <a:ext cx="213360" cy="283029"/>
            <a:chOff x="2834640" y="1240971"/>
            <a:chExt cx="365760" cy="496389"/>
          </a:xfrm>
        </p:grpSpPr>
        <p:sp>
          <p:nvSpPr>
            <p:cNvPr id="250" name="Freeform 24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Freeform 25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Freeform 25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Freeform 25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4" name="Group 102"/>
          <p:cNvGrpSpPr/>
          <p:nvPr/>
        </p:nvGrpSpPr>
        <p:grpSpPr>
          <a:xfrm>
            <a:off x="1600200" y="1791512"/>
            <a:ext cx="213360" cy="283029"/>
            <a:chOff x="2834640" y="1240971"/>
            <a:chExt cx="365760" cy="496389"/>
          </a:xfrm>
        </p:grpSpPr>
        <p:sp>
          <p:nvSpPr>
            <p:cNvPr id="255" name="Freeform 25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Freeform 25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Freeform 25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Freeform 25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9" name="Group 102"/>
          <p:cNvGrpSpPr/>
          <p:nvPr/>
        </p:nvGrpSpPr>
        <p:grpSpPr>
          <a:xfrm>
            <a:off x="1981200" y="1791512"/>
            <a:ext cx="213360" cy="283029"/>
            <a:chOff x="2834640" y="1240971"/>
            <a:chExt cx="365760" cy="496389"/>
          </a:xfrm>
        </p:grpSpPr>
        <p:sp>
          <p:nvSpPr>
            <p:cNvPr id="260" name="Freeform 25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Freeform 26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Freeform 26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Freeform 26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4" name="Group 102"/>
          <p:cNvGrpSpPr/>
          <p:nvPr/>
        </p:nvGrpSpPr>
        <p:grpSpPr>
          <a:xfrm>
            <a:off x="2362200" y="1867712"/>
            <a:ext cx="213360" cy="283029"/>
            <a:chOff x="2834640" y="1240971"/>
            <a:chExt cx="365760" cy="496389"/>
          </a:xfrm>
        </p:grpSpPr>
        <p:sp>
          <p:nvSpPr>
            <p:cNvPr id="265" name="Freeform 26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Freeform 26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Freeform 26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Freeform 26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9" name="Group 102"/>
          <p:cNvGrpSpPr/>
          <p:nvPr/>
        </p:nvGrpSpPr>
        <p:grpSpPr>
          <a:xfrm>
            <a:off x="2743200" y="1867712"/>
            <a:ext cx="213360" cy="283029"/>
            <a:chOff x="2834640" y="1240971"/>
            <a:chExt cx="365760" cy="496389"/>
          </a:xfrm>
        </p:grpSpPr>
        <p:sp>
          <p:nvSpPr>
            <p:cNvPr id="270" name="Freeform 26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Freeform 27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Freeform 27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Freeform 27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4" name="Group 102"/>
          <p:cNvGrpSpPr/>
          <p:nvPr/>
        </p:nvGrpSpPr>
        <p:grpSpPr>
          <a:xfrm>
            <a:off x="304800" y="2020112"/>
            <a:ext cx="213360" cy="283029"/>
            <a:chOff x="2834640" y="1240971"/>
            <a:chExt cx="365760" cy="496389"/>
          </a:xfrm>
        </p:grpSpPr>
        <p:sp>
          <p:nvSpPr>
            <p:cNvPr id="275" name="Freeform 27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Freeform 27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Freeform 27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Freeform 27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9" name="Group 102"/>
          <p:cNvGrpSpPr/>
          <p:nvPr/>
        </p:nvGrpSpPr>
        <p:grpSpPr>
          <a:xfrm>
            <a:off x="685800" y="2096312"/>
            <a:ext cx="213360" cy="283029"/>
            <a:chOff x="2834640" y="1240971"/>
            <a:chExt cx="365760" cy="496389"/>
          </a:xfrm>
        </p:grpSpPr>
        <p:sp>
          <p:nvSpPr>
            <p:cNvPr id="280" name="Freeform 27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Freeform 28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Freeform 28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Freeform 28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4" name="Group 102"/>
          <p:cNvGrpSpPr/>
          <p:nvPr/>
        </p:nvGrpSpPr>
        <p:grpSpPr>
          <a:xfrm>
            <a:off x="1066800" y="2096312"/>
            <a:ext cx="213360" cy="283029"/>
            <a:chOff x="2834640" y="1240971"/>
            <a:chExt cx="365760" cy="496389"/>
          </a:xfrm>
        </p:grpSpPr>
        <p:sp>
          <p:nvSpPr>
            <p:cNvPr id="285" name="Freeform 28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Freeform 28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7" name="Freeform 28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Freeform 28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9" name="Group 102"/>
          <p:cNvGrpSpPr/>
          <p:nvPr/>
        </p:nvGrpSpPr>
        <p:grpSpPr>
          <a:xfrm>
            <a:off x="3124200" y="1791512"/>
            <a:ext cx="213360" cy="283029"/>
            <a:chOff x="2834640" y="1240971"/>
            <a:chExt cx="365760" cy="496389"/>
          </a:xfrm>
        </p:grpSpPr>
        <p:sp>
          <p:nvSpPr>
            <p:cNvPr id="290" name="Freeform 28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Freeform 29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Freeform 29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Freeform 29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4" name="Group 102"/>
          <p:cNvGrpSpPr/>
          <p:nvPr/>
        </p:nvGrpSpPr>
        <p:grpSpPr>
          <a:xfrm>
            <a:off x="3505200" y="1867712"/>
            <a:ext cx="213360" cy="283029"/>
            <a:chOff x="2834640" y="1240971"/>
            <a:chExt cx="365760" cy="496389"/>
          </a:xfrm>
        </p:grpSpPr>
        <p:sp>
          <p:nvSpPr>
            <p:cNvPr id="295" name="Freeform 29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Freeform 29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Freeform 29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Freeform 29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9" name="Group 102"/>
          <p:cNvGrpSpPr/>
          <p:nvPr/>
        </p:nvGrpSpPr>
        <p:grpSpPr>
          <a:xfrm>
            <a:off x="3886200" y="1867712"/>
            <a:ext cx="213360" cy="283029"/>
            <a:chOff x="2834640" y="1240971"/>
            <a:chExt cx="365760" cy="496389"/>
          </a:xfrm>
        </p:grpSpPr>
        <p:sp>
          <p:nvSpPr>
            <p:cNvPr id="300" name="Freeform 29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1" name="Freeform 30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Freeform 30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Freeform 30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4" name="Group 102"/>
          <p:cNvGrpSpPr/>
          <p:nvPr/>
        </p:nvGrpSpPr>
        <p:grpSpPr>
          <a:xfrm>
            <a:off x="4648200" y="1715312"/>
            <a:ext cx="213360" cy="283029"/>
            <a:chOff x="2834640" y="1240971"/>
            <a:chExt cx="365760" cy="496389"/>
          </a:xfrm>
        </p:grpSpPr>
        <p:sp>
          <p:nvSpPr>
            <p:cNvPr id="305" name="Freeform 30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Freeform 30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Freeform 30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Freeform 30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9" name="Group 102"/>
          <p:cNvGrpSpPr/>
          <p:nvPr/>
        </p:nvGrpSpPr>
        <p:grpSpPr>
          <a:xfrm>
            <a:off x="5029200" y="1791512"/>
            <a:ext cx="213360" cy="283029"/>
            <a:chOff x="2834640" y="1240971"/>
            <a:chExt cx="365760" cy="496389"/>
          </a:xfrm>
        </p:grpSpPr>
        <p:sp>
          <p:nvSpPr>
            <p:cNvPr id="310" name="Freeform 30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Freeform 31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Freeform 31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Freeform 31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4" name="Group 102"/>
          <p:cNvGrpSpPr/>
          <p:nvPr/>
        </p:nvGrpSpPr>
        <p:grpSpPr>
          <a:xfrm>
            <a:off x="4114800" y="2020112"/>
            <a:ext cx="213360" cy="283029"/>
            <a:chOff x="2834640" y="1240971"/>
            <a:chExt cx="365760" cy="496389"/>
          </a:xfrm>
        </p:grpSpPr>
        <p:sp>
          <p:nvSpPr>
            <p:cNvPr id="315" name="Freeform 31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Freeform 31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Freeform 31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Freeform 31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9" name="Group 102"/>
          <p:cNvGrpSpPr/>
          <p:nvPr/>
        </p:nvGrpSpPr>
        <p:grpSpPr>
          <a:xfrm>
            <a:off x="4495800" y="2096312"/>
            <a:ext cx="213360" cy="283029"/>
            <a:chOff x="2834640" y="1240971"/>
            <a:chExt cx="365760" cy="496389"/>
          </a:xfrm>
        </p:grpSpPr>
        <p:sp>
          <p:nvSpPr>
            <p:cNvPr id="320" name="Freeform 31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Freeform 32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Freeform 32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Freeform 32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4" name="Group 102"/>
          <p:cNvGrpSpPr/>
          <p:nvPr/>
        </p:nvGrpSpPr>
        <p:grpSpPr>
          <a:xfrm>
            <a:off x="4876800" y="2096312"/>
            <a:ext cx="213360" cy="283029"/>
            <a:chOff x="2834640" y="1240971"/>
            <a:chExt cx="365760" cy="496389"/>
          </a:xfrm>
        </p:grpSpPr>
        <p:sp>
          <p:nvSpPr>
            <p:cNvPr id="325" name="Freeform 32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Freeform 32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Freeform 32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Freeform 32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9" name="Group 102"/>
          <p:cNvGrpSpPr/>
          <p:nvPr/>
        </p:nvGrpSpPr>
        <p:grpSpPr>
          <a:xfrm>
            <a:off x="8305800" y="1639112"/>
            <a:ext cx="213360" cy="283029"/>
            <a:chOff x="2834640" y="1240971"/>
            <a:chExt cx="365760" cy="496389"/>
          </a:xfrm>
        </p:grpSpPr>
        <p:sp>
          <p:nvSpPr>
            <p:cNvPr id="330" name="Freeform 32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Freeform 33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Freeform 33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Freeform 33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4" name="Group 102"/>
          <p:cNvGrpSpPr/>
          <p:nvPr/>
        </p:nvGrpSpPr>
        <p:grpSpPr>
          <a:xfrm>
            <a:off x="8686800" y="1715312"/>
            <a:ext cx="213360" cy="283029"/>
            <a:chOff x="2834640" y="1240971"/>
            <a:chExt cx="365760" cy="496389"/>
          </a:xfrm>
        </p:grpSpPr>
        <p:sp>
          <p:nvSpPr>
            <p:cNvPr id="335" name="Freeform 33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Freeform 33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Freeform 33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Freeform 33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9" name="Group 102"/>
          <p:cNvGrpSpPr/>
          <p:nvPr/>
        </p:nvGrpSpPr>
        <p:grpSpPr>
          <a:xfrm>
            <a:off x="7772400" y="1943912"/>
            <a:ext cx="213360" cy="283029"/>
            <a:chOff x="2834640" y="1240971"/>
            <a:chExt cx="365760" cy="496389"/>
          </a:xfrm>
        </p:grpSpPr>
        <p:sp>
          <p:nvSpPr>
            <p:cNvPr id="340" name="Freeform 33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Freeform 34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Freeform 34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Freeform 34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4" name="Group 102"/>
          <p:cNvGrpSpPr/>
          <p:nvPr/>
        </p:nvGrpSpPr>
        <p:grpSpPr>
          <a:xfrm>
            <a:off x="8153400" y="2020112"/>
            <a:ext cx="213360" cy="283029"/>
            <a:chOff x="2834640" y="1240971"/>
            <a:chExt cx="365760" cy="496389"/>
          </a:xfrm>
        </p:grpSpPr>
        <p:sp>
          <p:nvSpPr>
            <p:cNvPr id="345" name="Freeform 34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Freeform 34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Freeform 34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Freeform 34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9" name="Group 102"/>
          <p:cNvGrpSpPr/>
          <p:nvPr/>
        </p:nvGrpSpPr>
        <p:grpSpPr>
          <a:xfrm>
            <a:off x="8534400" y="2020112"/>
            <a:ext cx="213360" cy="283029"/>
            <a:chOff x="2834640" y="1240971"/>
            <a:chExt cx="365760" cy="496389"/>
          </a:xfrm>
        </p:grpSpPr>
        <p:sp>
          <p:nvSpPr>
            <p:cNvPr id="350" name="Freeform 34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Freeform 35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Freeform 35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Freeform 35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4" name="Group 102"/>
          <p:cNvGrpSpPr/>
          <p:nvPr/>
        </p:nvGrpSpPr>
        <p:grpSpPr>
          <a:xfrm>
            <a:off x="5867400" y="1639112"/>
            <a:ext cx="213360" cy="283029"/>
            <a:chOff x="2834640" y="1240971"/>
            <a:chExt cx="365760" cy="496389"/>
          </a:xfrm>
        </p:grpSpPr>
        <p:sp>
          <p:nvSpPr>
            <p:cNvPr id="355" name="Freeform 35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Freeform 35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7" name="Freeform 35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Freeform 35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9" name="Group 102"/>
          <p:cNvGrpSpPr/>
          <p:nvPr/>
        </p:nvGrpSpPr>
        <p:grpSpPr>
          <a:xfrm>
            <a:off x="6248400" y="1715312"/>
            <a:ext cx="213360" cy="283029"/>
            <a:chOff x="2834640" y="1240971"/>
            <a:chExt cx="365760" cy="496389"/>
          </a:xfrm>
        </p:grpSpPr>
        <p:sp>
          <p:nvSpPr>
            <p:cNvPr id="360" name="Freeform 35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Freeform 36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Freeform 36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Freeform 36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4" name="Group 102"/>
          <p:cNvGrpSpPr/>
          <p:nvPr/>
        </p:nvGrpSpPr>
        <p:grpSpPr>
          <a:xfrm>
            <a:off x="5334000" y="1943912"/>
            <a:ext cx="213360" cy="283029"/>
            <a:chOff x="2834640" y="1240971"/>
            <a:chExt cx="365760" cy="496389"/>
          </a:xfrm>
        </p:grpSpPr>
        <p:sp>
          <p:nvSpPr>
            <p:cNvPr id="365" name="Freeform 36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Freeform 36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7" name="Freeform 36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Freeform 36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9" name="Group 102"/>
          <p:cNvGrpSpPr/>
          <p:nvPr/>
        </p:nvGrpSpPr>
        <p:grpSpPr>
          <a:xfrm>
            <a:off x="5715000" y="2020112"/>
            <a:ext cx="213360" cy="283029"/>
            <a:chOff x="2834640" y="1240971"/>
            <a:chExt cx="365760" cy="496389"/>
          </a:xfrm>
        </p:grpSpPr>
        <p:sp>
          <p:nvSpPr>
            <p:cNvPr id="370" name="Freeform 36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Freeform 37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Freeform 37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Freeform 37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4" name="Group 102"/>
          <p:cNvGrpSpPr/>
          <p:nvPr/>
        </p:nvGrpSpPr>
        <p:grpSpPr>
          <a:xfrm>
            <a:off x="6096000" y="2020112"/>
            <a:ext cx="213360" cy="283029"/>
            <a:chOff x="2834640" y="1240971"/>
            <a:chExt cx="365760" cy="496389"/>
          </a:xfrm>
        </p:grpSpPr>
        <p:sp>
          <p:nvSpPr>
            <p:cNvPr id="375" name="Freeform 37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Freeform 37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Freeform 37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Freeform 37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9" name="Group 102"/>
          <p:cNvGrpSpPr/>
          <p:nvPr/>
        </p:nvGrpSpPr>
        <p:grpSpPr>
          <a:xfrm>
            <a:off x="7467600" y="1639112"/>
            <a:ext cx="213360" cy="283029"/>
            <a:chOff x="2834640" y="1240971"/>
            <a:chExt cx="365760" cy="496389"/>
          </a:xfrm>
        </p:grpSpPr>
        <p:sp>
          <p:nvSpPr>
            <p:cNvPr id="380" name="Freeform 37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38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Freeform 38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Freeform 38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4" name="Group 102"/>
          <p:cNvGrpSpPr/>
          <p:nvPr/>
        </p:nvGrpSpPr>
        <p:grpSpPr>
          <a:xfrm>
            <a:off x="7848600" y="1715312"/>
            <a:ext cx="213360" cy="283029"/>
            <a:chOff x="2834640" y="1240971"/>
            <a:chExt cx="365760" cy="496389"/>
          </a:xfrm>
        </p:grpSpPr>
        <p:sp>
          <p:nvSpPr>
            <p:cNvPr id="385" name="Freeform 38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Freeform 38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Freeform 38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Freeform 38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9" name="Group 102"/>
          <p:cNvGrpSpPr/>
          <p:nvPr/>
        </p:nvGrpSpPr>
        <p:grpSpPr>
          <a:xfrm>
            <a:off x="6934200" y="1943912"/>
            <a:ext cx="213360" cy="283029"/>
            <a:chOff x="2834640" y="1240971"/>
            <a:chExt cx="365760" cy="496389"/>
          </a:xfrm>
        </p:grpSpPr>
        <p:sp>
          <p:nvSpPr>
            <p:cNvPr id="390" name="Freeform 38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Freeform 39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2" name="Freeform 39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Freeform 39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4" name="Group 102"/>
          <p:cNvGrpSpPr/>
          <p:nvPr/>
        </p:nvGrpSpPr>
        <p:grpSpPr>
          <a:xfrm>
            <a:off x="7315200" y="2020112"/>
            <a:ext cx="213360" cy="283029"/>
            <a:chOff x="2834640" y="1240971"/>
            <a:chExt cx="365760" cy="496389"/>
          </a:xfrm>
        </p:grpSpPr>
        <p:sp>
          <p:nvSpPr>
            <p:cNvPr id="395" name="Freeform 394"/>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Freeform 395"/>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Freeform 396"/>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8" name="Freeform 397"/>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9" name="Group 102"/>
          <p:cNvGrpSpPr/>
          <p:nvPr/>
        </p:nvGrpSpPr>
        <p:grpSpPr>
          <a:xfrm>
            <a:off x="7696200" y="2194283"/>
            <a:ext cx="213360" cy="283029"/>
            <a:chOff x="2834640" y="1240971"/>
            <a:chExt cx="365760" cy="496389"/>
          </a:xfrm>
        </p:grpSpPr>
        <p:sp>
          <p:nvSpPr>
            <p:cNvPr id="400" name="Freeform 399"/>
            <p:cNvSpPr/>
            <p:nvPr/>
          </p:nvSpPr>
          <p:spPr>
            <a:xfrm>
              <a:off x="2939143" y="1267097"/>
              <a:ext cx="117566" cy="470263"/>
            </a:xfrm>
            <a:custGeom>
              <a:avLst/>
              <a:gdLst>
                <a:gd name="connsiteX0" fmla="*/ 117566 w 117566"/>
                <a:gd name="connsiteY0" fmla="*/ 457200 h 470263"/>
                <a:gd name="connsiteX1" fmla="*/ 0 w 117566"/>
                <a:gd name="connsiteY1" fmla="*/ 470263 h 470263"/>
                <a:gd name="connsiteX2" fmla="*/ 0 w 117566"/>
                <a:gd name="connsiteY2" fmla="*/ 339634 h 470263"/>
                <a:gd name="connsiteX3" fmla="*/ 39188 w 117566"/>
                <a:gd name="connsiteY3" fmla="*/ 209006 h 470263"/>
                <a:gd name="connsiteX4" fmla="*/ 52251 w 117566"/>
                <a:gd name="connsiteY4" fmla="*/ 39189 h 470263"/>
                <a:gd name="connsiteX5" fmla="*/ 52251 w 117566"/>
                <a:gd name="connsiteY5" fmla="*/ 39189 h 470263"/>
                <a:gd name="connsiteX6" fmla="*/ 78377 w 117566"/>
                <a:gd name="connsiteY6" fmla="*/ 0 h 470263"/>
                <a:gd name="connsiteX7" fmla="*/ 91440 w 117566"/>
                <a:gd name="connsiteY7" fmla="*/ 209006 h 470263"/>
                <a:gd name="connsiteX8" fmla="*/ 52251 w 117566"/>
                <a:gd name="connsiteY8" fmla="*/ 339634 h 470263"/>
                <a:gd name="connsiteX9" fmla="*/ 117566 w 117566"/>
                <a:gd name="connsiteY9" fmla="*/ 457200 h 47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566" h="470263">
                  <a:moveTo>
                    <a:pt x="117566" y="457200"/>
                  </a:moveTo>
                  <a:lnTo>
                    <a:pt x="0" y="470263"/>
                  </a:lnTo>
                  <a:lnTo>
                    <a:pt x="0" y="339634"/>
                  </a:lnTo>
                  <a:lnTo>
                    <a:pt x="39188" y="209006"/>
                  </a:lnTo>
                  <a:lnTo>
                    <a:pt x="52251" y="39189"/>
                  </a:lnTo>
                  <a:lnTo>
                    <a:pt x="52251" y="39189"/>
                  </a:lnTo>
                  <a:lnTo>
                    <a:pt x="78377" y="0"/>
                  </a:lnTo>
                  <a:lnTo>
                    <a:pt x="91440" y="209006"/>
                  </a:lnTo>
                  <a:lnTo>
                    <a:pt x="52251" y="339634"/>
                  </a:lnTo>
                  <a:lnTo>
                    <a:pt x="117566" y="457200"/>
                  </a:lnTo>
                  <a:close/>
                </a:path>
              </a:pathLst>
            </a:custGeom>
            <a:solidFill>
              <a:schemeClr val="bg2">
                <a:lumMod val="25%"/>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Freeform 400"/>
            <p:cNvSpPr/>
            <p:nvPr/>
          </p:nvSpPr>
          <p:spPr>
            <a:xfrm>
              <a:off x="2834640" y="1319349"/>
              <a:ext cx="156754" cy="143691"/>
            </a:xfrm>
            <a:custGeom>
              <a:avLst/>
              <a:gdLst>
                <a:gd name="connsiteX0" fmla="*/ 156754 w 156754"/>
                <a:gd name="connsiteY0" fmla="*/ 0 h 143691"/>
                <a:gd name="connsiteX1" fmla="*/ 78377 w 156754"/>
                <a:gd name="connsiteY1" fmla="*/ 117565 h 143691"/>
                <a:gd name="connsiteX2" fmla="*/ 65314 w 156754"/>
                <a:gd name="connsiteY2" fmla="*/ 78377 h 143691"/>
                <a:gd name="connsiteX3" fmla="*/ 52251 w 156754"/>
                <a:gd name="connsiteY3" fmla="*/ 143691 h 143691"/>
                <a:gd name="connsiteX4" fmla="*/ 13063 w 156754"/>
                <a:gd name="connsiteY4" fmla="*/ 143691 h 143691"/>
                <a:gd name="connsiteX5" fmla="*/ 0 w 156754"/>
                <a:gd name="connsiteY5" fmla="*/ 65314 h 143691"/>
                <a:gd name="connsiteX6" fmla="*/ 26126 w 156754"/>
                <a:gd name="connsiteY6" fmla="*/ 26125 h 143691"/>
                <a:gd name="connsiteX7" fmla="*/ 156754 w 156754"/>
                <a:gd name="connsiteY7" fmla="*/ 0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 h="143691">
                  <a:moveTo>
                    <a:pt x="156754" y="0"/>
                  </a:moveTo>
                  <a:lnTo>
                    <a:pt x="78377" y="117565"/>
                  </a:lnTo>
                  <a:lnTo>
                    <a:pt x="65314" y="78377"/>
                  </a:lnTo>
                  <a:lnTo>
                    <a:pt x="52251" y="143691"/>
                  </a:lnTo>
                  <a:lnTo>
                    <a:pt x="13063" y="143691"/>
                  </a:lnTo>
                  <a:lnTo>
                    <a:pt x="0" y="65314"/>
                  </a:lnTo>
                  <a:lnTo>
                    <a:pt x="26126" y="26125"/>
                  </a:lnTo>
                  <a:lnTo>
                    <a:pt x="156754"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Freeform 401"/>
            <p:cNvSpPr/>
            <p:nvPr/>
          </p:nvSpPr>
          <p:spPr>
            <a:xfrm>
              <a:off x="2834640" y="1240971"/>
              <a:ext cx="169817" cy="65315"/>
            </a:xfrm>
            <a:custGeom>
              <a:avLst/>
              <a:gdLst>
                <a:gd name="connsiteX0" fmla="*/ 169817 w 169817"/>
                <a:gd name="connsiteY0" fmla="*/ 26126 h 65315"/>
                <a:gd name="connsiteX1" fmla="*/ 52251 w 169817"/>
                <a:gd name="connsiteY1" fmla="*/ 0 h 65315"/>
                <a:gd name="connsiteX2" fmla="*/ 0 w 169817"/>
                <a:gd name="connsiteY2" fmla="*/ 26126 h 65315"/>
                <a:gd name="connsiteX3" fmla="*/ 39189 w 169817"/>
                <a:gd name="connsiteY3" fmla="*/ 65315 h 65315"/>
                <a:gd name="connsiteX4" fmla="*/ 169817 w 169817"/>
                <a:gd name="connsiteY4" fmla="*/ 26126 h 6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17" h="65315">
                  <a:moveTo>
                    <a:pt x="169817" y="26126"/>
                  </a:moveTo>
                  <a:lnTo>
                    <a:pt x="52251" y="0"/>
                  </a:lnTo>
                  <a:lnTo>
                    <a:pt x="0" y="26126"/>
                  </a:lnTo>
                  <a:lnTo>
                    <a:pt x="39189" y="65315"/>
                  </a:lnTo>
                  <a:lnTo>
                    <a:pt x="169817" y="26126"/>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3" name="Freeform 402"/>
            <p:cNvSpPr/>
            <p:nvPr/>
          </p:nvSpPr>
          <p:spPr>
            <a:xfrm>
              <a:off x="3017520" y="1280160"/>
              <a:ext cx="182880" cy="117566"/>
            </a:xfrm>
            <a:custGeom>
              <a:avLst/>
              <a:gdLst>
                <a:gd name="connsiteX0" fmla="*/ 0 w 182880"/>
                <a:gd name="connsiteY0" fmla="*/ 0 h 117566"/>
                <a:gd name="connsiteX1" fmla="*/ 104503 w 182880"/>
                <a:gd name="connsiteY1" fmla="*/ 0 h 117566"/>
                <a:gd name="connsiteX2" fmla="*/ 156754 w 182880"/>
                <a:gd name="connsiteY2" fmla="*/ 39189 h 117566"/>
                <a:gd name="connsiteX3" fmla="*/ 182880 w 182880"/>
                <a:gd name="connsiteY3" fmla="*/ 91440 h 117566"/>
                <a:gd name="connsiteX4" fmla="*/ 117566 w 182880"/>
                <a:gd name="connsiteY4" fmla="*/ 117566 h 117566"/>
                <a:gd name="connsiteX5" fmla="*/ 78377 w 182880"/>
                <a:gd name="connsiteY5" fmla="*/ 65314 h 117566"/>
                <a:gd name="connsiteX6" fmla="*/ 78377 w 182880"/>
                <a:gd name="connsiteY6" fmla="*/ 65314 h 117566"/>
                <a:gd name="connsiteX7" fmla="*/ 0 w 182880"/>
                <a:gd name="connsiteY7" fmla="*/ 0 h 11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 h="117566">
                  <a:moveTo>
                    <a:pt x="0" y="0"/>
                  </a:moveTo>
                  <a:lnTo>
                    <a:pt x="104503" y="0"/>
                  </a:lnTo>
                  <a:lnTo>
                    <a:pt x="156754" y="39189"/>
                  </a:lnTo>
                  <a:lnTo>
                    <a:pt x="182880" y="91440"/>
                  </a:lnTo>
                  <a:lnTo>
                    <a:pt x="117566" y="117566"/>
                  </a:lnTo>
                  <a:lnTo>
                    <a:pt x="78377" y="65314"/>
                  </a:lnTo>
                  <a:lnTo>
                    <a:pt x="78377" y="65314"/>
                  </a:lnTo>
                  <a:lnTo>
                    <a:pt x="0" y="0"/>
                  </a:lnTo>
                  <a:close/>
                </a:path>
              </a:pathLst>
            </a:custGeom>
            <a:solidFill>
              <a:srgbClr val="006600"/>
            </a:solidFill>
            <a:ln>
              <a:solidFill>
                <a:srgbClr val="00660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4" name="Rectangle 403"/>
          <p:cNvSpPr/>
          <p:nvPr/>
        </p:nvSpPr>
        <p:spPr>
          <a:xfrm>
            <a:off x="0" y="3352800"/>
            <a:ext cx="9144000" cy="3505200"/>
          </a:xfrm>
          <a:prstGeom prst="rect">
            <a:avLst/>
          </a:prstGeom>
          <a:blipFill>
            <a:blip r:embed="rId5" cstate="print"/>
            <a:tile tx="0" ty="0" sx="100%" sy="100%" flip="none" algn="tl"/>
          </a:blipFill>
          <a:effectLst>
            <a:softEdge rad="127000"/>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5" name="Group 424"/>
          <p:cNvGrpSpPr/>
          <p:nvPr/>
        </p:nvGrpSpPr>
        <p:grpSpPr>
          <a:xfrm>
            <a:off x="457200" y="2895600"/>
            <a:ext cx="330200" cy="457200"/>
            <a:chOff x="419100" y="4464050"/>
            <a:chExt cx="1739900" cy="1327150"/>
          </a:xfrm>
        </p:grpSpPr>
        <p:sp>
          <p:nvSpPr>
            <p:cNvPr id="420" name="Rectangle 6"/>
            <p:cNvSpPr>
              <a:spLocks noChangeArrowheads="1"/>
            </p:cNvSpPr>
            <p:nvPr/>
          </p:nvSpPr>
          <p:spPr bwMode="auto">
            <a:xfrm rot="-5400000">
              <a:off x="1028700" y="3854450"/>
              <a:ext cx="520700" cy="1739900"/>
            </a:xfrm>
            <a:prstGeom prst="rect">
              <a:avLst/>
            </a:prstGeom>
            <a:solidFill>
              <a:srgbClr val="FF0000"/>
            </a:solidFill>
            <a:ln w="9525">
              <a:solidFill>
                <a:schemeClr val="tx1"/>
              </a:solidFill>
              <a:miter lim="800%"/>
              <a:headEnd/>
              <a:tailEnd/>
            </a:ln>
          </p:spPr>
          <p:txBody>
            <a:bodyPr wrap="none" anchor="ctr"/>
            <a:lstStyle/>
            <a:p>
              <a:pPr algn="l"/>
              <a:endParaRPr lang="en-US" sz="1800">
                <a:solidFill>
                  <a:schemeClr val="tx1"/>
                </a:solidFill>
                <a:latin typeface="Arial" pitchFamily="34" charset="0"/>
              </a:endParaRPr>
            </a:p>
          </p:txBody>
        </p:sp>
        <p:sp>
          <p:nvSpPr>
            <p:cNvPr id="422" name="Line 15"/>
            <p:cNvSpPr>
              <a:spLocks noChangeShapeType="1"/>
            </p:cNvSpPr>
            <p:nvPr/>
          </p:nvSpPr>
          <p:spPr bwMode="auto">
            <a:xfrm>
              <a:off x="2146300" y="4965700"/>
              <a:ext cx="0" cy="825500"/>
            </a:xfrm>
            <a:prstGeom prst="line">
              <a:avLst/>
            </a:prstGeom>
            <a:noFill/>
            <a:ln w="28575">
              <a:solidFill>
                <a:schemeClr val="tx1"/>
              </a:solidFill>
              <a:round/>
              <a:headEnd/>
              <a:tailEnd/>
            </a:ln>
          </p:spPr>
          <p:txBody>
            <a:bodyPr/>
            <a:lstStyle/>
            <a:p>
              <a:endParaRPr lang="en-US"/>
            </a:p>
          </p:txBody>
        </p:sp>
        <p:sp>
          <p:nvSpPr>
            <p:cNvPr id="423" name="Line 16"/>
            <p:cNvSpPr>
              <a:spLocks noChangeShapeType="1"/>
            </p:cNvSpPr>
            <p:nvPr/>
          </p:nvSpPr>
          <p:spPr bwMode="auto">
            <a:xfrm>
              <a:off x="431800" y="4965700"/>
              <a:ext cx="0" cy="825500"/>
            </a:xfrm>
            <a:prstGeom prst="line">
              <a:avLst/>
            </a:prstGeom>
            <a:noFill/>
            <a:ln w="28575">
              <a:solidFill>
                <a:schemeClr val="tx1"/>
              </a:solidFill>
              <a:round/>
              <a:headEnd/>
              <a:tailEnd/>
            </a:ln>
          </p:spPr>
          <p:txBody>
            <a:bodyPr/>
            <a:lstStyle/>
            <a:p>
              <a:endParaRPr lang="en-US"/>
            </a:p>
          </p:txBody>
        </p:sp>
      </p:grpSp>
      <p:grpSp>
        <p:nvGrpSpPr>
          <p:cNvPr id="431" name="Group 430"/>
          <p:cNvGrpSpPr/>
          <p:nvPr/>
        </p:nvGrpSpPr>
        <p:grpSpPr>
          <a:xfrm>
            <a:off x="4248150" y="2819400"/>
            <a:ext cx="247650" cy="533400"/>
            <a:chOff x="1524000" y="4476750"/>
            <a:chExt cx="1085850" cy="1924050"/>
          </a:xfrm>
        </p:grpSpPr>
        <p:sp>
          <p:nvSpPr>
            <p:cNvPr id="426" name="Rectangle 29"/>
            <p:cNvSpPr>
              <a:spLocks noChangeArrowheads="1"/>
            </p:cNvSpPr>
            <p:nvPr/>
          </p:nvSpPr>
          <p:spPr bwMode="auto">
            <a:xfrm rot="-5400000">
              <a:off x="1517650" y="4489450"/>
              <a:ext cx="1104900" cy="1079500"/>
            </a:xfrm>
            <a:prstGeom prst="rect">
              <a:avLst/>
            </a:prstGeom>
            <a:solidFill>
              <a:srgbClr val="FF0000"/>
            </a:solidFill>
            <a:ln w="9525">
              <a:solidFill>
                <a:schemeClr val="tx1"/>
              </a:solidFill>
              <a:miter lim="800%"/>
              <a:headEnd/>
              <a:tailEnd/>
            </a:ln>
          </p:spPr>
          <p:txBody>
            <a:bodyPr wrap="none" anchor="ctr"/>
            <a:lstStyle/>
            <a:p>
              <a:pPr algn="l"/>
              <a:endParaRPr lang="en-US" sz="1800">
                <a:solidFill>
                  <a:schemeClr val="tx1"/>
                </a:solidFill>
                <a:latin typeface="Arial" pitchFamily="34" charset="0"/>
              </a:endParaRPr>
            </a:p>
          </p:txBody>
        </p:sp>
        <p:sp>
          <p:nvSpPr>
            <p:cNvPr id="427" name="Line 30"/>
            <p:cNvSpPr>
              <a:spLocks noChangeShapeType="1"/>
            </p:cNvSpPr>
            <p:nvPr/>
          </p:nvSpPr>
          <p:spPr bwMode="auto">
            <a:xfrm>
              <a:off x="1524000" y="5575300"/>
              <a:ext cx="0" cy="825500"/>
            </a:xfrm>
            <a:prstGeom prst="line">
              <a:avLst/>
            </a:prstGeom>
            <a:noFill/>
            <a:ln w="28575">
              <a:solidFill>
                <a:schemeClr val="tx1"/>
              </a:solidFill>
              <a:round/>
              <a:headEnd/>
              <a:tailEnd/>
            </a:ln>
          </p:spPr>
          <p:txBody>
            <a:bodyPr/>
            <a:lstStyle/>
            <a:p>
              <a:endParaRPr lang="en-US"/>
            </a:p>
          </p:txBody>
        </p:sp>
        <p:sp>
          <p:nvSpPr>
            <p:cNvPr id="428" name="Line 31"/>
            <p:cNvSpPr>
              <a:spLocks noChangeShapeType="1"/>
            </p:cNvSpPr>
            <p:nvPr/>
          </p:nvSpPr>
          <p:spPr bwMode="auto">
            <a:xfrm>
              <a:off x="2603500" y="5575300"/>
              <a:ext cx="0" cy="825500"/>
            </a:xfrm>
            <a:prstGeom prst="line">
              <a:avLst/>
            </a:prstGeom>
            <a:noFill/>
            <a:ln w="28575">
              <a:solidFill>
                <a:schemeClr val="tx1"/>
              </a:solidFill>
              <a:round/>
              <a:headEnd/>
              <a:tailEnd/>
            </a:ln>
          </p:spPr>
          <p:txBody>
            <a:bodyPr/>
            <a:lstStyle/>
            <a:p>
              <a:endParaRPr lang="en-US"/>
            </a:p>
          </p:txBody>
        </p:sp>
      </p:grpSp>
      <p:grpSp>
        <p:nvGrpSpPr>
          <p:cNvPr id="437" name="Group 436"/>
          <p:cNvGrpSpPr/>
          <p:nvPr/>
        </p:nvGrpSpPr>
        <p:grpSpPr>
          <a:xfrm>
            <a:off x="8610600" y="2743200"/>
            <a:ext cx="190500" cy="590550"/>
            <a:chOff x="7810500" y="4210050"/>
            <a:chExt cx="520700" cy="2266950"/>
          </a:xfrm>
        </p:grpSpPr>
        <p:sp>
          <p:nvSpPr>
            <p:cNvPr id="432" name="Rectangle 21"/>
            <p:cNvSpPr>
              <a:spLocks noChangeArrowheads="1"/>
            </p:cNvSpPr>
            <p:nvPr/>
          </p:nvSpPr>
          <p:spPr bwMode="auto">
            <a:xfrm>
              <a:off x="7810500" y="4210050"/>
              <a:ext cx="520700" cy="1739900"/>
            </a:xfrm>
            <a:prstGeom prst="rect">
              <a:avLst/>
            </a:prstGeom>
            <a:solidFill>
              <a:srgbClr val="FF0000"/>
            </a:solidFill>
            <a:ln w="9525">
              <a:solidFill>
                <a:schemeClr val="tx1"/>
              </a:solidFill>
              <a:miter lim="800%"/>
              <a:headEnd/>
              <a:tailEnd/>
            </a:ln>
          </p:spPr>
          <p:txBody>
            <a:bodyPr wrap="none" anchor="ctr"/>
            <a:lstStyle/>
            <a:p>
              <a:pPr algn="l"/>
              <a:endParaRPr lang="en-US" sz="1800">
                <a:solidFill>
                  <a:schemeClr val="tx1"/>
                </a:solidFill>
                <a:latin typeface="Arial" pitchFamily="34" charset="0"/>
              </a:endParaRPr>
            </a:p>
          </p:txBody>
        </p:sp>
        <p:sp>
          <p:nvSpPr>
            <p:cNvPr id="434" name="Line 24"/>
            <p:cNvSpPr>
              <a:spLocks noChangeShapeType="1"/>
            </p:cNvSpPr>
            <p:nvPr/>
          </p:nvSpPr>
          <p:spPr bwMode="auto">
            <a:xfrm>
              <a:off x="7810500" y="5943600"/>
              <a:ext cx="0" cy="533400"/>
            </a:xfrm>
            <a:prstGeom prst="line">
              <a:avLst/>
            </a:prstGeom>
            <a:noFill/>
            <a:ln w="28575">
              <a:solidFill>
                <a:schemeClr val="tx1"/>
              </a:solidFill>
              <a:round/>
              <a:headEnd/>
              <a:tailEnd/>
            </a:ln>
          </p:spPr>
          <p:txBody>
            <a:bodyPr/>
            <a:lstStyle/>
            <a:p>
              <a:endParaRPr lang="en-US"/>
            </a:p>
          </p:txBody>
        </p:sp>
        <p:sp>
          <p:nvSpPr>
            <p:cNvPr id="435" name="Line 25"/>
            <p:cNvSpPr>
              <a:spLocks noChangeShapeType="1"/>
            </p:cNvSpPr>
            <p:nvPr/>
          </p:nvSpPr>
          <p:spPr bwMode="auto">
            <a:xfrm>
              <a:off x="8318500" y="5943600"/>
              <a:ext cx="12700" cy="533400"/>
            </a:xfrm>
            <a:prstGeom prst="line">
              <a:avLst/>
            </a:prstGeom>
            <a:noFill/>
            <a:ln w="28575">
              <a:solidFill>
                <a:schemeClr val="tx1"/>
              </a:solidFill>
              <a:round/>
              <a:headEnd/>
              <a:tailEnd/>
            </a:ln>
          </p:spPr>
          <p:txBody>
            <a:bodyPr/>
            <a:lstStyle/>
            <a:p>
              <a:endParaRPr lang="en-US"/>
            </a:p>
          </p:txBody>
        </p:sp>
      </p:grpSp>
    </p:spTree>
  </p:cSld>
  <p:clrMapOvr>
    <a:masterClrMapping/>
  </p:clrMapOvr>
  <p:timing>
    <p:tnLst>
      <p:par>
        <p:cTn id="1" dur="indefinite" restart="never" nodeType="tmRoot"/>
      </p:par>
    </p:tnLst>
  </p:timing>
</p:sld>
</file>

<file path=ppt/slides/slide8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Logistics on shore</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Chief Warrant Officer Stegman</a:t>
            </a:r>
          </a:p>
          <a:p>
            <a:r>
              <a:rPr lang="en-US" i="1" dirty="0" smtClean="0"/>
              <a:t>United States Navy</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8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noProof="0" dirty="0" smtClean="0">
                <a:solidFill>
                  <a:schemeClr val="tx1">
                    <a:lumMod val="85%"/>
                    <a:lumOff val="15%"/>
                  </a:schemeClr>
                </a:solidFill>
                <a:effectLst>
                  <a:outerShdw blurRad="38100" dist="38100" dir="2700000" algn="tl">
                    <a:srgbClr val="000000">
                      <a:alpha val="43.137%"/>
                    </a:srgbClr>
                  </a:outerShdw>
                </a:effectLst>
                <a:ea typeface="+mj-ea"/>
                <a:cs typeface="+mj-cs"/>
              </a:rPr>
              <a:t>LOGISTICAL PLANNING FACTORS</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83</a:t>
            </a:fld>
            <a:endParaRPr lang="en-US"/>
          </a:p>
        </p:txBody>
      </p:sp>
      <p:sp>
        <p:nvSpPr>
          <p:cNvPr id="11" name="Content Placeholder 2"/>
          <p:cNvSpPr>
            <a:spLocks noGrp="1"/>
          </p:cNvSpPr>
          <p:nvPr>
            <p:ph idx="1"/>
          </p:nvPr>
        </p:nvSpPr>
        <p:spPr>
          <a:xfrm>
            <a:off x="457200" y="1600200"/>
            <a:ext cx="8229600" cy="4708525"/>
          </a:xfrm>
          <a:ln>
            <a:noFill/>
          </a:ln>
          <a:effectLst>
            <a:outerShdw blurRad="190500" dist="228600" dir="2700000" algn="ctr">
              <a:srgbClr val="000000">
                <a:alpha val="30%"/>
              </a:srgbClr>
            </a:outerShdw>
          </a:effectLst>
          <a:scene3d>
            <a:camera prst="orthographicFront">
              <a:rot lat="0" lon="0" rev="0"/>
            </a:camera>
            <a:lightRig rig="glow" dir="tl">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numCol="2">
            <a:normAutofit lnSpcReduction="10%"/>
          </a:bodyPr>
          <a:lstStyle/>
          <a:p>
            <a:r>
              <a:rPr lang="en-US" sz="2400" dirty="0" smtClean="0">
                <a:solidFill>
                  <a:schemeClr val="bg1"/>
                </a:solidFill>
              </a:rPr>
              <a:t>Operation characteristics</a:t>
            </a:r>
          </a:p>
          <a:p>
            <a:r>
              <a:rPr lang="en-US" sz="2400" dirty="0" smtClean="0">
                <a:solidFill>
                  <a:schemeClr val="bg1"/>
                </a:solidFill>
              </a:rPr>
              <a:t>Target date</a:t>
            </a:r>
          </a:p>
          <a:p>
            <a:r>
              <a:rPr lang="en-US" sz="2400" dirty="0" smtClean="0">
                <a:solidFill>
                  <a:schemeClr val="bg1"/>
                </a:solidFill>
              </a:rPr>
              <a:t>Objective Area characteristics</a:t>
            </a:r>
          </a:p>
          <a:p>
            <a:r>
              <a:rPr lang="en-US" sz="2400" dirty="0" smtClean="0">
                <a:solidFill>
                  <a:schemeClr val="bg1"/>
                </a:solidFill>
              </a:rPr>
              <a:t>Enemy capabilities</a:t>
            </a:r>
          </a:p>
          <a:p>
            <a:r>
              <a:rPr lang="en-US" sz="2400" dirty="0" smtClean="0">
                <a:solidFill>
                  <a:schemeClr val="bg1"/>
                </a:solidFill>
              </a:rPr>
              <a:t>Size, type of LF</a:t>
            </a:r>
          </a:p>
          <a:p>
            <a:r>
              <a:rPr lang="en-US" sz="2400" dirty="0" smtClean="0">
                <a:solidFill>
                  <a:schemeClr val="bg1"/>
                </a:solidFill>
              </a:rPr>
              <a:t>Means of distribution</a:t>
            </a:r>
          </a:p>
          <a:p>
            <a:r>
              <a:rPr lang="en-US" sz="2400" dirty="0" smtClean="0">
                <a:solidFill>
                  <a:schemeClr val="bg1"/>
                </a:solidFill>
              </a:rPr>
              <a:t>Transportation infrastructure</a:t>
            </a:r>
          </a:p>
          <a:p>
            <a:r>
              <a:rPr lang="en-US" sz="2400" dirty="0" smtClean="0">
                <a:solidFill>
                  <a:schemeClr val="bg1"/>
                </a:solidFill>
              </a:rPr>
              <a:t>Resupply</a:t>
            </a:r>
          </a:p>
          <a:p>
            <a:r>
              <a:rPr lang="en-US" sz="2400" dirty="0" smtClean="0">
                <a:solidFill>
                  <a:schemeClr val="bg1"/>
                </a:solidFill>
              </a:rPr>
              <a:t>Phased increase in logistics capabilities</a:t>
            </a:r>
          </a:p>
          <a:p>
            <a:r>
              <a:rPr lang="en-US" sz="2400" dirty="0" smtClean="0">
                <a:solidFill>
                  <a:schemeClr val="bg1"/>
                </a:solidFill>
              </a:rPr>
              <a:t>Enemy Prisoners of War</a:t>
            </a:r>
          </a:p>
          <a:p>
            <a:r>
              <a:rPr lang="en-US" sz="2400" dirty="0" smtClean="0">
                <a:solidFill>
                  <a:schemeClr val="bg1"/>
                </a:solidFill>
              </a:rPr>
              <a:t>Availability of logistic means</a:t>
            </a:r>
          </a:p>
          <a:p>
            <a:r>
              <a:rPr lang="en-US" sz="2400" dirty="0" smtClean="0">
                <a:solidFill>
                  <a:schemeClr val="bg1"/>
                </a:solidFill>
              </a:rPr>
              <a:t>Compatibility, capability of support systems</a:t>
            </a:r>
          </a:p>
          <a:p>
            <a:r>
              <a:rPr lang="en-US" sz="2400" dirty="0" smtClean="0">
                <a:solidFill>
                  <a:schemeClr val="bg1"/>
                </a:solidFill>
              </a:rPr>
              <a:t>Communication</a:t>
            </a:r>
          </a:p>
          <a:p>
            <a:r>
              <a:rPr lang="en-US" sz="2400" dirty="0" smtClean="0">
                <a:solidFill>
                  <a:schemeClr val="bg1"/>
                </a:solidFill>
              </a:rPr>
              <a:t>Force Protection</a:t>
            </a:r>
          </a:p>
          <a:p>
            <a:r>
              <a:rPr lang="en-US" sz="2400" dirty="0" smtClean="0">
                <a:solidFill>
                  <a:schemeClr val="bg1"/>
                </a:solidFill>
              </a:rPr>
              <a:t>Airfields</a:t>
            </a:r>
          </a:p>
          <a:p>
            <a:r>
              <a:rPr lang="en-US" sz="2400" dirty="0" smtClean="0">
                <a:solidFill>
                  <a:schemeClr val="bg1"/>
                </a:solidFill>
              </a:rPr>
              <a:t>Chemical Threat</a:t>
            </a:r>
          </a:p>
          <a:p>
            <a:r>
              <a:rPr lang="en-US" sz="2400" dirty="0" smtClean="0">
                <a:solidFill>
                  <a:schemeClr val="bg1"/>
                </a:solidFill>
              </a:rPr>
              <a:t>Shipping availability</a:t>
            </a:r>
          </a:p>
          <a:p>
            <a:r>
              <a:rPr lang="en-US" sz="2400" dirty="0" smtClean="0">
                <a:solidFill>
                  <a:schemeClr val="bg1"/>
                </a:solidFill>
              </a:rPr>
              <a:t>Health risks</a:t>
            </a:r>
          </a:p>
          <a:p>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8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THE LANDING FORCE SUPPORT PARTY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84</a:t>
            </a:fld>
            <a:endParaRPr lang="en-US"/>
          </a:p>
        </p:txBody>
      </p:sp>
      <p:sp>
        <p:nvSpPr>
          <p:cNvPr id="11" name="Rectangle 10"/>
          <p:cNvSpPr/>
          <p:nvPr/>
        </p:nvSpPr>
        <p:spPr>
          <a:xfrm>
            <a:off x="457200" y="1524000"/>
            <a:ext cx="8153400" cy="3046988"/>
          </a:xfrm>
          <a:prstGeom prst="rect">
            <a:avLst/>
          </a:prstGeom>
        </p:spPr>
        <p:txBody>
          <a:bodyPr wrap="square">
            <a:spAutoFit/>
          </a:bodyPr>
          <a:lstStyle/>
          <a:p>
            <a:pPr algn="ctr"/>
            <a:r>
              <a:rPr lang="en-US" sz="2400" dirty="0" smtClean="0"/>
              <a:t>Temporary Landing Force organization, composed of Navy and Landing Force elements, that facilitates the ship-to-shore movement and provides initial combat support and combat service support to the Landing Force.</a:t>
            </a:r>
          </a:p>
          <a:p>
            <a:pPr algn="ctr"/>
            <a:endParaRPr lang="en-US" sz="2400" dirty="0" smtClean="0"/>
          </a:p>
          <a:p>
            <a:pPr algn="ctr"/>
            <a:r>
              <a:rPr lang="en-US" sz="2400" b="1" dirty="0" smtClean="0">
                <a:effectLst>
                  <a:outerShdw blurRad="38100" dist="38100" dir="2700000" algn="tl">
                    <a:srgbClr val="000000">
                      <a:alpha val="43.137%"/>
                    </a:srgbClr>
                  </a:outerShdw>
                </a:effectLst>
              </a:rPr>
              <a:t>Landing Force Support Party </a:t>
            </a:r>
          </a:p>
          <a:p>
            <a:pPr algn="ctr"/>
            <a:r>
              <a:rPr lang="en-US" sz="2400" b="1" dirty="0" smtClean="0">
                <a:effectLst>
                  <a:outerShdw blurRad="38100" dist="38100" dir="2700000" algn="tl">
                    <a:srgbClr val="000000">
                      <a:alpha val="43.137%"/>
                    </a:srgbClr>
                  </a:outerShdw>
                </a:effectLst>
              </a:rPr>
              <a:t>Organization</a:t>
            </a:r>
          </a:p>
          <a:p>
            <a:pPr algn="ctr"/>
            <a:endParaRPr lang="en-US" sz="2400" dirty="0" smtClean="0"/>
          </a:p>
        </p:txBody>
      </p:sp>
      <p:graphicFrame>
        <p:nvGraphicFramePr>
          <p:cNvPr id="12" name="Diagram 11"/>
          <p:cNvGraphicFramePr/>
          <p:nvPr/>
        </p:nvGraphicFramePr>
        <p:xfrm>
          <a:off x="1447800" y="3860800"/>
          <a:ext cx="6096000" cy="2997200"/>
        </p:xfrm>
        <a:graphic>
          <a:graphicData uri="http://purl.oclc.org/ooxml/drawingml/diagram">
            <dgm:relIds xmlns:dgm="http://purl.oclc.org/ooxml/drawingml/diagram" xmlns:r="http://purl.oclc.org/ooxml/officeDocument/relationships" r:dm="rId4" r:lo="rId5" r:qs="rId6" r:cs="rId7"/>
          </a:graphicData>
        </a:graphic>
      </p:graphicFrame>
    </p:spTree>
  </p:cSld>
  <p:clrMapOvr>
    <a:masterClrMapping/>
  </p:clrMapOvr>
  <p:timing>
    <p:tnLst>
      <p:par>
        <p:cTn id="1" dur="indefinite" restart="never" nodeType="tmRoot"/>
      </p:par>
    </p:tnLst>
  </p:timing>
</p:sld>
</file>

<file path=ppt/slides/slide8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The landing plan</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8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LANDING PLAN DOCUMENTS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86</a:t>
            </a:fld>
            <a:endParaRPr lang="en-US"/>
          </a:p>
        </p:txBody>
      </p:sp>
      <p:sp>
        <p:nvSpPr>
          <p:cNvPr id="10" name="Rectangle 9"/>
          <p:cNvSpPr/>
          <p:nvPr/>
        </p:nvSpPr>
        <p:spPr>
          <a:xfrm>
            <a:off x="1219200" y="1284048"/>
            <a:ext cx="6400800"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82588" indent="-382588" defTabSz="1019175"/>
            <a:r>
              <a:rPr lang="en-US" u="sng" dirty="0" smtClean="0"/>
              <a:t>The Serial Assignment Table</a:t>
            </a:r>
            <a:r>
              <a:rPr lang="en-US" dirty="0" smtClean="0"/>
              <a:t>:</a:t>
            </a:r>
          </a:p>
          <a:p>
            <a:pPr marL="382588" indent="-382588" defTabSz="1019175"/>
            <a:endParaRPr lang="en-US" dirty="0" smtClean="0"/>
          </a:p>
          <a:p>
            <a:pPr marL="382588" indent="-382588" defTabSz="1019175"/>
            <a:r>
              <a:rPr lang="en-US" dirty="0" smtClean="0"/>
              <a:t>	Definition: The LF serial assignment table lists </a:t>
            </a:r>
            <a:r>
              <a:rPr lang="en-US" u="sng" dirty="0" smtClean="0"/>
              <a:t>in numerical </a:t>
            </a:r>
            <a:r>
              <a:rPr lang="en-US" dirty="0" smtClean="0"/>
              <a:t>	</a:t>
            </a:r>
            <a:r>
              <a:rPr lang="en-US" u="sng" dirty="0" smtClean="0"/>
              <a:t>order </a:t>
            </a:r>
            <a:r>
              <a:rPr lang="en-US" dirty="0" smtClean="0"/>
              <a:t>the </a:t>
            </a:r>
            <a:r>
              <a:rPr lang="en-US" u="sng" dirty="0" smtClean="0"/>
              <a:t>serial numbers </a:t>
            </a:r>
            <a:r>
              <a:rPr lang="en-US" dirty="0" smtClean="0"/>
              <a:t>of all units that are landed 	</a:t>
            </a:r>
            <a:r>
              <a:rPr lang="en-US" u="sng" dirty="0" smtClean="0"/>
              <a:t>prior to general unloading</a:t>
            </a:r>
            <a:r>
              <a:rPr lang="en-US" dirty="0" smtClean="0"/>
              <a:t>.  The table is a ready 	reference for the composition of each unit assigned a 	serial number…. </a:t>
            </a:r>
            <a:endParaRPr lang="en-US" dirty="0"/>
          </a:p>
        </p:txBody>
      </p:sp>
      <p:sp>
        <p:nvSpPr>
          <p:cNvPr id="13" name="Rectangle 12"/>
          <p:cNvSpPr/>
          <p:nvPr/>
        </p:nvSpPr>
        <p:spPr>
          <a:xfrm>
            <a:off x="1219200" y="3456560"/>
            <a:ext cx="640080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u="sng" dirty="0" smtClean="0"/>
              <a:t>What is a Serial?</a:t>
            </a:r>
          </a:p>
          <a:p>
            <a:endParaRPr lang="en-US" u="sng" dirty="0" smtClean="0"/>
          </a:p>
          <a:p>
            <a:r>
              <a:rPr lang="en-US" dirty="0" smtClean="0"/>
              <a:t>      Definition: A group of LF units and their equipment which    	</a:t>
            </a:r>
            <a:r>
              <a:rPr lang="en-US" b="1" u="sng" dirty="0" smtClean="0"/>
              <a:t>originate from the same ship</a:t>
            </a:r>
            <a:r>
              <a:rPr lang="en-US" dirty="0" smtClean="0"/>
              <a:t> and that, for tactical or 	logistics reasons, </a:t>
            </a:r>
            <a:r>
              <a:rPr lang="en-US" b="1" u="sng" dirty="0" smtClean="0"/>
              <a:t>will land on a specified beach or a </a:t>
            </a:r>
            <a:r>
              <a:rPr lang="en-US" b="1" dirty="0" smtClean="0"/>
              <a:t>	</a:t>
            </a:r>
            <a:r>
              <a:rPr lang="en-US" b="1" u="sng" dirty="0" smtClean="0"/>
              <a:t>specified HLZ</a:t>
            </a:r>
            <a:r>
              <a:rPr lang="en-US" dirty="0" smtClean="0"/>
              <a:t> at the </a:t>
            </a:r>
            <a:r>
              <a:rPr lang="en-US" b="1" u="sng" dirty="0" smtClean="0"/>
              <a:t>same time</a:t>
            </a:r>
            <a:r>
              <a:rPr lang="en-US" dirty="0" smtClean="0"/>
              <a:t>. </a:t>
            </a:r>
            <a:endParaRPr lang="en-US" dirty="0"/>
          </a:p>
        </p:txBody>
      </p:sp>
      <p:sp>
        <p:nvSpPr>
          <p:cNvPr id="14" name="TextBox 13"/>
          <p:cNvSpPr txBox="1"/>
          <p:nvPr/>
        </p:nvSpPr>
        <p:spPr>
          <a:xfrm>
            <a:off x="-609600" y="5410200"/>
            <a:ext cx="10356546" cy="923330"/>
          </a:xfrm>
          <a:prstGeom prst="rect">
            <a:avLst/>
          </a:prstGeom>
          <a:noFill/>
        </p:spPr>
        <p:txBody>
          <a:bodyPr wrap="square" rtlCol="0">
            <a:spAutoFit/>
          </a:bodyPr>
          <a:lstStyle/>
          <a:p>
            <a:pPr algn="ctr"/>
            <a:r>
              <a:rPr lang="en-US" dirty="0" smtClean="0"/>
              <a:t>Example: 1520 = 1</a:t>
            </a:r>
            <a:r>
              <a:rPr lang="en-US" baseline="30%" dirty="0" smtClean="0"/>
              <a:t>st</a:t>
            </a:r>
            <a:r>
              <a:rPr lang="en-US" dirty="0" smtClean="0"/>
              <a:t> Squad, 1</a:t>
            </a:r>
            <a:r>
              <a:rPr lang="en-US" baseline="30%" dirty="0" smtClean="0"/>
              <a:t>st</a:t>
            </a:r>
            <a:r>
              <a:rPr lang="en-US" dirty="0" smtClean="0"/>
              <a:t> Platoon, India Company</a:t>
            </a:r>
          </a:p>
          <a:p>
            <a:pPr algn="ctr"/>
            <a:endParaRPr lang="en-US" dirty="0" smtClean="0"/>
          </a:p>
          <a:p>
            <a:pPr algn="ctr"/>
            <a:r>
              <a:rPr lang="en-US" dirty="0" smtClean="0"/>
              <a:t>The Battalion creates an “Equipment Density List” that is tied to the Serial Assignment Table </a:t>
            </a:r>
            <a:endParaRPr lang="en-US" dirty="0"/>
          </a:p>
        </p:txBody>
      </p:sp>
    </p:spTree>
  </p:cSld>
  <p:clrMapOvr>
    <a:masterClrMapping/>
  </p:clrMapOvr>
  <p:timing>
    <p:tnLst>
      <p:par>
        <p:cTn id="1" dur="indefinite" restart="never" nodeType="tmRoot"/>
      </p:par>
    </p:tnLst>
  </p:timing>
</p:sld>
</file>

<file path=ppt/slides/slide8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LANDING PLAN DOCUMENTS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87</a:t>
            </a:fld>
            <a:endParaRPr lang="en-US"/>
          </a:p>
        </p:txBody>
      </p:sp>
      <p:sp>
        <p:nvSpPr>
          <p:cNvPr id="11" name="Rectangle 10"/>
          <p:cNvSpPr/>
          <p:nvPr/>
        </p:nvSpPr>
        <p:spPr>
          <a:xfrm>
            <a:off x="1981200" y="1447800"/>
            <a:ext cx="50292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u="sng" dirty="0" smtClean="0"/>
              <a:t>The Landing Diagram</a:t>
            </a:r>
            <a:r>
              <a:rPr lang="en-US" dirty="0" smtClean="0"/>
              <a:t>: </a:t>
            </a:r>
          </a:p>
          <a:p>
            <a:endParaRPr lang="en-US" dirty="0" smtClean="0"/>
          </a:p>
          <a:p>
            <a:r>
              <a:rPr lang="en-US" dirty="0" smtClean="0"/>
              <a:t>	Definition: A graphic depiction of the 			tactical deployment of 			</a:t>
            </a:r>
            <a:r>
              <a:rPr lang="en-US" b="1" u="sng" dirty="0" smtClean="0">
                <a:solidFill>
                  <a:schemeClr val="accent2"/>
                </a:solidFill>
              </a:rPr>
              <a:t>boat teams</a:t>
            </a:r>
            <a:r>
              <a:rPr lang="en-US" dirty="0" smtClean="0"/>
              <a:t> in </a:t>
            </a:r>
            <a:r>
              <a:rPr lang="en-US" b="1" u="sng" dirty="0" smtClean="0">
                <a:solidFill>
                  <a:schemeClr val="accent2"/>
                </a:solidFill>
              </a:rPr>
              <a:t>scheduled waves</a:t>
            </a:r>
            <a:endParaRPr lang="en-US" b="1" u="sng" dirty="0">
              <a:solidFill>
                <a:schemeClr val="accent2"/>
              </a:solidFill>
            </a:endParaRPr>
          </a:p>
        </p:txBody>
      </p:sp>
      <p:graphicFrame>
        <p:nvGraphicFramePr>
          <p:cNvPr id="12" name="Group 50"/>
          <p:cNvGraphicFramePr>
            <a:graphicFrameLocks/>
          </p:cNvGraphicFramePr>
          <p:nvPr/>
        </p:nvGraphicFramePr>
        <p:xfrm>
          <a:off x="533400" y="3276600"/>
          <a:ext cx="7772400" cy="3087624"/>
        </p:xfrm>
        <a:graphic>
          <a:graphicData uri="http://purl.oclc.org/ooxml/drawingml/table">
            <a:tbl>
              <a:tblPr/>
              <a:tblGrid>
                <a:gridCol w="1409700"/>
                <a:gridCol w="5168900"/>
                <a:gridCol w="1193800"/>
              </a:tblGrid>
              <a:tr h="644575">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rPr>
                        <a:t>Scheduled</a:t>
                      </a:r>
                    </a:p>
                    <a:p>
                      <a:pPr marL="0" marR="0" lvl="0" indent="0" algn="ctr" defTabSz="914400" rtl="0" eaLnBrk="0" fontAlgn="base" latinLnBrk="0" hangingPunct="0">
                        <a:lnSpc>
                          <a:spcPct val="100%"/>
                        </a:lnSpc>
                        <a:spcBef>
                          <a:spcPct val="2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rPr>
                        <a:t> Waves</a:t>
                      </a:r>
                      <a:endParaRPr kumimoji="0" lang="en-US" sz="1800" b="0" i="0" u="none" strike="noStrike" cap="none" normalizeH="0" baseline="0%" dirty="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2000" b="1" i="0" u="none" strike="noStrike" cap="none" normalizeH="0" baseline="0%" smtClean="0">
                          <a:ln>
                            <a:noFill/>
                          </a:ln>
                          <a:solidFill>
                            <a:schemeClr val="tx1"/>
                          </a:solidFill>
                          <a:effectLst/>
                          <a:latin typeface="Arial" pitchFamily="34" charset="0"/>
                        </a:rPr>
                        <a:t>Wave Composition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2000" b="1" i="0" u="none" strike="noStrike" cap="none" normalizeH="0" baseline="0%" smtClean="0">
                          <a:ln>
                            <a:noFill/>
                          </a:ln>
                          <a:solidFill>
                            <a:schemeClr val="tx1"/>
                          </a:solidFill>
                          <a:effectLst/>
                          <a:latin typeface="Arial" pitchFamily="34" charset="0"/>
                        </a:rPr>
                        <a:t>Serial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9346">
                <a:tc>
                  <a:txBody>
                    <a:bodyPr/>
                    <a:lstStyle/>
                    <a:p>
                      <a:pPr marL="0" marR="0" lvl="0" indent="0" algn="ctr" defTabSz="914400" rtl="0" eaLnBrk="0" fontAlgn="base" latinLnBrk="0" hangingPunct="0">
                        <a:lnSpc>
                          <a:spcPct val="100%"/>
                        </a:lnSpc>
                        <a:spcBef>
                          <a:spcPct val="50%"/>
                        </a:spcBef>
                        <a:spcAft>
                          <a:spcPct val="0%"/>
                        </a:spcAft>
                        <a:buClrTx/>
                        <a:buSzTx/>
                        <a:buFontTx/>
                        <a:buNone/>
                        <a:tabLst/>
                      </a:pPr>
                      <a:r>
                        <a:rPr kumimoji="0" lang="en-US" sz="2000" b="1" i="0" u="none" strike="noStrike" cap="none" normalizeH="0" baseline="0%" dirty="0" smtClean="0">
                          <a:ln>
                            <a:noFill/>
                          </a:ln>
                          <a:solidFill>
                            <a:schemeClr val="accent2"/>
                          </a:solidFill>
                          <a:effectLst/>
                          <a:latin typeface="Arial" pitchFamily="34" charset="0"/>
                        </a:rPr>
                        <a:t>Wave # Time</a:t>
                      </a:r>
                      <a:endParaRPr kumimoji="0" lang="en-US" sz="2000" b="0" i="0" u="none" strike="noStrike" cap="none" normalizeH="0" baseline="0%" dirty="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
                        </a:lnSpc>
                        <a:spcBef>
                          <a:spcPct val="50%"/>
                        </a:spcBef>
                        <a:spcAft>
                          <a:spcPct val="0%"/>
                        </a:spcAft>
                        <a:buClrTx/>
                        <a:buSzTx/>
                        <a:buFontTx/>
                        <a:buNone/>
                        <a:tabLst/>
                      </a:pPr>
                      <a:r>
                        <a:rPr kumimoji="0" lang="en-US" sz="1600" b="1" i="0" u="none" strike="noStrike" cap="none" normalizeH="0" baseline="0%" smtClean="0">
                          <a:ln>
                            <a:noFill/>
                          </a:ln>
                          <a:solidFill>
                            <a:schemeClr val="accent2"/>
                          </a:solidFill>
                          <a:effectLst/>
                          <a:latin typeface="Arial" pitchFamily="34" charset="0"/>
                        </a:rPr>
                        <a:t>Unit Description</a:t>
                      </a:r>
                    </a:p>
                    <a:p>
                      <a:pPr marL="0" marR="0" lvl="0" indent="0" algn="ctr" defTabSz="914400" rtl="0" eaLnBrk="0" fontAlgn="base" latinLnBrk="0" hangingPunct="0">
                        <a:lnSpc>
                          <a:spcPct val="100%"/>
                        </a:lnSpc>
                        <a:spcBef>
                          <a:spcPct val="50%"/>
                        </a:spcBef>
                        <a:spcAft>
                          <a:spcPct val="0%"/>
                        </a:spcAft>
                        <a:buClrTx/>
                        <a:buSzTx/>
                        <a:buFontTx/>
                        <a:buNone/>
                        <a:tabLst/>
                      </a:pPr>
                      <a:r>
                        <a:rPr kumimoji="0" lang="en-US" sz="1600" b="1" i="0" u="none" strike="noStrike" cap="none" normalizeH="0" baseline="0%" smtClean="0">
                          <a:ln>
                            <a:noFill/>
                          </a:ln>
                          <a:solidFill>
                            <a:schemeClr val="accent2"/>
                          </a:solidFill>
                          <a:effectLst/>
                          <a:latin typeface="Arial" pitchFamily="34" charset="0"/>
                        </a:rPr>
                        <a:t>Craft Type</a:t>
                      </a:r>
                    </a:p>
                    <a:p>
                      <a:pPr marL="0" marR="0" lvl="0" indent="0" algn="ctr" defTabSz="914400" rtl="0" eaLnBrk="0" fontAlgn="base" latinLnBrk="0" hangingPunct="0">
                        <a:lnSpc>
                          <a:spcPct val="100%"/>
                        </a:lnSpc>
                        <a:spcBef>
                          <a:spcPct val="50%"/>
                        </a:spcBef>
                        <a:spcAft>
                          <a:spcPct val="0%"/>
                        </a:spcAft>
                        <a:buClrTx/>
                        <a:buSzTx/>
                        <a:buFontTx/>
                        <a:buNone/>
                        <a:tabLst/>
                      </a:pPr>
                      <a:r>
                        <a:rPr kumimoji="0" lang="en-US" sz="1600" b="1" i="0" u="none" strike="noStrike" cap="none" normalizeH="0" baseline="0%" smtClean="0">
                          <a:ln>
                            <a:noFill/>
                          </a:ln>
                          <a:solidFill>
                            <a:schemeClr val="accent2"/>
                          </a:solidFill>
                          <a:effectLst/>
                          <a:latin typeface="Arial" pitchFamily="34" charset="0"/>
                        </a:rPr>
                        <a:t>Boat Team #</a:t>
                      </a:r>
                      <a:endParaRPr kumimoji="0" lang="en-US" sz="16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
                        </a:lnSpc>
                        <a:spcBef>
                          <a:spcPct val="50%"/>
                        </a:spcBef>
                        <a:spcAft>
                          <a:spcPct val="0%"/>
                        </a:spcAft>
                        <a:buClrTx/>
                        <a:buSzTx/>
                        <a:buFontTx/>
                        <a:buNone/>
                        <a:tabLst/>
                      </a:pPr>
                      <a:r>
                        <a:rPr kumimoji="0" lang="en-US" sz="2000" b="1" i="0" u="none" strike="noStrike" cap="none" normalizeH="0" baseline="0%" dirty="0" smtClean="0">
                          <a:ln>
                            <a:noFill/>
                          </a:ln>
                          <a:solidFill>
                            <a:srgbClr val="CC3300"/>
                          </a:solidFill>
                          <a:effectLst/>
                          <a:latin typeface="Arial" pitchFamily="34" charset="0"/>
                        </a:rPr>
                        <a:t>Ref</a:t>
                      </a:r>
                    </a:p>
                    <a:p>
                      <a:pPr marL="0" marR="0" lvl="0" indent="0" algn="ctr" defTabSz="914400" rtl="0" eaLnBrk="0" fontAlgn="base" latinLnBrk="0" hangingPunct="0">
                        <a:lnSpc>
                          <a:spcPct val="100%"/>
                        </a:lnSpc>
                        <a:spcBef>
                          <a:spcPct val="50%"/>
                        </a:spcBef>
                        <a:spcAft>
                          <a:spcPct val="0%"/>
                        </a:spcAft>
                        <a:buClrTx/>
                        <a:buSzTx/>
                        <a:buFontTx/>
                        <a:buNone/>
                        <a:tabLst/>
                      </a:pPr>
                      <a:r>
                        <a:rPr kumimoji="0" lang="en-US" sz="1800" b="1" i="0" u="none" strike="noStrike" cap="none" normalizeH="0" baseline="0%" dirty="0" smtClean="0">
                          <a:ln>
                            <a:noFill/>
                          </a:ln>
                          <a:solidFill>
                            <a:srgbClr val="CC3300"/>
                          </a:solidFill>
                          <a:effectLst/>
                          <a:latin typeface="Arial" pitchFamily="34" charset="0"/>
                        </a:rPr>
                        <a:t>LCAVAT/  SAT</a:t>
                      </a:r>
                      <a:endParaRPr kumimoji="0" lang="en-US" sz="18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65710">
                <a:tc>
                  <a:txBody>
                    <a:bodyPr/>
                    <a:lstStyle/>
                    <a:p>
                      <a:pPr marL="0" marR="0" lvl="0" indent="0" algn="ctr"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2000" b="0" i="0" u="none" strike="noStrike" cap="none" normalizeH="0" baseline="0%" dirty="0" smtClean="0">
                          <a:ln>
                            <a:noFill/>
                          </a:ln>
                          <a:solidFill>
                            <a:srgbClr val="C00000"/>
                          </a:solidFill>
                          <a:effectLst/>
                          <a:latin typeface="Arial" pitchFamily="34" charset="0"/>
                        </a:rPr>
                        <a:t>1345 1350 1355 1440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 name="Text Box 45"/>
          <p:cNvSpPr txBox="1">
            <a:spLocks noChangeArrowheads="1"/>
          </p:cNvSpPr>
          <p:nvPr/>
        </p:nvSpPr>
        <p:spPr bwMode="auto">
          <a:xfrm>
            <a:off x="2401613" y="5109755"/>
            <a:ext cx="4276427" cy="369332"/>
          </a:xfrm>
          <a:prstGeom prst="rect">
            <a:avLst/>
          </a:prstGeom>
          <a:noFill/>
          <a:ln w="9525">
            <a:noFill/>
            <a:miter lim="800%"/>
            <a:headEnd/>
            <a:tailEnd/>
          </a:ln>
          <a:effectLst/>
        </p:spPr>
        <p:txBody>
          <a:bodyPr wrap="none">
            <a:spAutoFit/>
          </a:bodyPr>
          <a:lstStyle/>
          <a:p>
            <a:r>
              <a:rPr lang="en-US" sz="1800" u="none" dirty="0">
                <a:solidFill>
                  <a:srgbClr val="C00000"/>
                </a:solidFill>
              </a:rPr>
              <a:t>Co C (-)(Rein); 1</a:t>
            </a:r>
            <a:r>
              <a:rPr lang="en-US" sz="1800" u="none" baseline="30%" dirty="0">
                <a:solidFill>
                  <a:srgbClr val="C00000"/>
                </a:solidFill>
              </a:rPr>
              <a:t>st</a:t>
            </a:r>
            <a:r>
              <a:rPr lang="en-US" sz="1800" u="none" dirty="0">
                <a:solidFill>
                  <a:srgbClr val="C00000"/>
                </a:solidFill>
              </a:rPr>
              <a:t> </a:t>
            </a:r>
            <a:r>
              <a:rPr lang="en-US" sz="1800" u="none" dirty="0" err="1">
                <a:solidFill>
                  <a:srgbClr val="C00000"/>
                </a:solidFill>
              </a:rPr>
              <a:t>Asslt</a:t>
            </a:r>
            <a:r>
              <a:rPr lang="en-US" sz="1800" u="none" dirty="0">
                <a:solidFill>
                  <a:srgbClr val="C00000"/>
                </a:solidFill>
              </a:rPr>
              <a:t> </a:t>
            </a:r>
            <a:r>
              <a:rPr lang="en-US" sz="1800" u="none" dirty="0" err="1">
                <a:solidFill>
                  <a:srgbClr val="C00000"/>
                </a:solidFill>
              </a:rPr>
              <a:t>Amphib</a:t>
            </a:r>
            <a:r>
              <a:rPr lang="en-US" sz="1800" u="none" dirty="0">
                <a:solidFill>
                  <a:srgbClr val="C00000"/>
                </a:solidFill>
              </a:rPr>
              <a:t> Plat (-)(Rein)</a:t>
            </a:r>
          </a:p>
        </p:txBody>
      </p:sp>
      <p:sp>
        <p:nvSpPr>
          <p:cNvPr id="16" name="Text Box 46"/>
          <p:cNvSpPr txBox="1">
            <a:spLocks noChangeArrowheads="1"/>
          </p:cNvSpPr>
          <p:nvPr/>
        </p:nvSpPr>
        <p:spPr bwMode="auto">
          <a:xfrm>
            <a:off x="2441841" y="5414555"/>
            <a:ext cx="4312399" cy="369332"/>
          </a:xfrm>
          <a:prstGeom prst="rect">
            <a:avLst/>
          </a:prstGeom>
          <a:noFill/>
          <a:ln w="9525">
            <a:noFill/>
            <a:miter lim="800%"/>
            <a:headEnd/>
            <a:tailEnd/>
          </a:ln>
          <a:effectLst/>
        </p:spPr>
        <p:txBody>
          <a:bodyPr wrap="none">
            <a:spAutoFit/>
          </a:bodyPr>
          <a:lstStyle/>
          <a:p>
            <a:r>
              <a:rPr lang="en-US" sz="1800" u="none" dirty="0">
                <a:solidFill>
                  <a:srgbClr val="C00000"/>
                </a:solidFill>
              </a:rPr>
              <a:t>X        </a:t>
            </a:r>
            <a:r>
              <a:rPr lang="en-US" sz="1800" u="none" dirty="0" err="1">
                <a:solidFill>
                  <a:srgbClr val="C00000"/>
                </a:solidFill>
              </a:rPr>
              <a:t>X</a:t>
            </a:r>
            <a:r>
              <a:rPr lang="en-US" sz="1800" u="none" dirty="0">
                <a:solidFill>
                  <a:srgbClr val="C00000"/>
                </a:solidFill>
              </a:rPr>
              <a:t>        </a:t>
            </a:r>
            <a:r>
              <a:rPr lang="en-US" sz="1800" u="none" dirty="0" err="1">
                <a:solidFill>
                  <a:srgbClr val="C00000"/>
                </a:solidFill>
              </a:rPr>
              <a:t>X</a:t>
            </a:r>
            <a:r>
              <a:rPr lang="en-US" sz="1800" u="none" dirty="0">
                <a:solidFill>
                  <a:srgbClr val="C00000"/>
                </a:solidFill>
              </a:rPr>
              <a:t>       (X)*        X        </a:t>
            </a:r>
            <a:r>
              <a:rPr lang="en-US" sz="1800" u="none" dirty="0" err="1">
                <a:solidFill>
                  <a:srgbClr val="C00000"/>
                </a:solidFill>
              </a:rPr>
              <a:t>X</a:t>
            </a:r>
            <a:r>
              <a:rPr lang="en-US" sz="1800" u="none" dirty="0">
                <a:solidFill>
                  <a:srgbClr val="C00000"/>
                </a:solidFill>
              </a:rPr>
              <a:t>        </a:t>
            </a:r>
            <a:r>
              <a:rPr lang="en-US" sz="1800" u="none" dirty="0" err="1">
                <a:solidFill>
                  <a:srgbClr val="C00000"/>
                </a:solidFill>
              </a:rPr>
              <a:t>X</a:t>
            </a:r>
            <a:r>
              <a:rPr lang="en-US" sz="1800" u="none" dirty="0">
                <a:solidFill>
                  <a:srgbClr val="C00000"/>
                </a:solidFill>
              </a:rPr>
              <a:t>        </a:t>
            </a:r>
            <a:r>
              <a:rPr lang="en-US" sz="1800" u="none" dirty="0" err="1">
                <a:solidFill>
                  <a:srgbClr val="C00000"/>
                </a:solidFill>
              </a:rPr>
              <a:t>X</a:t>
            </a:r>
            <a:endParaRPr lang="en-US" sz="1800" u="none" dirty="0">
              <a:solidFill>
                <a:srgbClr val="C00000"/>
              </a:solidFill>
            </a:endParaRPr>
          </a:p>
        </p:txBody>
      </p:sp>
      <p:sp>
        <p:nvSpPr>
          <p:cNvPr id="17" name="Text Box 47"/>
          <p:cNvSpPr txBox="1">
            <a:spLocks noChangeArrowheads="1"/>
          </p:cNvSpPr>
          <p:nvPr/>
        </p:nvSpPr>
        <p:spPr bwMode="auto">
          <a:xfrm>
            <a:off x="2301249" y="5765580"/>
            <a:ext cx="4631396" cy="369332"/>
          </a:xfrm>
          <a:prstGeom prst="rect">
            <a:avLst/>
          </a:prstGeom>
          <a:noFill/>
          <a:ln w="9525">
            <a:noFill/>
            <a:miter lim="800%"/>
            <a:headEnd/>
            <a:tailEnd/>
          </a:ln>
          <a:effectLst/>
        </p:spPr>
        <p:txBody>
          <a:bodyPr wrap="none">
            <a:spAutoFit/>
          </a:bodyPr>
          <a:lstStyle/>
          <a:p>
            <a:r>
              <a:rPr lang="en-US" sz="1800" u="none" dirty="0">
                <a:solidFill>
                  <a:srgbClr val="C00000"/>
                </a:solidFill>
              </a:rPr>
              <a:t>1-1    1-2      1-3     1-4       </a:t>
            </a:r>
            <a:r>
              <a:rPr lang="en-US" sz="1800" u="none" dirty="0" smtClean="0">
                <a:solidFill>
                  <a:srgbClr val="C00000"/>
                </a:solidFill>
              </a:rPr>
              <a:t> 1-5    1-6     </a:t>
            </a:r>
            <a:r>
              <a:rPr lang="en-US" sz="1800" u="none" dirty="0">
                <a:solidFill>
                  <a:srgbClr val="C00000"/>
                </a:solidFill>
              </a:rPr>
              <a:t>1-7    1-8</a:t>
            </a:r>
          </a:p>
        </p:txBody>
      </p:sp>
      <p:sp>
        <p:nvSpPr>
          <p:cNvPr id="18" name="Text Box 49"/>
          <p:cNvSpPr txBox="1">
            <a:spLocks noChangeArrowheads="1"/>
          </p:cNvSpPr>
          <p:nvPr/>
        </p:nvSpPr>
        <p:spPr bwMode="auto">
          <a:xfrm>
            <a:off x="769365" y="5209768"/>
            <a:ext cx="951286" cy="707886"/>
          </a:xfrm>
          <a:prstGeom prst="rect">
            <a:avLst/>
          </a:prstGeom>
          <a:noFill/>
          <a:ln w="9525">
            <a:noFill/>
            <a:miter lim="800%"/>
            <a:headEnd/>
            <a:tailEnd/>
          </a:ln>
          <a:effectLst/>
        </p:spPr>
        <p:txBody>
          <a:bodyPr wrap="none">
            <a:spAutoFit/>
          </a:bodyPr>
          <a:lstStyle/>
          <a:p>
            <a:r>
              <a:rPr lang="en-US" sz="2000" u="none" dirty="0">
                <a:solidFill>
                  <a:srgbClr val="C00000"/>
                </a:solidFill>
              </a:rPr>
              <a:t>Wave 1</a:t>
            </a:r>
          </a:p>
          <a:p>
            <a:r>
              <a:rPr lang="en-US" sz="2000" u="none" dirty="0">
                <a:solidFill>
                  <a:srgbClr val="C00000"/>
                </a:solidFill>
              </a:rPr>
              <a:t>H-Hour</a:t>
            </a:r>
          </a:p>
        </p:txBody>
      </p:sp>
    </p:spTree>
  </p:cSld>
  <p:clrMapOvr>
    <a:masterClrMapping/>
  </p:clrMapOvr>
  <p:timing>
    <p:tnLst>
      <p:par>
        <p:cTn id="1" dur="indefinite" restart="never" nodeType="tmRoot"/>
      </p:par>
    </p:tnLst>
  </p:timing>
</p:sld>
</file>

<file path=ppt/slides/slide8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LANDING PLAN DOCUMENTS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88</a:t>
            </a:fld>
            <a:endParaRPr lang="en-US"/>
          </a:p>
        </p:txBody>
      </p:sp>
      <p:sp>
        <p:nvSpPr>
          <p:cNvPr id="14" name="Rectangle 3"/>
          <p:cNvSpPr txBox="1">
            <a:spLocks noChangeArrowheads="1"/>
          </p:cNvSpPr>
          <p:nvPr/>
        </p:nvSpPr>
        <p:spPr>
          <a:xfrm>
            <a:off x="609600" y="1295400"/>
            <a:ext cx="7772977" cy="1600200"/>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p>
            <a:pPr marL="342900" marR="0" lvl="0" indent="-342900" defTabSz="914400" rtl="0" eaLnBrk="1" fontAlgn="auto" latinLnBrk="0" hangingPunct="1">
              <a:lnSpc>
                <a:spcPct val="100%"/>
              </a:lnSpc>
              <a:spcBef>
                <a:spcPct val="20%"/>
              </a:spcBef>
              <a:spcAft>
                <a:spcPts val="0"/>
              </a:spcAft>
              <a:buClrTx/>
              <a:buSzTx/>
              <a:buFontTx/>
              <a:buNone/>
              <a:tabLst/>
              <a:defRPr/>
            </a:pPr>
            <a:r>
              <a:rPr kumimoji="0" lang="en-US" b="0" i="1" u="sng" strike="noStrike" kern="1200" cap="none" spc="0" normalizeH="0" baseline="0%" noProof="0" dirty="0" smtClean="0">
                <a:ln>
                  <a:noFill/>
                </a:ln>
                <a:solidFill>
                  <a:schemeClr val="tx1"/>
                </a:solidFill>
                <a:effectLst/>
                <a:uLnTx/>
                <a:uFillTx/>
                <a:latin typeface="+mn-lt"/>
                <a:ea typeface="+mn-ea"/>
                <a:cs typeface="+mn-cs"/>
              </a:rPr>
              <a:t>Landing Craft and Assault Vehicle Landing Table</a:t>
            </a:r>
            <a:r>
              <a:rPr kumimoji="0" lang="en-US" b="0" i="1" u="none" strike="noStrike" kern="1200" cap="none" spc="0" normalizeH="0" baseline="0%" noProof="0" dirty="0" smtClean="0">
                <a:ln>
                  <a:noFill/>
                </a:ln>
                <a:solidFill>
                  <a:schemeClr val="tx1"/>
                </a:solidFill>
                <a:effectLst/>
                <a:uLnTx/>
                <a:uFillTx/>
                <a:latin typeface="+mn-lt"/>
                <a:ea typeface="+mn-ea"/>
                <a:cs typeface="+mn-cs"/>
              </a:rPr>
              <a:t>:</a:t>
            </a:r>
          </a:p>
          <a:p>
            <a:pPr marL="342900" marR="0" lvl="0" indent="-342900" defTabSz="914400" rtl="0" eaLnBrk="1" fontAlgn="auto" latinLnBrk="0" hangingPunct="1">
              <a:lnSpc>
                <a:spcPct val="100%"/>
              </a:lnSpc>
              <a:spcBef>
                <a:spcPct val="20%"/>
              </a:spcBef>
              <a:spcAft>
                <a:spcPts val="0"/>
              </a:spcAft>
              <a:buClrTx/>
              <a:buSzTx/>
              <a:buFontTx/>
              <a:buNone/>
              <a:tabLst/>
              <a:defRPr/>
            </a:pPr>
            <a:endParaRPr kumimoji="0" lang="en-US"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1" fontAlgn="auto" latinLnBrk="0" hangingPunct="1">
              <a:lnSpc>
                <a:spcPct val="100%"/>
              </a:lnSpc>
              <a:spcBef>
                <a:spcPct val="20%"/>
              </a:spcBef>
              <a:spcAft>
                <a:spcPts val="0"/>
              </a:spcAft>
              <a:buClrTx/>
              <a:buSzTx/>
              <a:buFontTx/>
              <a:buNone/>
              <a:tabLst/>
              <a:defRPr/>
            </a:pPr>
            <a:r>
              <a:rPr kumimoji="0" lang="en-US" b="0" i="1" u="none" strike="noStrike" kern="1200" cap="none" spc="0" normalizeH="0" baseline="0%" noProof="0" dirty="0" smtClean="0">
                <a:ln>
                  <a:noFill/>
                </a:ln>
                <a:solidFill>
                  <a:schemeClr val="tx1"/>
                </a:solidFill>
                <a:effectLst/>
                <a:uLnTx/>
                <a:uFillTx/>
                <a:latin typeface="+mn-lt"/>
                <a:ea typeface="+mn-ea"/>
                <a:cs typeface="+mn-cs"/>
              </a:rPr>
              <a:t>Definition: A table showing the assignment of personnel and materiel to each landing craft and amphibious vehicle and the assignment of the landing craft and amphibious vehicles to waves for the ship-to-shore movement</a:t>
            </a:r>
            <a:r>
              <a:rPr lang="en-US" i="1" dirty="0" smtClean="0">
                <a:solidFill>
                  <a:schemeClr val="tx1"/>
                </a:solidFill>
              </a:rPr>
              <a:t>.</a:t>
            </a:r>
            <a:endParaRPr kumimoji="0" lang="en-US" b="0" i="1" u="none" strike="noStrike" kern="1200" cap="none" spc="0" normalizeH="0" baseline="0%" noProof="0" dirty="0" smtClean="0">
              <a:ln>
                <a:noFill/>
              </a:ln>
              <a:solidFill>
                <a:schemeClr val="tx1"/>
              </a:solidFill>
              <a:effectLst/>
              <a:uLnTx/>
              <a:uFillTx/>
              <a:latin typeface="+mn-lt"/>
              <a:ea typeface="+mn-ea"/>
              <a:cs typeface="+mn-cs"/>
            </a:endParaRPr>
          </a:p>
        </p:txBody>
      </p:sp>
      <p:sp>
        <p:nvSpPr>
          <p:cNvPr id="19" name="Rectangle 18"/>
          <p:cNvSpPr/>
          <p:nvPr/>
        </p:nvSpPr>
        <p:spPr>
          <a:xfrm>
            <a:off x="228600" y="3048000"/>
            <a:ext cx="8686800" cy="3733800"/>
          </a:xfrm>
          <a:prstGeom prst="rect">
            <a:avLst/>
          </a:prstGeom>
          <a:solidFill>
            <a:schemeClr val="bg1"/>
          </a:solidFill>
          <a:ln>
            <a:solidFill>
              <a:schemeClr val="tx1"/>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243279" y="3060047"/>
            <a:ext cx="8865465" cy="3564871"/>
            <a:chOff x="278535" y="1612247"/>
            <a:chExt cx="8865465" cy="3564871"/>
          </a:xfrm>
        </p:grpSpPr>
        <p:sp>
          <p:nvSpPr>
            <p:cNvPr id="21" name="Rectangle 2"/>
            <p:cNvSpPr>
              <a:spLocks noChangeArrowheads="1"/>
            </p:cNvSpPr>
            <p:nvPr/>
          </p:nvSpPr>
          <p:spPr bwMode="auto">
            <a:xfrm>
              <a:off x="2032000" y="2526927"/>
              <a:ext cx="165783" cy="359858"/>
            </a:xfrm>
            <a:prstGeom prst="rect">
              <a:avLst/>
            </a:prstGeom>
            <a:noFill/>
            <a:ln w="9525">
              <a:noFill/>
              <a:miter lim="800%"/>
              <a:headEnd/>
              <a:tailEnd/>
            </a:ln>
            <a:effectLst/>
          </p:spPr>
          <p:txBody>
            <a:bodyPr wrap="none" lIns="82058" tIns="41029" rIns="82058" bIns="41029" anchor="ctr">
              <a:spAutoFit/>
            </a:bodyPr>
            <a:lstStyle/>
            <a:p>
              <a:endParaRPr lang="en-US"/>
            </a:p>
          </p:txBody>
        </p:sp>
        <p:sp>
          <p:nvSpPr>
            <p:cNvPr id="22" name="Rectangle 27"/>
            <p:cNvSpPr>
              <a:spLocks noChangeArrowheads="1"/>
            </p:cNvSpPr>
            <p:nvPr/>
          </p:nvSpPr>
          <p:spPr bwMode="auto">
            <a:xfrm>
              <a:off x="278535" y="1612247"/>
              <a:ext cx="8657647" cy="359858"/>
            </a:xfrm>
            <a:prstGeom prst="rect">
              <a:avLst/>
            </a:prstGeom>
            <a:noFill/>
            <a:ln w="12700">
              <a:solidFill>
                <a:schemeClr val="tx1"/>
              </a:solidFill>
              <a:miter lim="800%"/>
              <a:headEnd type="none" w="sm" len="sm"/>
              <a:tailEnd type="none" w="sm" len="sm"/>
            </a:ln>
            <a:effectLst/>
          </p:spPr>
          <p:txBody>
            <a:bodyPr lIns="82058" tIns="41029" rIns="82058" bIns="41029" anchor="ctr">
              <a:spAutoFit/>
            </a:bodyPr>
            <a:lstStyle/>
            <a:p>
              <a:endParaRPr lang="en-US"/>
            </a:p>
          </p:txBody>
        </p:sp>
        <p:sp>
          <p:nvSpPr>
            <p:cNvPr id="23" name="Text Box 28"/>
            <p:cNvSpPr txBox="1">
              <a:spLocks noChangeArrowheads="1"/>
            </p:cNvSpPr>
            <p:nvPr/>
          </p:nvSpPr>
          <p:spPr bwMode="auto">
            <a:xfrm>
              <a:off x="331932" y="1666875"/>
              <a:ext cx="945061" cy="359840"/>
            </a:xfrm>
            <a:prstGeom prst="rect">
              <a:avLst/>
            </a:prstGeom>
            <a:noFill/>
            <a:ln w="9525">
              <a:noFill/>
              <a:miter lim="800%"/>
              <a:headEnd type="none" w="sm" len="sm"/>
              <a:tailEnd type="none" w="sm" len="sm"/>
            </a:ln>
            <a:effectLst/>
          </p:spPr>
          <p:txBody>
            <a:bodyPr wrap="none" lIns="82039" tIns="41020" rIns="82039" bIns="41020">
              <a:spAutoFit/>
            </a:bodyPr>
            <a:lstStyle/>
            <a:p>
              <a:r>
                <a:rPr lang="en-US" dirty="0"/>
                <a:t>Craft No</a:t>
              </a:r>
            </a:p>
          </p:txBody>
        </p:sp>
        <p:sp>
          <p:nvSpPr>
            <p:cNvPr id="24" name="Text Box 29"/>
            <p:cNvSpPr txBox="1">
              <a:spLocks noChangeArrowheads="1"/>
            </p:cNvSpPr>
            <p:nvPr/>
          </p:nvSpPr>
          <p:spPr bwMode="auto">
            <a:xfrm>
              <a:off x="1809751" y="1680883"/>
              <a:ext cx="2346983" cy="359840"/>
            </a:xfrm>
            <a:prstGeom prst="rect">
              <a:avLst/>
            </a:prstGeom>
            <a:noFill/>
            <a:ln w="9525">
              <a:noFill/>
              <a:miter lim="800%"/>
              <a:headEnd type="none" w="sm" len="sm"/>
              <a:tailEnd type="none" w="sm" len="sm"/>
            </a:ln>
            <a:effectLst/>
          </p:spPr>
          <p:txBody>
            <a:bodyPr wrap="none" lIns="82039" tIns="41020" rIns="82039" bIns="41020">
              <a:spAutoFit/>
            </a:bodyPr>
            <a:lstStyle/>
            <a:p>
              <a:r>
                <a:rPr lang="en-US" dirty="0"/>
                <a:t>Personnel and Material</a:t>
              </a:r>
            </a:p>
          </p:txBody>
        </p:sp>
        <p:sp>
          <p:nvSpPr>
            <p:cNvPr id="25" name="Text Box 30"/>
            <p:cNvSpPr txBox="1">
              <a:spLocks noChangeArrowheads="1"/>
            </p:cNvSpPr>
            <p:nvPr/>
          </p:nvSpPr>
          <p:spPr bwMode="auto">
            <a:xfrm>
              <a:off x="5403273" y="1666875"/>
              <a:ext cx="1292079" cy="359840"/>
            </a:xfrm>
            <a:prstGeom prst="rect">
              <a:avLst/>
            </a:prstGeom>
            <a:noFill/>
            <a:ln w="9525">
              <a:noFill/>
              <a:miter lim="800%"/>
              <a:headEnd type="none" w="sm" len="sm"/>
              <a:tailEnd type="none" w="sm" len="sm"/>
            </a:ln>
            <a:effectLst/>
          </p:spPr>
          <p:txBody>
            <a:bodyPr wrap="none" lIns="82039" tIns="41020" rIns="82039" bIns="41020">
              <a:spAutoFit/>
            </a:bodyPr>
            <a:lstStyle/>
            <a:p>
              <a:r>
                <a:rPr lang="en-US" dirty="0"/>
                <a:t>Boat Spaces</a:t>
              </a:r>
            </a:p>
          </p:txBody>
        </p:sp>
        <p:sp>
          <p:nvSpPr>
            <p:cNvPr id="26" name="Text Box 32"/>
            <p:cNvSpPr txBox="1">
              <a:spLocks noChangeArrowheads="1"/>
            </p:cNvSpPr>
            <p:nvPr/>
          </p:nvSpPr>
          <p:spPr bwMode="auto">
            <a:xfrm>
              <a:off x="7501660" y="1666875"/>
              <a:ext cx="1136652" cy="359840"/>
            </a:xfrm>
            <a:prstGeom prst="rect">
              <a:avLst/>
            </a:prstGeom>
            <a:noFill/>
            <a:ln w="9525">
              <a:noFill/>
              <a:miter lim="800%"/>
              <a:headEnd type="none" w="sm" len="sm"/>
              <a:tailEnd type="none" w="sm" len="sm"/>
            </a:ln>
            <a:effectLst/>
          </p:spPr>
          <p:txBody>
            <a:bodyPr wrap="none" lIns="82039" tIns="41020" rIns="82039" bIns="41020">
              <a:spAutoFit/>
            </a:bodyPr>
            <a:lstStyle/>
            <a:p>
              <a:r>
                <a:rPr lang="en-US" dirty="0"/>
                <a:t>Formation</a:t>
              </a:r>
            </a:p>
          </p:txBody>
        </p:sp>
        <p:sp>
          <p:nvSpPr>
            <p:cNvPr id="27" name="Line 33"/>
            <p:cNvSpPr>
              <a:spLocks noChangeShapeType="1"/>
            </p:cNvSpPr>
            <p:nvPr/>
          </p:nvSpPr>
          <p:spPr bwMode="auto">
            <a:xfrm>
              <a:off x="1454727" y="1612247"/>
              <a:ext cx="0" cy="3564871"/>
            </a:xfrm>
            <a:prstGeom prst="line">
              <a:avLst/>
            </a:prstGeom>
            <a:noFill/>
            <a:ln w="19050">
              <a:solidFill>
                <a:schemeClr val="tx1"/>
              </a:solidFill>
              <a:round/>
              <a:headEnd type="none" w="sm" len="sm"/>
              <a:tailEnd type="none" w="sm" len="sm"/>
            </a:ln>
            <a:effectLst/>
          </p:spPr>
          <p:txBody>
            <a:bodyPr lIns="82058" tIns="41029" rIns="82058" bIns="41029">
              <a:spAutoFit/>
            </a:bodyPr>
            <a:lstStyle/>
            <a:p>
              <a:endParaRPr lang="en-US"/>
            </a:p>
          </p:txBody>
        </p:sp>
        <p:sp>
          <p:nvSpPr>
            <p:cNvPr id="28" name="Line 34"/>
            <p:cNvSpPr>
              <a:spLocks noChangeShapeType="1"/>
            </p:cNvSpPr>
            <p:nvPr/>
          </p:nvSpPr>
          <p:spPr bwMode="auto">
            <a:xfrm>
              <a:off x="4850535" y="1612247"/>
              <a:ext cx="0" cy="3564871"/>
            </a:xfrm>
            <a:prstGeom prst="line">
              <a:avLst/>
            </a:prstGeom>
            <a:noFill/>
            <a:ln w="19050">
              <a:solidFill>
                <a:schemeClr val="tx1"/>
              </a:solidFill>
              <a:round/>
              <a:headEnd type="none" w="sm" len="sm"/>
              <a:tailEnd type="none" w="sm" len="sm"/>
            </a:ln>
            <a:effectLst/>
          </p:spPr>
          <p:txBody>
            <a:bodyPr lIns="82058" tIns="41029" rIns="82058" bIns="41029">
              <a:spAutoFit/>
            </a:bodyPr>
            <a:lstStyle/>
            <a:p>
              <a:endParaRPr lang="en-US"/>
            </a:p>
          </p:txBody>
        </p:sp>
        <p:sp>
          <p:nvSpPr>
            <p:cNvPr id="29" name="Line 35"/>
            <p:cNvSpPr>
              <a:spLocks noChangeShapeType="1"/>
            </p:cNvSpPr>
            <p:nvPr/>
          </p:nvSpPr>
          <p:spPr bwMode="auto">
            <a:xfrm>
              <a:off x="7412182" y="1612247"/>
              <a:ext cx="0" cy="3564871"/>
            </a:xfrm>
            <a:prstGeom prst="line">
              <a:avLst/>
            </a:prstGeom>
            <a:noFill/>
            <a:ln w="19050">
              <a:solidFill>
                <a:schemeClr val="tx1"/>
              </a:solidFill>
              <a:round/>
              <a:headEnd type="none" w="sm" len="sm"/>
              <a:tailEnd type="none" w="sm" len="sm"/>
            </a:ln>
            <a:effectLst/>
          </p:spPr>
          <p:txBody>
            <a:bodyPr lIns="82058" tIns="41029" rIns="82058" bIns="41029">
              <a:spAutoFit/>
            </a:bodyPr>
            <a:lstStyle/>
            <a:p>
              <a:endParaRPr lang="en-US"/>
            </a:p>
          </p:txBody>
        </p:sp>
        <p:sp>
          <p:nvSpPr>
            <p:cNvPr id="30" name="Line 38"/>
            <p:cNvSpPr>
              <a:spLocks noChangeShapeType="1"/>
            </p:cNvSpPr>
            <p:nvPr/>
          </p:nvSpPr>
          <p:spPr bwMode="auto">
            <a:xfrm flipH="1" flipV="1">
              <a:off x="7689273" y="1882588"/>
              <a:ext cx="1454727" cy="134471"/>
            </a:xfrm>
            <a:prstGeom prst="line">
              <a:avLst/>
            </a:prstGeom>
            <a:noFill/>
            <a:ln w="9525">
              <a:noFill/>
              <a:round/>
              <a:headEnd type="none" w="sm" len="sm"/>
              <a:tailEnd type="none" w="sm" len="sm"/>
            </a:ln>
            <a:effectLst/>
          </p:spPr>
          <p:txBody>
            <a:bodyPr lIns="82058" tIns="41029" rIns="82058" bIns="41029">
              <a:spAutoFit/>
            </a:bodyPr>
            <a:lstStyle/>
            <a:p>
              <a:endParaRPr lang="en-US"/>
            </a:p>
          </p:txBody>
        </p:sp>
        <p:sp>
          <p:nvSpPr>
            <p:cNvPr id="31" name="Line 39"/>
            <p:cNvSpPr>
              <a:spLocks noChangeShapeType="1"/>
            </p:cNvSpPr>
            <p:nvPr/>
          </p:nvSpPr>
          <p:spPr bwMode="auto">
            <a:xfrm flipH="1">
              <a:off x="278535" y="2017059"/>
              <a:ext cx="8657647" cy="0"/>
            </a:xfrm>
            <a:prstGeom prst="line">
              <a:avLst/>
            </a:prstGeom>
            <a:noFill/>
            <a:ln w="19050">
              <a:solidFill>
                <a:schemeClr val="tx1"/>
              </a:solidFill>
              <a:round/>
              <a:headEnd type="none" w="sm" len="sm"/>
              <a:tailEnd type="none" w="sm" len="sm"/>
            </a:ln>
            <a:effectLst/>
          </p:spPr>
          <p:txBody>
            <a:bodyPr lIns="82058" tIns="41029" rIns="82058" bIns="41029">
              <a:spAutoFit/>
            </a:bodyPr>
            <a:lstStyle/>
            <a:p>
              <a:endParaRPr lang="en-US"/>
            </a:p>
          </p:txBody>
        </p:sp>
        <p:sp>
          <p:nvSpPr>
            <p:cNvPr id="32" name="Text Box 42"/>
            <p:cNvSpPr txBox="1">
              <a:spLocks noChangeArrowheads="1"/>
            </p:cNvSpPr>
            <p:nvPr/>
          </p:nvSpPr>
          <p:spPr bwMode="auto">
            <a:xfrm>
              <a:off x="331932" y="2452688"/>
              <a:ext cx="962630" cy="575284"/>
            </a:xfrm>
            <a:prstGeom prst="rect">
              <a:avLst/>
            </a:prstGeom>
            <a:noFill/>
            <a:ln w="9525">
              <a:noFill/>
              <a:miter lim="800%"/>
              <a:headEnd type="none" w="sm" len="sm"/>
              <a:tailEnd type="none" w="sm" len="sm"/>
            </a:ln>
            <a:effectLst/>
          </p:spPr>
          <p:txBody>
            <a:bodyPr wrap="none" lIns="82039" tIns="41020" rIns="82039" bIns="41020">
              <a:spAutoFit/>
            </a:bodyPr>
            <a:lstStyle/>
            <a:p>
              <a:r>
                <a:rPr lang="en-US" sz="1600" b="1" dirty="0">
                  <a:solidFill>
                    <a:srgbClr val="C00000"/>
                  </a:solidFill>
                  <a:effectLst>
                    <a:outerShdw blurRad="38100" dist="38100" dir="2700000" algn="tl">
                      <a:srgbClr val="000000">
                        <a:alpha val="43.137%"/>
                      </a:srgbClr>
                    </a:outerShdw>
                  </a:effectLst>
                </a:rPr>
                <a:t>Two-digit</a:t>
              </a:r>
            </a:p>
            <a:p>
              <a:endParaRPr lang="en-US" sz="1600" b="1" dirty="0">
                <a:solidFill>
                  <a:srgbClr val="C00000"/>
                </a:solidFill>
                <a:effectLst>
                  <a:outerShdw blurRad="38100" dist="38100" dir="2700000" algn="tl">
                    <a:srgbClr val="000000">
                      <a:alpha val="43.137%"/>
                    </a:srgbClr>
                  </a:outerShdw>
                </a:effectLst>
              </a:endParaRPr>
            </a:p>
          </p:txBody>
        </p:sp>
        <p:sp>
          <p:nvSpPr>
            <p:cNvPr id="33" name="Text Box 43"/>
            <p:cNvSpPr txBox="1">
              <a:spLocks noChangeArrowheads="1"/>
            </p:cNvSpPr>
            <p:nvPr/>
          </p:nvSpPr>
          <p:spPr bwMode="auto">
            <a:xfrm>
              <a:off x="539750" y="2721629"/>
              <a:ext cx="571241" cy="329062"/>
            </a:xfrm>
            <a:prstGeom prst="rect">
              <a:avLst/>
            </a:prstGeom>
            <a:noFill/>
            <a:ln w="9525">
              <a:noFill/>
              <a:miter lim="800%"/>
              <a:headEnd type="none" w="sm" len="sm"/>
              <a:tailEnd type="none" w="sm" len="sm"/>
            </a:ln>
            <a:effectLst/>
          </p:spPr>
          <p:txBody>
            <a:bodyPr wrap="none" lIns="82039" tIns="41020" rIns="82039" bIns="41020">
              <a:spAutoFit/>
            </a:bodyPr>
            <a:lstStyle/>
            <a:p>
              <a:r>
                <a:rPr lang="en-US" sz="1600" b="1" dirty="0">
                  <a:solidFill>
                    <a:srgbClr val="C00000"/>
                  </a:solidFill>
                  <a:effectLst>
                    <a:outerShdw blurRad="38100" dist="38100" dir="2700000" algn="tl">
                      <a:srgbClr val="000000">
                        <a:alpha val="43.137%"/>
                      </a:srgbClr>
                    </a:outerShdw>
                  </a:effectLst>
                </a:rPr>
                <a:t>Type</a:t>
              </a:r>
            </a:p>
          </p:txBody>
        </p:sp>
        <p:sp>
          <p:nvSpPr>
            <p:cNvPr id="34" name="Text Box 44"/>
            <p:cNvSpPr txBox="1">
              <a:spLocks noChangeArrowheads="1"/>
            </p:cNvSpPr>
            <p:nvPr/>
          </p:nvSpPr>
          <p:spPr bwMode="auto">
            <a:xfrm>
              <a:off x="1752600" y="2438400"/>
              <a:ext cx="2669443" cy="575284"/>
            </a:xfrm>
            <a:prstGeom prst="rect">
              <a:avLst/>
            </a:prstGeom>
            <a:noFill/>
            <a:ln w="9525">
              <a:noFill/>
              <a:miter lim="800%"/>
              <a:headEnd type="none" w="sm" len="sm"/>
              <a:tailEnd type="none" w="sm" len="sm"/>
            </a:ln>
            <a:effectLst/>
          </p:spPr>
          <p:txBody>
            <a:bodyPr wrap="none" lIns="82039" tIns="41020" rIns="82039" bIns="41020">
              <a:spAutoFit/>
            </a:bodyPr>
            <a:lstStyle/>
            <a:p>
              <a:pPr algn="ctr"/>
              <a:r>
                <a:rPr lang="en-US" sz="1600" b="1" dirty="0">
                  <a:solidFill>
                    <a:srgbClr val="C00000"/>
                  </a:solidFill>
                  <a:effectLst>
                    <a:outerShdw blurRad="38100" dist="38100" dir="2700000" algn="tl">
                      <a:srgbClr val="000000">
                        <a:alpha val="43.137%"/>
                      </a:srgbClr>
                    </a:outerShdw>
                  </a:effectLst>
                </a:rPr>
                <a:t>Description of unit, person or</a:t>
              </a:r>
            </a:p>
            <a:p>
              <a:pPr algn="ctr"/>
              <a:r>
                <a:rPr lang="en-US" sz="1600" b="1" dirty="0">
                  <a:solidFill>
                    <a:srgbClr val="C00000"/>
                  </a:solidFill>
                  <a:effectLst>
                    <a:outerShdw blurRad="38100" dist="38100" dir="2700000" algn="tl">
                      <a:srgbClr val="000000">
                        <a:alpha val="43.137%"/>
                      </a:srgbClr>
                    </a:outerShdw>
                  </a:effectLst>
                </a:rPr>
                <a:t>   or item filling a boat space</a:t>
              </a:r>
            </a:p>
          </p:txBody>
        </p:sp>
        <p:sp>
          <p:nvSpPr>
            <p:cNvPr id="35" name="Text Box 45"/>
            <p:cNvSpPr txBox="1">
              <a:spLocks noChangeArrowheads="1"/>
            </p:cNvSpPr>
            <p:nvPr/>
          </p:nvSpPr>
          <p:spPr bwMode="auto">
            <a:xfrm>
              <a:off x="5105400" y="2362200"/>
              <a:ext cx="1968674" cy="821505"/>
            </a:xfrm>
            <a:prstGeom prst="rect">
              <a:avLst/>
            </a:prstGeom>
            <a:noFill/>
            <a:ln w="9525">
              <a:noFill/>
              <a:miter lim="800%"/>
              <a:headEnd type="none" w="sm" len="sm"/>
              <a:tailEnd type="none" w="sm" len="sm"/>
            </a:ln>
            <a:effectLst/>
          </p:spPr>
          <p:txBody>
            <a:bodyPr wrap="none" lIns="82039" tIns="41020" rIns="82039" bIns="41020">
              <a:spAutoFit/>
            </a:bodyPr>
            <a:lstStyle/>
            <a:p>
              <a:pPr algn="ctr"/>
              <a:r>
                <a:rPr lang="en-US" sz="1600" b="1" dirty="0">
                  <a:solidFill>
                    <a:srgbClr val="C00000"/>
                  </a:solidFill>
                  <a:effectLst>
                    <a:outerShdw blurRad="38100" dist="38100" dir="2700000" algn="tl">
                      <a:srgbClr val="000000">
                        <a:alpha val="43.137%"/>
                      </a:srgbClr>
                    </a:outerShdw>
                  </a:effectLst>
                </a:rPr>
                <a:t>Number of spaces </a:t>
              </a:r>
            </a:p>
            <a:p>
              <a:pPr algn="ctr"/>
              <a:r>
                <a:rPr lang="en-US" sz="1600" b="1" dirty="0">
                  <a:solidFill>
                    <a:srgbClr val="C00000"/>
                  </a:solidFill>
                  <a:effectLst>
                    <a:outerShdw blurRad="38100" dist="38100" dir="2700000" algn="tl">
                      <a:srgbClr val="000000">
                        <a:alpha val="43.137%"/>
                      </a:srgbClr>
                    </a:outerShdw>
                  </a:effectLst>
                </a:rPr>
                <a:t> filled by person, unit</a:t>
              </a:r>
            </a:p>
            <a:p>
              <a:pPr algn="ctr"/>
              <a:r>
                <a:rPr lang="en-US" sz="1600" b="1" dirty="0">
                  <a:solidFill>
                    <a:srgbClr val="C00000"/>
                  </a:solidFill>
                  <a:effectLst>
                    <a:outerShdw blurRad="38100" dist="38100" dir="2700000" algn="tl">
                      <a:srgbClr val="000000">
                        <a:alpha val="43.137%"/>
                      </a:srgbClr>
                    </a:outerShdw>
                  </a:effectLst>
                </a:rPr>
                <a:t>or item</a:t>
              </a:r>
            </a:p>
          </p:txBody>
        </p:sp>
        <p:sp>
          <p:nvSpPr>
            <p:cNvPr id="36" name="Text Box 46"/>
            <p:cNvSpPr txBox="1">
              <a:spLocks noChangeArrowheads="1"/>
            </p:cNvSpPr>
            <p:nvPr/>
          </p:nvSpPr>
          <p:spPr bwMode="auto">
            <a:xfrm>
              <a:off x="7543800" y="2438400"/>
              <a:ext cx="1285282" cy="575284"/>
            </a:xfrm>
            <a:prstGeom prst="rect">
              <a:avLst/>
            </a:prstGeom>
            <a:noFill/>
            <a:ln w="9525">
              <a:noFill/>
              <a:miter lim="800%"/>
              <a:headEnd type="none" w="sm" len="sm"/>
              <a:tailEnd type="none" w="sm" len="sm"/>
            </a:ln>
            <a:effectLst/>
          </p:spPr>
          <p:txBody>
            <a:bodyPr wrap="none" lIns="82039" tIns="41020" rIns="82039" bIns="41020">
              <a:spAutoFit/>
            </a:bodyPr>
            <a:lstStyle/>
            <a:p>
              <a:pPr algn="ctr"/>
              <a:r>
                <a:rPr lang="en-US" sz="1600" b="1" dirty="0">
                  <a:solidFill>
                    <a:srgbClr val="C00000"/>
                  </a:solidFill>
                  <a:effectLst>
                    <a:outerShdw blurRad="38100" dist="38100" dir="2700000" algn="tl">
                      <a:srgbClr val="000000">
                        <a:alpha val="43.137%"/>
                      </a:srgbClr>
                    </a:outerShdw>
                  </a:effectLst>
                </a:rPr>
                <a:t>From landing</a:t>
              </a:r>
            </a:p>
            <a:p>
              <a:pPr algn="ctr"/>
              <a:r>
                <a:rPr lang="en-US" sz="1600" b="1" dirty="0">
                  <a:solidFill>
                    <a:srgbClr val="C00000"/>
                  </a:solidFill>
                  <a:effectLst>
                    <a:outerShdw blurRad="38100" dist="38100" dir="2700000" algn="tl">
                      <a:srgbClr val="000000">
                        <a:alpha val="43.137%"/>
                      </a:srgbClr>
                    </a:outerShdw>
                  </a:effectLst>
                </a:rPr>
                <a:t>diagram</a:t>
              </a:r>
            </a:p>
          </p:txBody>
        </p:sp>
        <p:sp>
          <p:nvSpPr>
            <p:cNvPr id="37" name="Line 48"/>
            <p:cNvSpPr>
              <a:spLocks noChangeShapeType="1"/>
            </p:cNvSpPr>
            <p:nvPr/>
          </p:nvSpPr>
          <p:spPr bwMode="auto">
            <a:xfrm flipH="1">
              <a:off x="278535" y="3429000"/>
              <a:ext cx="8657647" cy="0"/>
            </a:xfrm>
            <a:prstGeom prst="line">
              <a:avLst/>
            </a:prstGeom>
            <a:noFill/>
            <a:ln w="19050">
              <a:solidFill>
                <a:schemeClr val="tx1"/>
              </a:solidFill>
              <a:round/>
              <a:headEnd type="none" w="sm" len="sm"/>
              <a:tailEnd type="none" w="sm" len="sm"/>
            </a:ln>
            <a:effectLst/>
          </p:spPr>
          <p:txBody>
            <a:bodyPr lIns="82058" tIns="41029" rIns="82058" bIns="41029">
              <a:spAutoFit/>
            </a:bodyPr>
            <a:lstStyle/>
            <a:p>
              <a:endParaRPr lang="en-US"/>
            </a:p>
          </p:txBody>
        </p:sp>
        <p:grpSp>
          <p:nvGrpSpPr>
            <p:cNvPr id="38" name="Group 66"/>
            <p:cNvGrpSpPr>
              <a:grpSpLocks/>
            </p:cNvGrpSpPr>
            <p:nvPr/>
          </p:nvGrpSpPr>
          <p:grpSpPr bwMode="auto">
            <a:xfrm>
              <a:off x="415637" y="3528458"/>
              <a:ext cx="740352" cy="642938"/>
              <a:chOff x="288" y="2519"/>
              <a:chExt cx="513" cy="459"/>
            </a:xfrm>
          </p:grpSpPr>
          <p:sp>
            <p:nvSpPr>
              <p:cNvPr id="51" name="Text Box 49"/>
              <p:cNvSpPr txBox="1">
                <a:spLocks noChangeArrowheads="1"/>
              </p:cNvSpPr>
              <p:nvPr/>
            </p:nvSpPr>
            <p:spPr bwMode="auto">
              <a:xfrm>
                <a:off x="386" y="2519"/>
                <a:ext cx="316" cy="242"/>
              </a:xfrm>
              <a:prstGeom prst="rect">
                <a:avLst/>
              </a:prstGeom>
              <a:noFill/>
              <a:ln w="9525">
                <a:noFill/>
                <a:miter lim="800%"/>
                <a:headEnd type="none" w="sm" len="sm"/>
                <a:tailEnd type="none" w="sm" len="sm"/>
              </a:ln>
              <a:effectLst/>
            </p:spPr>
            <p:txBody>
              <a:bodyPr wrap="none" lIns="91418" tIns="45710" rIns="91418" bIns="45710">
                <a:spAutoFit/>
              </a:bodyPr>
              <a:lstStyle/>
              <a:p>
                <a:r>
                  <a:rPr lang="en-US" sz="1600" dirty="0"/>
                  <a:t>1-1</a:t>
                </a:r>
              </a:p>
            </p:txBody>
          </p:sp>
          <p:sp>
            <p:nvSpPr>
              <p:cNvPr id="52" name="Text Box 50"/>
              <p:cNvSpPr txBox="1">
                <a:spLocks noChangeArrowheads="1"/>
              </p:cNvSpPr>
              <p:nvPr/>
            </p:nvSpPr>
            <p:spPr bwMode="auto">
              <a:xfrm>
                <a:off x="288" y="2736"/>
                <a:ext cx="513" cy="242"/>
              </a:xfrm>
              <a:prstGeom prst="rect">
                <a:avLst/>
              </a:prstGeom>
              <a:noFill/>
              <a:ln w="9525">
                <a:noFill/>
                <a:miter lim="800%"/>
                <a:headEnd type="none" w="sm" len="sm"/>
                <a:tailEnd type="none" w="sm" len="sm"/>
              </a:ln>
              <a:effectLst/>
            </p:spPr>
            <p:txBody>
              <a:bodyPr wrap="none" lIns="91418" tIns="45710" rIns="91418" bIns="45710">
                <a:spAutoFit/>
              </a:bodyPr>
              <a:lstStyle/>
              <a:p>
                <a:r>
                  <a:rPr lang="en-US" sz="1600" dirty="0"/>
                  <a:t>AAVP7</a:t>
                </a:r>
              </a:p>
            </p:txBody>
          </p:sp>
        </p:grpSp>
        <p:grpSp>
          <p:nvGrpSpPr>
            <p:cNvPr id="39" name="Group 72"/>
            <p:cNvGrpSpPr>
              <a:grpSpLocks/>
            </p:cNvGrpSpPr>
            <p:nvPr/>
          </p:nvGrpSpPr>
          <p:grpSpPr bwMode="auto">
            <a:xfrm>
              <a:off x="1580285" y="3576080"/>
              <a:ext cx="2359838" cy="1145802"/>
              <a:chOff x="1094" y="2553"/>
              <a:chExt cx="1636" cy="818"/>
            </a:xfrm>
          </p:grpSpPr>
          <p:sp>
            <p:nvSpPr>
              <p:cNvPr id="47" name="Text Box 51"/>
              <p:cNvSpPr txBox="1">
                <a:spLocks noChangeArrowheads="1"/>
              </p:cNvSpPr>
              <p:nvPr/>
            </p:nvSpPr>
            <p:spPr bwMode="auto">
              <a:xfrm>
                <a:off x="1094" y="2553"/>
                <a:ext cx="1305" cy="242"/>
              </a:xfrm>
              <a:prstGeom prst="rect">
                <a:avLst/>
              </a:prstGeom>
              <a:noFill/>
              <a:ln w="9525">
                <a:noFill/>
                <a:miter lim="800%"/>
                <a:headEnd type="none" w="sm" len="sm"/>
                <a:tailEnd type="none" w="sm" len="sm"/>
              </a:ln>
              <a:effectLst/>
            </p:spPr>
            <p:txBody>
              <a:bodyPr wrap="none" lIns="91418" tIns="45710" rIns="91418" bIns="45710">
                <a:spAutoFit/>
              </a:bodyPr>
              <a:lstStyle/>
              <a:p>
                <a:r>
                  <a:rPr lang="en-US" sz="1600" dirty="0"/>
                  <a:t>1st </a:t>
                </a:r>
                <a:r>
                  <a:rPr lang="en-US" sz="1600" dirty="0" err="1"/>
                  <a:t>Sqd</a:t>
                </a:r>
                <a:r>
                  <a:rPr lang="en-US" sz="1600" dirty="0"/>
                  <a:t>, 1st </a:t>
                </a:r>
                <a:r>
                  <a:rPr lang="en-US" sz="1600" dirty="0" err="1"/>
                  <a:t>Plt</a:t>
                </a:r>
                <a:r>
                  <a:rPr lang="en-US" sz="1600" dirty="0"/>
                  <a:t>, Co B</a:t>
                </a:r>
              </a:p>
            </p:txBody>
          </p:sp>
          <p:sp>
            <p:nvSpPr>
              <p:cNvPr id="48" name="Text Box 52"/>
              <p:cNvSpPr txBox="1">
                <a:spLocks noChangeArrowheads="1"/>
              </p:cNvSpPr>
              <p:nvPr/>
            </p:nvSpPr>
            <p:spPr bwMode="auto">
              <a:xfrm>
                <a:off x="1104" y="2736"/>
                <a:ext cx="714" cy="242"/>
              </a:xfrm>
              <a:prstGeom prst="rect">
                <a:avLst/>
              </a:prstGeom>
              <a:noFill/>
              <a:ln w="9525">
                <a:noFill/>
                <a:miter lim="800%"/>
                <a:headEnd type="none" w="sm" len="sm"/>
                <a:tailEnd type="none" w="sm" len="sm"/>
              </a:ln>
              <a:effectLst/>
            </p:spPr>
            <p:txBody>
              <a:bodyPr wrap="none" lIns="91418" tIns="45710" rIns="91418" bIns="45710">
                <a:spAutoFit/>
              </a:bodyPr>
              <a:lstStyle/>
              <a:p>
                <a:r>
                  <a:rPr lang="en-US" sz="1600" dirty="0"/>
                  <a:t>Corpsman</a:t>
                </a:r>
              </a:p>
            </p:txBody>
          </p:sp>
          <p:sp>
            <p:nvSpPr>
              <p:cNvPr id="49" name="Text Box 53"/>
              <p:cNvSpPr txBox="1">
                <a:spLocks noChangeArrowheads="1"/>
              </p:cNvSpPr>
              <p:nvPr/>
            </p:nvSpPr>
            <p:spPr bwMode="auto">
              <a:xfrm>
                <a:off x="1104" y="2937"/>
                <a:ext cx="1277" cy="242"/>
              </a:xfrm>
              <a:prstGeom prst="rect">
                <a:avLst/>
              </a:prstGeom>
              <a:noFill/>
              <a:ln w="9525">
                <a:noFill/>
                <a:miter lim="800%"/>
                <a:headEnd type="none" w="sm" len="sm"/>
                <a:tailEnd type="none" w="sm" len="sm"/>
              </a:ln>
              <a:effectLst/>
            </p:spPr>
            <p:txBody>
              <a:bodyPr wrap="none" lIns="91418" tIns="45710" rIns="91418" bIns="45710">
                <a:spAutoFit/>
              </a:bodyPr>
              <a:lstStyle/>
              <a:p>
                <a:r>
                  <a:rPr lang="en-US" sz="1600" dirty="0"/>
                  <a:t>MG Tm, 1st MG </a:t>
                </a:r>
                <a:r>
                  <a:rPr lang="en-US" sz="1600" dirty="0" err="1"/>
                  <a:t>Sqd</a:t>
                </a:r>
                <a:endParaRPr lang="en-US" sz="1600" dirty="0"/>
              </a:p>
            </p:txBody>
          </p:sp>
          <p:sp>
            <p:nvSpPr>
              <p:cNvPr id="50" name="Text Box 54"/>
              <p:cNvSpPr txBox="1">
                <a:spLocks noChangeArrowheads="1"/>
              </p:cNvSpPr>
              <p:nvPr/>
            </p:nvSpPr>
            <p:spPr bwMode="auto">
              <a:xfrm>
                <a:off x="1104" y="3129"/>
                <a:ext cx="1626" cy="242"/>
              </a:xfrm>
              <a:prstGeom prst="rect">
                <a:avLst/>
              </a:prstGeom>
              <a:noFill/>
              <a:ln w="9525">
                <a:noFill/>
                <a:miter lim="800%"/>
                <a:headEnd type="none" w="sm" len="sm"/>
                <a:tailEnd type="none" w="sm" len="sm"/>
              </a:ln>
              <a:effectLst/>
            </p:spPr>
            <p:txBody>
              <a:bodyPr wrap="none" lIns="91418" tIns="45710" rIns="91418" bIns="45710">
                <a:spAutoFit/>
              </a:bodyPr>
              <a:lstStyle/>
              <a:p>
                <a:r>
                  <a:rPr lang="en-US" sz="1600" dirty="0"/>
                  <a:t>SMAW Tm, 1</a:t>
                </a:r>
                <a:r>
                  <a:rPr lang="en-US" sz="1600" baseline="30%" dirty="0"/>
                  <a:t>st</a:t>
                </a:r>
                <a:r>
                  <a:rPr lang="en-US" sz="1600" dirty="0"/>
                  <a:t> Assault </a:t>
                </a:r>
                <a:r>
                  <a:rPr lang="en-US" sz="1600" dirty="0" err="1"/>
                  <a:t>Sqd</a:t>
                </a:r>
                <a:endParaRPr lang="en-US" sz="1600" dirty="0"/>
              </a:p>
            </p:txBody>
          </p:sp>
        </p:grpSp>
        <p:grpSp>
          <p:nvGrpSpPr>
            <p:cNvPr id="40" name="Group 68"/>
            <p:cNvGrpSpPr>
              <a:grpSpLocks/>
            </p:cNvGrpSpPr>
            <p:nvPr/>
          </p:nvGrpSpPr>
          <p:grpSpPr bwMode="auto">
            <a:xfrm>
              <a:off x="5333995" y="3508838"/>
              <a:ext cx="1662544" cy="1547796"/>
              <a:chOff x="3696" y="2505"/>
              <a:chExt cx="1152" cy="1106"/>
            </a:xfrm>
          </p:grpSpPr>
          <p:sp>
            <p:nvSpPr>
              <p:cNvPr id="41" name="Text Box 57"/>
              <p:cNvSpPr txBox="1">
                <a:spLocks noChangeArrowheads="1"/>
              </p:cNvSpPr>
              <p:nvPr/>
            </p:nvSpPr>
            <p:spPr bwMode="auto">
              <a:xfrm>
                <a:off x="4080" y="2928"/>
                <a:ext cx="232" cy="242"/>
              </a:xfrm>
              <a:prstGeom prst="rect">
                <a:avLst/>
              </a:prstGeom>
              <a:noFill/>
              <a:ln w="9525">
                <a:noFill/>
                <a:miter lim="800%"/>
                <a:headEnd type="none" w="sm" len="sm"/>
                <a:tailEnd type="none" w="sm" len="sm"/>
              </a:ln>
              <a:effectLst/>
            </p:spPr>
            <p:txBody>
              <a:bodyPr wrap="none" lIns="91418" tIns="45710" rIns="91418" bIns="45710">
                <a:spAutoFit/>
              </a:bodyPr>
              <a:lstStyle/>
              <a:p>
                <a:r>
                  <a:rPr lang="en-US" sz="1600" dirty="0"/>
                  <a:t> 3</a:t>
                </a:r>
              </a:p>
            </p:txBody>
          </p:sp>
          <p:sp>
            <p:nvSpPr>
              <p:cNvPr id="42" name="Text Box 55"/>
              <p:cNvSpPr txBox="1">
                <a:spLocks noChangeArrowheads="1"/>
              </p:cNvSpPr>
              <p:nvPr/>
            </p:nvSpPr>
            <p:spPr bwMode="auto">
              <a:xfrm>
                <a:off x="4080" y="2505"/>
                <a:ext cx="272" cy="242"/>
              </a:xfrm>
              <a:prstGeom prst="rect">
                <a:avLst/>
              </a:prstGeom>
              <a:noFill/>
              <a:ln w="9525">
                <a:noFill/>
                <a:miter lim="800%"/>
                <a:headEnd type="none" w="sm" len="sm"/>
                <a:tailEnd type="none" w="sm" len="sm"/>
              </a:ln>
              <a:effectLst/>
            </p:spPr>
            <p:txBody>
              <a:bodyPr wrap="none" lIns="91418" tIns="45710" rIns="91418" bIns="45710">
                <a:spAutoFit/>
              </a:bodyPr>
              <a:lstStyle/>
              <a:p>
                <a:r>
                  <a:rPr lang="en-US" sz="1600" dirty="0"/>
                  <a:t>11</a:t>
                </a:r>
              </a:p>
            </p:txBody>
          </p:sp>
          <p:sp>
            <p:nvSpPr>
              <p:cNvPr id="43" name="Text Box 56"/>
              <p:cNvSpPr txBox="1">
                <a:spLocks noChangeArrowheads="1"/>
              </p:cNvSpPr>
              <p:nvPr/>
            </p:nvSpPr>
            <p:spPr bwMode="auto">
              <a:xfrm>
                <a:off x="4080" y="2736"/>
                <a:ext cx="232" cy="242"/>
              </a:xfrm>
              <a:prstGeom prst="rect">
                <a:avLst/>
              </a:prstGeom>
              <a:noFill/>
              <a:ln w="9525">
                <a:noFill/>
                <a:miter lim="800%"/>
                <a:headEnd type="none" w="sm" len="sm"/>
                <a:tailEnd type="none" w="sm" len="sm"/>
              </a:ln>
              <a:effectLst/>
            </p:spPr>
            <p:txBody>
              <a:bodyPr wrap="none" lIns="91418" tIns="45710" rIns="91418" bIns="45710">
                <a:spAutoFit/>
              </a:bodyPr>
              <a:lstStyle/>
              <a:p>
                <a:r>
                  <a:rPr lang="en-US" sz="1600" dirty="0"/>
                  <a:t> 1</a:t>
                </a:r>
              </a:p>
            </p:txBody>
          </p:sp>
          <p:sp>
            <p:nvSpPr>
              <p:cNvPr id="44" name="Text Box 58"/>
              <p:cNvSpPr txBox="1">
                <a:spLocks noChangeArrowheads="1"/>
              </p:cNvSpPr>
              <p:nvPr/>
            </p:nvSpPr>
            <p:spPr bwMode="auto">
              <a:xfrm>
                <a:off x="4080" y="3129"/>
                <a:ext cx="232" cy="242"/>
              </a:xfrm>
              <a:prstGeom prst="rect">
                <a:avLst/>
              </a:prstGeom>
              <a:noFill/>
              <a:ln w="9525">
                <a:noFill/>
                <a:miter lim="800%"/>
                <a:headEnd type="none" w="sm" len="sm"/>
                <a:tailEnd type="none" w="sm" len="sm"/>
              </a:ln>
              <a:effectLst/>
            </p:spPr>
            <p:txBody>
              <a:bodyPr wrap="none" lIns="91418" tIns="45710" rIns="91418" bIns="45710">
                <a:spAutoFit/>
              </a:bodyPr>
              <a:lstStyle/>
              <a:p>
                <a:r>
                  <a:rPr lang="en-US" sz="1600" dirty="0"/>
                  <a:t> 2</a:t>
                </a:r>
              </a:p>
            </p:txBody>
          </p:sp>
          <p:sp>
            <p:nvSpPr>
              <p:cNvPr id="45" name="Line 59"/>
              <p:cNvSpPr>
                <a:spLocks noChangeShapeType="1"/>
              </p:cNvSpPr>
              <p:nvPr/>
            </p:nvSpPr>
            <p:spPr bwMode="auto">
              <a:xfrm>
                <a:off x="3696" y="3360"/>
                <a:ext cx="1152" cy="0"/>
              </a:xfrm>
              <a:prstGeom prst="line">
                <a:avLst/>
              </a:prstGeom>
              <a:noFill/>
              <a:ln w="19050">
                <a:solidFill>
                  <a:schemeClr val="tx1"/>
                </a:solidFill>
                <a:round/>
                <a:headEnd type="none" w="sm" len="sm"/>
                <a:tailEnd type="none" w="sm" len="sm"/>
              </a:ln>
              <a:effectLst/>
            </p:spPr>
            <p:txBody>
              <a:bodyPr>
                <a:spAutoFit/>
              </a:bodyPr>
              <a:lstStyle/>
              <a:p>
                <a:endParaRPr lang="en-US"/>
              </a:p>
            </p:txBody>
          </p:sp>
          <p:sp>
            <p:nvSpPr>
              <p:cNvPr id="46" name="Text Box 60"/>
              <p:cNvSpPr txBox="1">
                <a:spLocks noChangeArrowheads="1"/>
              </p:cNvSpPr>
              <p:nvPr/>
            </p:nvSpPr>
            <p:spPr bwMode="auto">
              <a:xfrm>
                <a:off x="4080" y="3369"/>
                <a:ext cx="272" cy="242"/>
              </a:xfrm>
              <a:prstGeom prst="rect">
                <a:avLst/>
              </a:prstGeom>
              <a:noFill/>
              <a:ln w="9525">
                <a:noFill/>
                <a:miter lim="800%"/>
                <a:headEnd type="none" w="sm" len="sm"/>
                <a:tailEnd type="none" w="sm" len="sm"/>
              </a:ln>
              <a:effectLst/>
            </p:spPr>
            <p:txBody>
              <a:bodyPr wrap="none" lIns="91418" tIns="45710" rIns="91418" bIns="45710">
                <a:spAutoFit/>
              </a:bodyPr>
              <a:lstStyle/>
              <a:p>
                <a:r>
                  <a:rPr lang="en-US" sz="1600" dirty="0"/>
                  <a:t>17</a:t>
                </a:r>
              </a:p>
            </p:txBody>
          </p:sp>
        </p:grpSp>
      </p:grpSp>
    </p:spTree>
  </p:cSld>
  <p:clrMapOvr>
    <a:masterClrMapping/>
  </p:clrMapOvr>
  <p:timing>
    <p:tnLst>
      <p:par>
        <p:cTn id="1" dur="indefinite" restart="never" nodeType="tmRoot"/>
      </p:par>
    </p:tnLst>
  </p:timing>
</p:sld>
</file>

<file path=ppt/slides/slide8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LANDING PLAN DOCUMENTS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5"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8" name="Straight Connector 7"/>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43" name="Slide Number Placeholder 214"/>
          <p:cNvSpPr>
            <a:spLocks noGrp="1"/>
          </p:cNvSpPr>
          <p:nvPr>
            <p:ph type="sldNum" sz="quarter" idx="12"/>
          </p:nvPr>
        </p:nvSpPr>
        <p:spPr>
          <a:xfrm>
            <a:off x="8716963" y="7272338"/>
            <a:ext cx="838200" cy="414337"/>
          </a:xfrm>
        </p:spPr>
        <p:txBody>
          <a:bodyPr/>
          <a:lstStyle/>
          <a:p>
            <a:pPr>
              <a:defRPr/>
            </a:pPr>
            <a:fld id="{B292743E-4714-4885-B7C6-7F3E2BB8CF02}" type="slidenum">
              <a:rPr lang="en-US" smtClean="0"/>
              <a:pPr>
                <a:defRPr/>
              </a:pPr>
              <a:t>89</a:t>
            </a:fld>
            <a:endParaRPr lang="en-US"/>
          </a:p>
        </p:txBody>
      </p:sp>
      <p:sp>
        <p:nvSpPr>
          <p:cNvPr id="14" name="Rectangle 13"/>
          <p:cNvSpPr/>
          <p:nvPr/>
        </p:nvSpPr>
        <p:spPr>
          <a:xfrm>
            <a:off x="865760" y="1219200"/>
            <a:ext cx="7239000"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82588" indent="-382588" defTabSz="1019175"/>
            <a:r>
              <a:rPr lang="en-US" sz="2400" u="sng" dirty="0" smtClean="0"/>
              <a:t>The Landing Sequence Table</a:t>
            </a:r>
            <a:r>
              <a:rPr lang="en-US" sz="2400" dirty="0" smtClean="0"/>
              <a:t>:</a:t>
            </a:r>
          </a:p>
          <a:p>
            <a:pPr marL="382588" indent="-382588" defTabSz="1019175"/>
            <a:endParaRPr lang="en-US" sz="2400" dirty="0" smtClean="0"/>
          </a:p>
          <a:p>
            <a:pPr marL="382588" indent="-382588" defTabSz="1019175"/>
            <a:r>
              <a:rPr lang="en-US" sz="2400" dirty="0" smtClean="0"/>
              <a:t>Definition: The LST is a complete listing of the </a:t>
            </a:r>
            <a:r>
              <a:rPr lang="en-US" sz="2400" b="1" dirty="0" smtClean="0">
                <a:solidFill>
                  <a:schemeClr val="accent2"/>
                </a:solidFill>
              </a:rPr>
              <a:t>estimated landing sequence of nonscheduled units …</a:t>
            </a:r>
            <a:r>
              <a:rPr lang="en-US" sz="2400" dirty="0" smtClean="0"/>
              <a:t>  It is the principle document used by control agencies in directing the ship-to-shore movement of these units. (MCWP 3-31.5)</a:t>
            </a:r>
          </a:p>
        </p:txBody>
      </p:sp>
      <p:sp>
        <p:nvSpPr>
          <p:cNvPr id="19" name="Rectangle 18"/>
          <p:cNvSpPr/>
          <p:nvPr/>
        </p:nvSpPr>
        <p:spPr>
          <a:xfrm>
            <a:off x="533400" y="4114800"/>
            <a:ext cx="7772400" cy="2503737"/>
          </a:xfrm>
          <a:prstGeom prst="rect">
            <a:avLst/>
          </a:prstGeom>
          <a:solidFill>
            <a:schemeClr val="bg1"/>
          </a:solidFill>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roup 516"/>
          <p:cNvGraphicFramePr>
            <a:graphicFrameLocks noGrp="1"/>
          </p:cNvGraphicFramePr>
          <p:nvPr/>
        </p:nvGraphicFramePr>
        <p:xfrm>
          <a:off x="533400" y="4081996"/>
          <a:ext cx="7772400" cy="2566364"/>
        </p:xfrm>
        <a:graphic>
          <a:graphicData uri="http://purl.oclc.org/ooxml/drawingml/table">
            <a:tbl>
              <a:tblPr/>
              <a:tblGrid>
                <a:gridCol w="990600"/>
                <a:gridCol w="1828800"/>
                <a:gridCol w="1143000"/>
                <a:gridCol w="457200"/>
                <a:gridCol w="762000"/>
                <a:gridCol w="685800"/>
                <a:gridCol w="838200"/>
                <a:gridCol w="1066800"/>
              </a:tblGrid>
              <a:tr h="449200">
                <a:tc gridSpan="8">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34" charset="0"/>
                        </a:rPr>
                        <a:t>LANDING SEQUENCE TABLE</a:t>
                      </a:r>
                    </a:p>
                  </a:txBody>
                  <a:tcPr marL="91429" marR="91429" marT="45714" marB="4571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16905">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rPr>
                        <a:t>Unit</a:t>
                      </a:r>
                    </a:p>
                  </a:txBody>
                  <a:tcPr marL="91429" marR="91429"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Element</a:t>
                      </a: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Serial #</a:t>
                      </a: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Carrier</a:t>
                      </a:r>
                    </a:p>
                    <a:p>
                      <a:pPr marL="0" marR="0" lvl="0" indent="0" algn="ctr" defTabSz="914400" rtl="0" eaLnBrk="0" fontAlgn="base" latinLnBrk="0" hangingPunct="0">
                        <a:lnSpc>
                          <a:spcPct val="100%"/>
                        </a:lnSpc>
                        <a:spcBef>
                          <a:spcPct val="2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No. Type</a:t>
                      </a: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Ship</a:t>
                      </a: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Beach</a:t>
                      </a: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
                        </a:lnSpc>
                        <a:spcBef>
                          <a:spcPct val="2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rPr>
                        <a:t>Remarks</a:t>
                      </a:r>
                    </a:p>
                  </a:txBody>
                  <a:tcPr marL="91429" marR="91429"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3226">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8074">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
                        </a:lnSpc>
                        <a:spcBef>
                          <a:spcPct val="2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endParaRPr>
                    </a:p>
                  </a:txBody>
                  <a:tcPr marL="91429" marR="91429"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1" name="Text Box 504"/>
          <p:cNvSpPr txBox="1">
            <a:spLocks noChangeArrowheads="1"/>
          </p:cNvSpPr>
          <p:nvPr/>
        </p:nvSpPr>
        <p:spPr bwMode="auto">
          <a:xfrm>
            <a:off x="533400" y="5221081"/>
            <a:ext cx="1017588" cy="646319"/>
          </a:xfrm>
          <a:prstGeom prst="rect">
            <a:avLst/>
          </a:prstGeom>
          <a:noFill/>
          <a:ln w="9525">
            <a:noFill/>
            <a:miter lim="800%"/>
            <a:headEnd/>
            <a:tailEnd/>
          </a:ln>
          <a:effectLst/>
        </p:spPr>
        <p:txBody>
          <a:bodyPr wrap="square" lIns="91429" tIns="45714" rIns="91429" bIns="45714">
            <a:spAutoFit/>
          </a:bodyPr>
          <a:lstStyle/>
          <a:p>
            <a:pPr algn="ctr"/>
            <a:r>
              <a:rPr lang="en-US" dirty="0"/>
              <a:t>WPNS </a:t>
            </a:r>
          </a:p>
          <a:p>
            <a:pPr algn="ctr"/>
            <a:r>
              <a:rPr lang="en-US" dirty="0"/>
              <a:t>CO</a:t>
            </a:r>
          </a:p>
        </p:txBody>
      </p:sp>
      <p:sp>
        <p:nvSpPr>
          <p:cNvPr id="22" name="Text Box 505"/>
          <p:cNvSpPr txBox="1">
            <a:spLocks noChangeArrowheads="1"/>
          </p:cNvSpPr>
          <p:nvPr/>
        </p:nvSpPr>
        <p:spPr bwMode="auto">
          <a:xfrm>
            <a:off x="1752600" y="5221081"/>
            <a:ext cx="1215439" cy="646319"/>
          </a:xfrm>
          <a:prstGeom prst="rect">
            <a:avLst/>
          </a:prstGeom>
          <a:noFill/>
          <a:ln w="9525">
            <a:noFill/>
            <a:miter lim="800%"/>
            <a:headEnd/>
            <a:tailEnd/>
          </a:ln>
          <a:effectLst/>
        </p:spPr>
        <p:txBody>
          <a:bodyPr wrap="square" lIns="91429" tIns="45714" rIns="91429" bIns="45714">
            <a:spAutoFit/>
          </a:bodyPr>
          <a:lstStyle/>
          <a:p>
            <a:r>
              <a:rPr lang="en-US" dirty="0" smtClean="0"/>
              <a:t>    AT </a:t>
            </a:r>
            <a:r>
              <a:rPr lang="en-US" dirty="0"/>
              <a:t>SECT, </a:t>
            </a:r>
          </a:p>
          <a:p>
            <a:r>
              <a:rPr lang="en-US" dirty="0" smtClean="0"/>
              <a:t>     AA </a:t>
            </a:r>
            <a:r>
              <a:rPr lang="en-US" dirty="0"/>
              <a:t>PLT</a:t>
            </a:r>
          </a:p>
        </p:txBody>
      </p:sp>
      <p:sp>
        <p:nvSpPr>
          <p:cNvPr id="23" name="Text Box 506"/>
          <p:cNvSpPr txBox="1">
            <a:spLocks noChangeArrowheads="1"/>
          </p:cNvSpPr>
          <p:nvPr/>
        </p:nvSpPr>
        <p:spPr bwMode="auto">
          <a:xfrm>
            <a:off x="3594100" y="5269480"/>
            <a:ext cx="749300" cy="369320"/>
          </a:xfrm>
          <a:prstGeom prst="rect">
            <a:avLst/>
          </a:prstGeom>
          <a:noFill/>
          <a:ln w="9525">
            <a:noFill/>
            <a:miter lim="800%"/>
            <a:headEnd/>
            <a:tailEnd/>
          </a:ln>
          <a:effectLst/>
        </p:spPr>
        <p:txBody>
          <a:bodyPr wrap="square" lIns="91429" tIns="45714" rIns="91429" bIns="45714">
            <a:spAutoFit/>
          </a:bodyPr>
          <a:lstStyle/>
          <a:p>
            <a:r>
              <a:rPr lang="en-US"/>
              <a:t>3205</a:t>
            </a:r>
          </a:p>
        </p:txBody>
      </p:sp>
      <p:sp>
        <p:nvSpPr>
          <p:cNvPr id="24" name="Text Box 507"/>
          <p:cNvSpPr txBox="1">
            <a:spLocks noChangeArrowheads="1"/>
          </p:cNvSpPr>
          <p:nvPr/>
        </p:nvSpPr>
        <p:spPr bwMode="auto">
          <a:xfrm>
            <a:off x="4548188" y="5269480"/>
            <a:ext cx="1092585" cy="369320"/>
          </a:xfrm>
          <a:prstGeom prst="rect">
            <a:avLst/>
          </a:prstGeom>
          <a:noFill/>
          <a:ln w="9525">
            <a:noFill/>
            <a:miter lim="800%"/>
            <a:headEnd/>
            <a:tailEnd/>
          </a:ln>
          <a:effectLst/>
        </p:spPr>
        <p:txBody>
          <a:bodyPr wrap="square" lIns="91429" tIns="45714" rIns="91429" bIns="45714">
            <a:spAutoFit/>
          </a:bodyPr>
          <a:lstStyle/>
          <a:p>
            <a:r>
              <a:rPr lang="en-US" dirty="0"/>
              <a:t>1   </a:t>
            </a:r>
            <a:r>
              <a:rPr lang="en-US" dirty="0" smtClean="0"/>
              <a:t>   LCAC</a:t>
            </a:r>
            <a:endParaRPr lang="en-US" dirty="0"/>
          </a:p>
        </p:txBody>
      </p:sp>
      <p:sp>
        <p:nvSpPr>
          <p:cNvPr id="25" name="Text Box 512"/>
          <p:cNvSpPr txBox="1">
            <a:spLocks noChangeArrowheads="1"/>
          </p:cNvSpPr>
          <p:nvPr/>
        </p:nvSpPr>
        <p:spPr bwMode="auto">
          <a:xfrm>
            <a:off x="5699125" y="5144881"/>
            <a:ext cx="847725" cy="646319"/>
          </a:xfrm>
          <a:prstGeom prst="rect">
            <a:avLst/>
          </a:prstGeom>
          <a:noFill/>
          <a:ln w="9525">
            <a:noFill/>
            <a:miter lim="800%"/>
            <a:headEnd/>
            <a:tailEnd/>
          </a:ln>
          <a:effectLst/>
        </p:spPr>
        <p:txBody>
          <a:bodyPr wrap="square" lIns="91429" tIns="45714" rIns="91429" bIns="45714">
            <a:spAutoFit/>
          </a:bodyPr>
          <a:lstStyle/>
          <a:p>
            <a:r>
              <a:rPr lang="en-US" dirty="0"/>
              <a:t>LPD- </a:t>
            </a:r>
          </a:p>
          <a:p>
            <a:r>
              <a:rPr lang="en-US" dirty="0"/>
              <a:t>17</a:t>
            </a:r>
          </a:p>
        </p:txBody>
      </p:sp>
      <p:sp>
        <p:nvSpPr>
          <p:cNvPr id="26" name="Text Box 513"/>
          <p:cNvSpPr txBox="1">
            <a:spLocks noChangeArrowheads="1"/>
          </p:cNvSpPr>
          <p:nvPr/>
        </p:nvSpPr>
        <p:spPr bwMode="auto">
          <a:xfrm>
            <a:off x="6367463" y="5144881"/>
            <a:ext cx="800197" cy="646319"/>
          </a:xfrm>
          <a:prstGeom prst="rect">
            <a:avLst/>
          </a:prstGeom>
          <a:noFill/>
          <a:ln w="9525">
            <a:noFill/>
            <a:miter lim="800%"/>
            <a:headEnd/>
            <a:tailEnd/>
          </a:ln>
          <a:effectLst/>
        </p:spPr>
        <p:txBody>
          <a:bodyPr wrap="square" lIns="91429" tIns="45714" rIns="91429" bIns="45714">
            <a:spAutoFit/>
          </a:bodyPr>
          <a:lstStyle/>
          <a:p>
            <a:r>
              <a:rPr lang="en-US" dirty="0" smtClean="0"/>
              <a:t>   BLK </a:t>
            </a:r>
            <a:endParaRPr lang="en-US" dirty="0"/>
          </a:p>
          <a:p>
            <a:r>
              <a:rPr lang="en-US" dirty="0" smtClean="0"/>
              <a:t> BCH </a:t>
            </a:r>
            <a:r>
              <a:rPr lang="en-US" dirty="0"/>
              <a:t>1</a:t>
            </a:r>
          </a:p>
        </p:txBody>
      </p:sp>
      <p:sp>
        <p:nvSpPr>
          <p:cNvPr id="27" name="Text Box 515"/>
          <p:cNvSpPr txBox="1">
            <a:spLocks noChangeArrowheads="1"/>
          </p:cNvSpPr>
          <p:nvPr/>
        </p:nvSpPr>
        <p:spPr bwMode="auto">
          <a:xfrm>
            <a:off x="593725" y="5980953"/>
            <a:ext cx="6832041" cy="646319"/>
          </a:xfrm>
          <a:prstGeom prst="rect">
            <a:avLst/>
          </a:prstGeom>
          <a:noFill/>
          <a:ln w="9525">
            <a:noFill/>
            <a:miter lim="800%"/>
            <a:headEnd/>
            <a:tailEnd/>
          </a:ln>
          <a:effectLst/>
        </p:spPr>
        <p:txBody>
          <a:bodyPr wrap="square" lIns="91429" tIns="45714" rIns="91429" bIns="45714">
            <a:spAutoFit/>
          </a:bodyPr>
          <a:lstStyle/>
          <a:p>
            <a:r>
              <a:rPr lang="en-US" dirty="0"/>
              <a:t>WPNS     </a:t>
            </a:r>
            <a:r>
              <a:rPr lang="en-US" dirty="0" smtClean="0"/>
              <a:t>       HMG </a:t>
            </a:r>
            <a:r>
              <a:rPr lang="en-US" dirty="0"/>
              <a:t>PLT          </a:t>
            </a:r>
            <a:r>
              <a:rPr lang="en-US" dirty="0" smtClean="0"/>
              <a:t>         3200         1      LCAC     LPD-       BLK</a:t>
            </a:r>
            <a:endParaRPr lang="en-US" dirty="0"/>
          </a:p>
          <a:p>
            <a:r>
              <a:rPr lang="en-US" dirty="0"/>
              <a:t>   CO                                                                 </a:t>
            </a:r>
            <a:r>
              <a:rPr lang="en-US" dirty="0" smtClean="0"/>
              <a:t>                         17         BCH </a:t>
            </a:r>
            <a:r>
              <a:rPr lang="en-US" dirty="0"/>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
                                          <p:val>
                                            <p:strVal val="#ppt_x"/>
                                          </p:val>
                                        </p:tav>
                                      </p:tavLst>
                                    </p:anim>
                                    <p:anim calcmode="lin" valueType="num">
                                      <p:cBhvr additive="base">
                                        <p:cTn id="8" dur="500" fill="hold"/>
                                        <p:tgtEl>
                                          <p:spTgt spid="21"/>
                                        </p:tgtEl>
                                        <p:attrNameLst>
                                          <p:attrName>ppt_y</p:attrName>
                                        </p:attrNameLst>
                                      </p:cBhvr>
                                      <p:tavLst>
                                        <p:tav tm="0%">
                                          <p:val>
                                            <p:strVal val="#ppt_y"/>
                                          </p:val>
                                        </p:tav>
                                        <p:tav tm="1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
                                          <p:val>
                                            <p:strVal val="#ppt_x"/>
                                          </p:val>
                                        </p:tav>
                                      </p:tavLst>
                                    </p:anim>
                                    <p:anim calcmode="lin" valueType="num">
                                      <p:cBhvr additive="base">
                                        <p:cTn id="14" dur="500" fill="hold"/>
                                        <p:tgtEl>
                                          <p:spTgt spid="22"/>
                                        </p:tgtEl>
                                        <p:attrNameLst>
                                          <p:attrName>ppt_y</p:attrName>
                                        </p:attrNameLst>
                                      </p:cBhvr>
                                      <p:tavLst>
                                        <p:tav tm="0%">
                                          <p:val>
                                            <p:strVal val="#ppt_y"/>
                                          </p:val>
                                        </p:tav>
                                        <p:tav tm="1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
                                          <p:val>
                                            <p:strVal val="#ppt_x"/>
                                          </p:val>
                                        </p:tav>
                                      </p:tavLst>
                                    </p:anim>
                                    <p:anim calcmode="lin" valueType="num">
                                      <p:cBhvr additive="base">
                                        <p:cTn id="20" dur="500" fill="hold"/>
                                        <p:tgtEl>
                                          <p:spTgt spid="23"/>
                                        </p:tgtEl>
                                        <p:attrNameLst>
                                          <p:attrName>ppt_y</p:attrName>
                                        </p:attrNameLst>
                                      </p:cBhvr>
                                      <p:tavLst>
                                        <p:tav tm="0%">
                                          <p:val>
                                            <p:strVal val="#ppt_y"/>
                                          </p:val>
                                        </p:tav>
                                        <p:tav tm="1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
                                          <p:val>
                                            <p:strVal val="#ppt_x"/>
                                          </p:val>
                                        </p:tav>
                                      </p:tavLst>
                                    </p:anim>
                                    <p:anim calcmode="lin" valueType="num">
                                      <p:cBhvr additive="base">
                                        <p:cTn id="26" dur="500" fill="hold"/>
                                        <p:tgtEl>
                                          <p:spTgt spid="24"/>
                                        </p:tgtEl>
                                        <p:attrNameLst>
                                          <p:attrName>ppt_y</p:attrName>
                                        </p:attrNameLst>
                                      </p:cBhvr>
                                      <p:tavLst>
                                        <p:tav tm="0%">
                                          <p:val>
                                            <p:strVal val="1+#ppt_h/2"/>
                                          </p:val>
                                        </p:tav>
                                        <p:tav tm="1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
                                          <p:val>
                                            <p:strVal val="#ppt_x"/>
                                          </p:val>
                                        </p:tav>
                                      </p:tavLst>
                                    </p:anim>
                                    <p:anim calcmode="lin" valueType="num">
                                      <p:cBhvr additive="base">
                                        <p:cTn id="32" dur="500" fill="hold"/>
                                        <p:tgtEl>
                                          <p:spTgt spid="25"/>
                                        </p:tgtEl>
                                        <p:attrNameLst>
                                          <p:attrName>ppt_y</p:attrName>
                                        </p:attrNameLst>
                                      </p:cBhvr>
                                      <p:tavLst>
                                        <p:tav tm="0%">
                                          <p:val>
                                            <p:strVal val="1+#ppt_h/2"/>
                                          </p:val>
                                        </p:tav>
                                        <p:tav tm="1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
                                          <p:val>
                                            <p:strVal val="#ppt_x"/>
                                          </p:val>
                                        </p:tav>
                                      </p:tavLst>
                                    </p:anim>
                                    <p:anim calcmode="lin" valueType="num">
                                      <p:cBhvr additive="base">
                                        <p:cTn id="38" dur="500" fill="hold"/>
                                        <p:tgtEl>
                                          <p:spTgt spid="26"/>
                                        </p:tgtEl>
                                        <p:attrNameLst>
                                          <p:attrName>ppt_y</p:attrName>
                                        </p:attrNameLst>
                                      </p:cBhvr>
                                      <p:tavLst>
                                        <p:tav tm="0%">
                                          <p:val>
                                            <p:strVal val="1+#ppt_h/2"/>
                                          </p:val>
                                        </p:tav>
                                        <p:tav tm="1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
                                          <p:val>
                                            <p:strVal val="#ppt_x"/>
                                          </p:val>
                                        </p:tav>
                                      </p:tavLst>
                                    </p:anim>
                                    <p:anim calcmode="lin" valueType="num">
                                      <p:cBhvr additive="base">
                                        <p:cTn id="44" dur="500" fill="hold"/>
                                        <p:tgtEl>
                                          <p:spTgt spid="27"/>
                                        </p:tgtEl>
                                        <p:attrNameLst>
                                          <p:attrName>ppt_y</p:attrName>
                                        </p:attrNameLst>
                                      </p:cBhvr>
                                      <p:tavLst>
                                        <p:tav tm="0%">
                                          <p:val>
                                            <p:strVal val="1+#ppt_h/2"/>
                                          </p:val>
                                        </p:tav>
                                        <p:tav tm="1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2" grpId="0" autoUpdateAnimBg="0"/>
      <p:bldP spid="23" grpId="0" autoUpdateAnimBg="0"/>
      <p:bldP spid="24" grpId="0" autoUpdateAnimBg="0"/>
      <p:bldP spid="25" grpId="0" autoUpdateAnimBg="0"/>
      <p:bldP spid="26" grpId="0" autoUpdateAnimBg="0"/>
      <p:bldP spid="27" grpId="0" autoUpdateAnimBg="0"/>
    </p:bldLst>
  </p:timing>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9" name="Freeform 18"/>
          <p:cNvSpPr/>
          <p:nvPr/>
        </p:nvSpPr>
        <p:spPr>
          <a:xfrm>
            <a:off x="2424546" y="874059"/>
            <a:ext cx="5818909" cy="4235824"/>
          </a:xfrm>
          <a:custGeom>
            <a:avLst/>
            <a:gdLst>
              <a:gd name="connsiteX0" fmla="*/ 19878 w 5546035"/>
              <a:gd name="connsiteY0" fmla="*/ 1252330 h 4373217"/>
              <a:gd name="connsiteX1" fmla="*/ 4035287 w 5546035"/>
              <a:gd name="connsiteY1" fmla="*/ 0 h 4373217"/>
              <a:gd name="connsiteX2" fmla="*/ 5546035 w 5546035"/>
              <a:gd name="connsiteY2" fmla="*/ 0 h 4373217"/>
              <a:gd name="connsiteX3" fmla="*/ 5546035 w 5546035"/>
              <a:gd name="connsiteY3" fmla="*/ 4353339 h 4373217"/>
              <a:gd name="connsiteX4" fmla="*/ 3339548 w 5546035"/>
              <a:gd name="connsiteY4" fmla="*/ 4373217 h 4373217"/>
              <a:gd name="connsiteX5" fmla="*/ 0 w 5546035"/>
              <a:gd name="connsiteY5" fmla="*/ 2941982 h 4373217"/>
              <a:gd name="connsiteX6" fmla="*/ 19878 w 5546035"/>
              <a:gd name="connsiteY6" fmla="*/ 1252330 h 437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6035" h="4373217">
                <a:moveTo>
                  <a:pt x="19878" y="1252330"/>
                </a:moveTo>
                <a:lnTo>
                  <a:pt x="4035287" y="0"/>
                </a:lnTo>
                <a:lnTo>
                  <a:pt x="5546035" y="0"/>
                </a:lnTo>
                <a:lnTo>
                  <a:pt x="5546035" y="4353339"/>
                </a:lnTo>
                <a:lnTo>
                  <a:pt x="3339548" y="4373217"/>
                </a:lnTo>
                <a:lnTo>
                  <a:pt x="0" y="2941982"/>
                </a:lnTo>
                <a:lnTo>
                  <a:pt x="19878" y="1252330"/>
                </a:lnTo>
                <a:close/>
              </a:path>
            </a:pathLst>
          </a:custGeom>
          <a:gradFill flip="none" rotWithShape="1">
            <a:gsLst>
              <a:gs pos="80%">
                <a:schemeClr val="bg1">
                  <a:alpha val="0%"/>
                </a:schemeClr>
              </a:gs>
              <a:gs pos="96%">
                <a:schemeClr val="bg1">
                  <a:alpha val="0%"/>
                </a:schemeClr>
              </a:gs>
              <a:gs pos="96%">
                <a:schemeClr val="bg1">
                  <a:alpha val="0%"/>
                </a:schemeClr>
              </a:gs>
              <a:gs pos="96%">
                <a:schemeClr val="bg1">
                  <a:alpha val="0%"/>
                </a:schemeClr>
              </a:gs>
              <a:gs pos="96%">
                <a:schemeClr val="bg1">
                  <a:alpha val="0%"/>
                </a:schemeClr>
              </a:gs>
              <a:gs pos="96%">
                <a:schemeClr val="bg1">
                  <a:alpha val="0%"/>
                </a:schemeClr>
              </a:gs>
              <a:gs pos="50%">
                <a:schemeClr val="accent1">
                  <a:tint val="44.5%"/>
                  <a:satMod val="160%"/>
                </a:schemeClr>
              </a:gs>
              <a:gs pos="50%">
                <a:schemeClr val="accent1">
                  <a:tint val="44.5%"/>
                  <a:satMod val="160%"/>
                </a:schemeClr>
              </a:gs>
              <a:gs pos="50%">
                <a:schemeClr val="accent1">
                  <a:tint val="44.5%"/>
                  <a:satMod val="160%"/>
                </a:schemeClr>
              </a:gs>
              <a:gs pos="100%">
                <a:schemeClr val="accent1">
                  <a:tint val="23.5%"/>
                  <a:satMod val="160%"/>
                </a:schemeClr>
              </a:gs>
            </a:gsLst>
            <a:path path="shape">
              <a:fillToRect l="50%" t="50%" r="50%" b="50%"/>
            </a:path>
            <a:tileRect/>
          </a:gradFill>
          <a:ln>
            <a:noFill/>
          </a:ln>
        </p:spPr>
        <p:style>
          <a:lnRef idx="2">
            <a:schemeClr val="accent1">
              <a:shade val="50%"/>
            </a:schemeClr>
          </a:lnRef>
          <a:fillRef idx="1">
            <a:schemeClr val="accent1"/>
          </a:fillRef>
          <a:effectRef idx="0">
            <a:schemeClr val="accent1"/>
          </a:effectRef>
          <a:fontRef idx="minor">
            <a:schemeClr val="lt1"/>
          </a:fontRef>
        </p:style>
        <p:txBody>
          <a:bodyPr lIns="82039" tIns="41020" rIns="82039" bIns="41020" anchor="ctr"/>
          <a:lstStyle/>
          <a:p>
            <a:pPr algn="ctr">
              <a:defRPr/>
            </a:pPr>
            <a:endParaRPr lang="en-US"/>
          </a:p>
        </p:txBody>
      </p:sp>
      <p:sp>
        <p:nvSpPr>
          <p:cNvPr id="179202" name="Rectangle 2"/>
          <p:cNvSpPr>
            <a:spLocks noGrp="1" noChangeArrowheads="1"/>
          </p:cNvSpPr>
          <p:nvPr>
            <p:ph type="title"/>
          </p:nvPr>
        </p:nvSpPr>
        <p:spPr>
          <a:xfrm>
            <a:off x="609600" y="76200"/>
            <a:ext cx="7772977" cy="1143000"/>
          </a:xfrm>
        </p:spPr>
        <p:txBody>
          <a:bodyPr rtlCol="0">
            <a:normAutofit/>
          </a:bodyPr>
          <a:lstStyle/>
          <a:p>
            <a:pPr defTabSz="913544">
              <a:defRPr/>
            </a:pPr>
            <a:r>
              <a:rPr lang="en-US" sz="3600" dirty="0">
                <a:solidFill>
                  <a:schemeClr val="tx1">
                    <a:lumMod val="85%"/>
                    <a:lumOff val="15%"/>
                  </a:schemeClr>
                </a:solidFill>
                <a:effectLst>
                  <a:outerShdw blurRad="38100" dist="38100" dir="2700000" algn="tl">
                    <a:srgbClr val="000000">
                      <a:alpha val="43.137%"/>
                    </a:srgbClr>
                  </a:outerShdw>
                </a:effectLst>
              </a:rPr>
              <a:t>AMPHIBIOUS TASK FORCE</a:t>
            </a:r>
          </a:p>
        </p:txBody>
      </p:sp>
      <p:pic>
        <p:nvPicPr>
          <p:cNvPr id="32776" name="Picture 27" descr="NAVAL FORCE"/>
          <p:cNvPicPr>
            <a:picLocks noChangeAspect="1" noChangeArrowheads="1"/>
          </p:cNvPicPr>
          <p:nvPr/>
        </p:nvPicPr>
        <p:blipFill>
          <a:blip r:embed="rId3" cstate="print"/>
          <a:srcRect b="-0.095%"/>
          <a:stretch>
            <a:fillRect/>
          </a:stretch>
        </p:blipFill>
        <p:spPr bwMode="auto">
          <a:xfrm>
            <a:off x="2861266" y="2090592"/>
            <a:ext cx="3315225" cy="1411941"/>
          </a:xfrm>
          <a:prstGeom prst="rect">
            <a:avLst/>
          </a:prstGeom>
          <a:no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pic>
      <p:pic>
        <p:nvPicPr>
          <p:cNvPr id="32779" name="Picture 30" descr="sh-60f_030520-n-0295m-013-s">
            <a:hlinkClick r:id="rId4"/>
          </p:cNvPr>
          <p:cNvPicPr>
            <a:picLocks noChangeAspect="1" noChangeArrowheads="1"/>
          </p:cNvPicPr>
          <p:nvPr/>
        </p:nvPicPr>
        <p:blipFill>
          <a:blip r:embed="rId5" cstate="print"/>
          <a:srcRect/>
          <a:stretch>
            <a:fillRect/>
          </a:stretch>
        </p:blipFill>
        <p:spPr bwMode="auto">
          <a:xfrm>
            <a:off x="6809809" y="2090595"/>
            <a:ext cx="2008909" cy="1392731"/>
          </a:xfrm>
          <a:prstGeom prst="rect">
            <a:avLst/>
          </a:prstGeom>
          <a:no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pic>
      <p:sp>
        <p:nvSpPr>
          <p:cNvPr id="13" name="Rectangle 12"/>
          <p:cNvSpPr/>
          <p:nvPr/>
        </p:nvSpPr>
        <p:spPr>
          <a:xfrm>
            <a:off x="623455" y="5244356"/>
            <a:ext cx="7897091" cy="852283"/>
          </a:xfrm>
          <a:prstGeom prst="rect">
            <a:avLst/>
          </a:prstGeom>
          <a:solidFill>
            <a:schemeClr val="tx2">
              <a:lumMod val="75%"/>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82039" tIns="41020" rIns="82039" bIns="41020">
            <a:spAutoFit/>
          </a:bodyPr>
          <a:lstStyle/>
          <a:p>
            <a:pPr>
              <a:defRPr/>
            </a:pPr>
            <a:r>
              <a:rPr lang="en-US" sz="2500" u="sng" dirty="0">
                <a:solidFill>
                  <a:schemeClr val="bg1"/>
                </a:solidFill>
              </a:rPr>
              <a:t>Definition</a:t>
            </a:r>
            <a:r>
              <a:rPr lang="en-US" sz="2500" dirty="0">
                <a:solidFill>
                  <a:schemeClr val="bg1"/>
                </a:solidFill>
              </a:rPr>
              <a:t>: The Navy officer designated in the Initiating Directive as the commander of the Amphibious Task Force</a:t>
            </a:r>
          </a:p>
        </p:txBody>
      </p:sp>
      <p:pic>
        <p:nvPicPr>
          <p:cNvPr id="24587" name="Picture 21" descr="Navy/CoastGuard Officer Captain"/>
          <p:cNvPicPr>
            <a:picLocks noChangeAspect="1" noChangeArrowheads="1"/>
          </p:cNvPicPr>
          <p:nvPr/>
        </p:nvPicPr>
        <p:blipFill>
          <a:blip r:embed="rId6" cstate="print"/>
          <a:srcRect/>
          <a:stretch>
            <a:fillRect/>
          </a:stretch>
        </p:blipFill>
        <p:spPr bwMode="auto">
          <a:xfrm>
            <a:off x="1143000" y="2057400"/>
            <a:ext cx="1246909" cy="2054878"/>
          </a:xfrm>
          <a:prstGeom prst="rect">
            <a:avLst/>
          </a:prstGeom>
          <a:noFill/>
          <a:ln w="9525">
            <a:noFill/>
            <a:miter lim="800%"/>
            <a:headEnd/>
            <a:tailEnd/>
          </a:ln>
        </p:spPr>
      </p:pic>
      <p:sp>
        <p:nvSpPr>
          <p:cNvPr id="25603" name="Text Box 4"/>
          <p:cNvSpPr txBox="1">
            <a:spLocks noChangeArrowheads="1"/>
          </p:cNvSpPr>
          <p:nvPr/>
        </p:nvSpPr>
        <p:spPr bwMode="auto">
          <a:xfrm>
            <a:off x="2515466" y="3569074"/>
            <a:ext cx="3729182" cy="646286"/>
          </a:xfrm>
          <a:prstGeom prst="rect">
            <a:avLst/>
          </a:prstGeom>
          <a:noFill/>
          <a:ln w="9525">
            <a:noFill/>
            <a:miter lim="800%"/>
            <a:headEnd/>
            <a:tailEnd/>
          </a:ln>
        </p:spPr>
        <p:txBody>
          <a:bodyPr lIns="91397" tIns="45698" rIns="91397" bIns="45698">
            <a:spAutoFit/>
          </a:bodyPr>
          <a:lstStyle/>
          <a:p>
            <a:pPr algn="ctr" defTabSz="912969">
              <a:spcBef>
                <a:spcPct val="50%"/>
              </a:spcBef>
              <a:defRPr/>
            </a:pPr>
            <a:r>
              <a:rPr lang="en-US" b="1" dirty="0">
                <a:solidFill>
                  <a:schemeClr val="tx1">
                    <a:lumMod val="85%"/>
                    <a:lumOff val="15%"/>
                  </a:schemeClr>
                </a:solidFill>
                <a:latin typeface="+mn-lt"/>
              </a:rPr>
              <a:t>Surface                                          Amphibious Ships</a:t>
            </a:r>
          </a:p>
        </p:txBody>
      </p:sp>
      <p:sp>
        <p:nvSpPr>
          <p:cNvPr id="25604" name="Text Box 5"/>
          <p:cNvSpPr txBox="1">
            <a:spLocks noChangeArrowheads="1"/>
          </p:cNvSpPr>
          <p:nvPr/>
        </p:nvSpPr>
        <p:spPr bwMode="auto">
          <a:xfrm>
            <a:off x="5818909" y="3601292"/>
            <a:ext cx="3948545" cy="646286"/>
          </a:xfrm>
          <a:prstGeom prst="rect">
            <a:avLst/>
          </a:prstGeom>
          <a:noFill/>
          <a:ln w="9525">
            <a:noFill/>
            <a:miter lim="800%"/>
            <a:headEnd/>
            <a:tailEnd/>
          </a:ln>
        </p:spPr>
        <p:txBody>
          <a:bodyPr lIns="91397" tIns="45698" rIns="91397" bIns="45698">
            <a:spAutoFit/>
          </a:bodyPr>
          <a:lstStyle/>
          <a:p>
            <a:pPr algn="ctr" defTabSz="912969">
              <a:spcBef>
                <a:spcPct val="50%"/>
              </a:spcBef>
              <a:defRPr/>
            </a:pPr>
            <a:r>
              <a:rPr lang="en-US" b="1" dirty="0">
                <a:latin typeface="+mn-lt"/>
              </a:rPr>
              <a:t>Aviation                                                     Search and Rescue </a:t>
            </a:r>
          </a:p>
        </p:txBody>
      </p:sp>
      <p:sp>
        <p:nvSpPr>
          <p:cNvPr id="16"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17" name="Picture 2" descr="http://www.acus.org/files/images/Azerbaijan%20Flag%20Map.preview.png"/>
          <p:cNvPicPr>
            <a:picLocks noChangeAspect="1" noChangeArrowheads="1"/>
          </p:cNvPicPr>
          <p:nvPr/>
        </p:nvPicPr>
        <p:blipFill>
          <a:blip r:embed="rId7"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8" name="Picture 14" descr="http://www.robcubbon.com/images/usa-flag-inside-map.jpg"/>
          <p:cNvPicPr>
            <a:picLocks noChangeAspect="1" noChangeArrowheads="1"/>
          </p:cNvPicPr>
          <p:nvPr/>
        </p:nvPicPr>
        <p:blipFill>
          <a:blip r:embed="rId8" cstate="print"/>
          <a:srcRect/>
          <a:stretch>
            <a:fillRect/>
          </a:stretch>
        </p:blipFill>
        <p:spPr bwMode="auto">
          <a:xfrm>
            <a:off x="152399" y="152400"/>
            <a:ext cx="1455279" cy="914400"/>
          </a:xfrm>
          <a:prstGeom prst="rect">
            <a:avLst/>
          </a:prstGeom>
          <a:noFill/>
        </p:spPr>
      </p:pic>
      <p:cxnSp>
        <p:nvCxnSpPr>
          <p:cNvPr id="20" name="Straight Connector 19"/>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89050" y="1371600"/>
            <a:ext cx="2366866"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Commander </a:t>
            </a:r>
          </a:p>
          <a:p>
            <a:pPr algn="ctr"/>
            <a:r>
              <a:rPr lang="en-US" b="1" dirty="0" smtClean="0">
                <a:effectLst>
                  <a:outerShdw blurRad="38100" dist="38100" dir="2700000" algn="tl">
                    <a:srgbClr val="000000">
                      <a:alpha val="43.137%"/>
                    </a:srgbClr>
                  </a:outerShdw>
                </a:effectLst>
              </a:rPr>
              <a:t>Amphibious Task Force</a:t>
            </a:r>
            <a:endParaRPr lang="en-US" b="1" dirty="0">
              <a:effectLst>
                <a:outerShdw blurRad="38100" dist="38100" dir="2700000" algn="tl">
                  <a:srgbClr val="000000">
                    <a:alpha val="43.137%"/>
                  </a:srgbClr>
                </a:outerShdw>
              </a:effectLst>
            </a:endParaRPr>
          </a:p>
        </p:txBody>
      </p:sp>
    </p:spTree>
  </p:cSld>
  <p:clrMapOvr>
    <a:masterClrMapping/>
  </p:clrMapOvr>
  <p:transition>
    <p:random/>
  </p:transition>
  <p:timing>
    <p:tnLst>
      <p:par>
        <p:cTn id="1" dur="indefinite" restart="never" nodeType="tmRoot"/>
      </p:par>
    </p:tnLst>
  </p:timing>
</p:sld>
</file>

<file path=ppt/slides/slide9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05456"/>
            <a:ext cx="8534400" cy="1470025"/>
          </a:xfrm>
        </p:spPr>
        <p:txBody>
          <a:bodyPr>
            <a:normAutofit/>
          </a:bodyPr>
          <a:lstStyle/>
          <a:p>
            <a:r>
              <a:rPr lang="en-US" sz="3200" b="1" cap="all" dirty="0" smtClean="0">
                <a:effectLst>
                  <a:outerShdw blurRad="38100" dist="38100" dir="2700000" algn="tl">
                    <a:srgbClr val="000000">
                      <a:alpha val="43.137%"/>
                    </a:srgbClr>
                  </a:outerShdw>
                </a:effectLst>
              </a:rPr>
              <a:t>Navy and marine deployment training</a:t>
            </a:r>
            <a:r>
              <a:rPr lang="en-US" sz="2000" b="1" cap="all" dirty="0" smtClean="0">
                <a:effectLst>
                  <a:outerShdw blurRad="38100" dist="38100" dir="2700000" algn="tl">
                    <a:srgbClr val="000000">
                      <a:alpha val="43.137%"/>
                    </a:srgbClr>
                  </a:outerShdw>
                </a:effectLst>
              </a:rPr>
              <a:t>  </a:t>
            </a:r>
            <a:endParaRPr lang="en-US" sz="2000"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a:bodyPr>
          <a:lstStyle/>
          <a:p>
            <a:r>
              <a:rPr lang="en-US" dirty="0" smtClean="0"/>
              <a:t>Maj Steele</a:t>
            </a:r>
          </a:p>
          <a:p>
            <a:r>
              <a:rPr lang="en-US" i="1" dirty="0" smtClean="0"/>
              <a:t>United States Marine Corps</a:t>
            </a:r>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slides/slide9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Rectangle 3"/>
          <p:cNvSpPr/>
          <p:nvPr/>
        </p:nvSpPr>
        <p:spPr>
          <a:xfrm>
            <a:off x="7070725" y="2057400"/>
            <a:ext cx="1600200" cy="3124200"/>
          </a:xfrm>
          <a:prstGeom prst="rect">
            <a:avLst/>
          </a:prstGeom>
          <a:gradFill flip="none" rotWithShape="1">
            <a:gsLst>
              <a:gs pos="0%">
                <a:srgbClr val="006600">
                  <a:tint val="66%"/>
                  <a:satMod val="160%"/>
                </a:srgbClr>
              </a:gs>
              <a:gs pos="50%">
                <a:srgbClr val="006600">
                  <a:tint val="44.5%"/>
                  <a:satMod val="160%"/>
                </a:srgbClr>
              </a:gs>
              <a:gs pos="100%">
                <a:srgbClr val="006600">
                  <a:tint val="23.5%"/>
                  <a:satMod val="160%"/>
                </a:srgbClr>
              </a:gs>
            </a:gsLst>
            <a:lin ang="0" scaled="1"/>
            <a:tileRect/>
          </a:gradFill>
        </p:spPr>
        <p:style>
          <a:lnRef idx="2">
            <a:schemeClr val="accent1">
              <a:shade val="5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a:spLocks noChangeArrowheads="1"/>
          </p:cNvSpPr>
          <p:nvPr/>
        </p:nvSpPr>
        <p:spPr bwMode="auto">
          <a:xfrm>
            <a:off x="3184525" y="2044700"/>
            <a:ext cx="3876675" cy="3136900"/>
          </a:xfrm>
          <a:prstGeom prst="rect">
            <a:avLst/>
          </a:prstGeom>
          <a:gradFill rotWithShape="1">
            <a:gsLst>
              <a:gs pos="0%">
                <a:srgbClr val="9A9A52"/>
              </a:gs>
              <a:gs pos="50%">
                <a:srgbClr val="DDDD79"/>
              </a:gs>
              <a:gs pos="100%">
                <a:srgbClr val="FFFF91"/>
              </a:gs>
            </a:gsLst>
            <a:lin ang="0" scaled="1"/>
          </a:gradFill>
          <a:ln w="9525">
            <a:solidFill>
              <a:schemeClr val="tx1"/>
            </a:solidFill>
            <a:miter lim="800%"/>
            <a:headEnd/>
            <a:tailEnd/>
          </a:ln>
        </p:spPr>
        <p:txBody>
          <a:bodyPr wrap="none" anchor="ctr"/>
          <a:lstStyle/>
          <a:p>
            <a:endParaRPr lang="en-US">
              <a:latin typeface="Calibri" pitchFamily="34" charset="0"/>
            </a:endParaRPr>
          </a:p>
        </p:txBody>
      </p:sp>
      <p:sp>
        <p:nvSpPr>
          <p:cNvPr id="6" name="Rectangle 7"/>
          <p:cNvSpPr>
            <a:spLocks noChangeArrowheads="1"/>
          </p:cNvSpPr>
          <p:nvPr/>
        </p:nvSpPr>
        <p:spPr bwMode="auto">
          <a:xfrm>
            <a:off x="431800" y="2044700"/>
            <a:ext cx="2743200" cy="3136900"/>
          </a:xfrm>
          <a:prstGeom prst="rect">
            <a:avLst/>
          </a:prstGeom>
          <a:gradFill rotWithShape="1">
            <a:gsLst>
              <a:gs pos="0%">
                <a:srgbClr val="FF8080"/>
              </a:gs>
              <a:gs pos="50%">
                <a:srgbClr val="FFB3B3"/>
              </a:gs>
              <a:gs pos="100%">
                <a:srgbClr val="FFDADA"/>
              </a:gs>
            </a:gsLst>
            <a:lin ang="0" scaled="1"/>
          </a:gradFill>
          <a:ln w="9525">
            <a:solidFill>
              <a:schemeClr val="tx1"/>
            </a:solidFill>
            <a:miter lim="800%"/>
            <a:headEnd/>
            <a:tailEnd/>
          </a:ln>
        </p:spPr>
        <p:txBody>
          <a:bodyPr wrap="none" anchor="ctr"/>
          <a:lstStyle/>
          <a:p>
            <a:endParaRPr lang="en-US">
              <a:latin typeface="Calibri" pitchFamily="34" charset="0"/>
            </a:endParaRPr>
          </a:p>
        </p:txBody>
      </p:sp>
      <p:sp>
        <p:nvSpPr>
          <p:cNvPr id="7" name="Line 8"/>
          <p:cNvSpPr>
            <a:spLocks noChangeShapeType="1"/>
          </p:cNvSpPr>
          <p:nvPr/>
        </p:nvSpPr>
        <p:spPr bwMode="auto">
          <a:xfrm>
            <a:off x="68326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8" name="Line 9"/>
          <p:cNvSpPr>
            <a:spLocks noChangeShapeType="1"/>
          </p:cNvSpPr>
          <p:nvPr/>
        </p:nvSpPr>
        <p:spPr bwMode="auto">
          <a:xfrm>
            <a:off x="22606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9" name="Line 10"/>
          <p:cNvSpPr>
            <a:spLocks noChangeShapeType="1"/>
          </p:cNvSpPr>
          <p:nvPr/>
        </p:nvSpPr>
        <p:spPr bwMode="auto">
          <a:xfrm>
            <a:off x="13462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0" name="Line 11"/>
          <p:cNvSpPr>
            <a:spLocks noChangeShapeType="1"/>
          </p:cNvSpPr>
          <p:nvPr/>
        </p:nvSpPr>
        <p:spPr bwMode="auto">
          <a:xfrm>
            <a:off x="31750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1" name="Line 14"/>
          <p:cNvSpPr>
            <a:spLocks noChangeShapeType="1"/>
          </p:cNvSpPr>
          <p:nvPr/>
        </p:nvSpPr>
        <p:spPr bwMode="auto">
          <a:xfrm>
            <a:off x="40894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2" name="Line 15"/>
          <p:cNvSpPr>
            <a:spLocks noChangeShapeType="1"/>
          </p:cNvSpPr>
          <p:nvPr/>
        </p:nvSpPr>
        <p:spPr bwMode="auto">
          <a:xfrm>
            <a:off x="50038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3" name="Line 16"/>
          <p:cNvSpPr>
            <a:spLocks noChangeShapeType="1"/>
          </p:cNvSpPr>
          <p:nvPr/>
        </p:nvSpPr>
        <p:spPr bwMode="auto">
          <a:xfrm>
            <a:off x="5945188"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4" name="Line 17"/>
          <p:cNvSpPr>
            <a:spLocks noChangeShapeType="1"/>
          </p:cNvSpPr>
          <p:nvPr/>
        </p:nvSpPr>
        <p:spPr bwMode="auto">
          <a:xfrm>
            <a:off x="8661400" y="2058988"/>
            <a:ext cx="0" cy="3121025"/>
          </a:xfrm>
          <a:prstGeom prst="line">
            <a:avLst/>
          </a:prstGeom>
          <a:noFill/>
          <a:ln w="38100">
            <a:solidFill>
              <a:schemeClr val="tx1"/>
            </a:solidFill>
            <a:round/>
            <a:headEnd/>
            <a:tailEnd/>
          </a:ln>
        </p:spPr>
        <p:txBody>
          <a:bodyPr/>
          <a:lstStyle/>
          <a:p>
            <a:endParaRPr lang="en-US"/>
          </a:p>
        </p:txBody>
      </p:sp>
      <p:sp>
        <p:nvSpPr>
          <p:cNvPr id="15" name="Line 18"/>
          <p:cNvSpPr>
            <a:spLocks noChangeShapeType="1"/>
          </p:cNvSpPr>
          <p:nvPr/>
        </p:nvSpPr>
        <p:spPr bwMode="auto">
          <a:xfrm>
            <a:off x="77470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6" name="Line 19"/>
          <p:cNvSpPr>
            <a:spLocks noChangeShapeType="1"/>
          </p:cNvSpPr>
          <p:nvPr/>
        </p:nvSpPr>
        <p:spPr bwMode="auto">
          <a:xfrm>
            <a:off x="431800" y="2046288"/>
            <a:ext cx="0" cy="31194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p>
        </p:txBody>
      </p:sp>
      <p:sp>
        <p:nvSpPr>
          <p:cNvPr id="17" name="Text Box 24"/>
          <p:cNvSpPr txBox="1">
            <a:spLocks noChangeArrowheads="1"/>
          </p:cNvSpPr>
          <p:nvPr/>
        </p:nvSpPr>
        <p:spPr bwMode="auto">
          <a:xfrm>
            <a:off x="518159" y="2135778"/>
            <a:ext cx="2514600" cy="276999"/>
          </a:xfrm>
          <a:prstGeom prst="rect">
            <a:avLst/>
          </a:prstGeom>
          <a:solidFill>
            <a:schemeClr val="tx2">
              <a:lumMod val="75%"/>
            </a:schemeClr>
          </a:solidFill>
          <a:ln w="9525">
            <a:noFill/>
            <a:miter lim="8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Aft>
                <a:spcPts val="0"/>
              </a:spcAft>
              <a:defRPr/>
            </a:pPr>
            <a:r>
              <a:rPr lang="en-US" sz="1200" b="1" dirty="0" smtClean="0">
                <a:solidFill>
                  <a:schemeClr val="bg1"/>
                </a:solidFill>
                <a:effectLst>
                  <a:outerShdw blurRad="38100" dist="38100" dir="2700000" algn="tl">
                    <a:srgbClr val="000000">
                      <a:alpha val="43.137%"/>
                    </a:srgbClr>
                  </a:outerShdw>
                </a:effectLst>
                <a:latin typeface="+mn-lt"/>
              </a:rPr>
              <a:t>Navy </a:t>
            </a:r>
            <a:r>
              <a:rPr lang="en-US" sz="1200" b="1" dirty="0">
                <a:solidFill>
                  <a:schemeClr val="bg1"/>
                </a:solidFill>
                <a:effectLst>
                  <a:outerShdw blurRad="38100" dist="38100" dir="2700000" algn="tl">
                    <a:srgbClr val="000000">
                      <a:alpha val="43.137%"/>
                    </a:srgbClr>
                  </a:outerShdw>
                </a:effectLst>
                <a:latin typeface="+mn-lt"/>
              </a:rPr>
              <a:t>Major Training Events</a:t>
            </a:r>
          </a:p>
        </p:txBody>
      </p:sp>
      <p:sp>
        <p:nvSpPr>
          <p:cNvPr id="18" name="Text Box 27"/>
          <p:cNvSpPr txBox="1">
            <a:spLocks noChangeArrowheads="1"/>
          </p:cNvSpPr>
          <p:nvPr/>
        </p:nvSpPr>
        <p:spPr bwMode="auto">
          <a:xfrm>
            <a:off x="8532813" y="5591175"/>
            <a:ext cx="304800" cy="338138"/>
          </a:xfrm>
          <a:prstGeom prst="rect">
            <a:avLst/>
          </a:prstGeom>
          <a:noFill/>
          <a:ln w="9525">
            <a:noFill/>
            <a:miter lim="800%"/>
            <a:headEnd/>
            <a:tailEnd/>
          </a:ln>
        </p:spPr>
        <p:txBody>
          <a:bodyPr>
            <a:spAutoFit/>
          </a:bodyPr>
          <a:lstStyle/>
          <a:p>
            <a:pPr fontAlgn="auto">
              <a:spcBef>
                <a:spcPct val="50%"/>
              </a:spcBef>
              <a:spcAft>
                <a:spcPts val="0"/>
              </a:spcAft>
              <a:defRPr/>
            </a:pPr>
            <a:r>
              <a:rPr lang="en-US" sz="1600">
                <a:solidFill>
                  <a:schemeClr val="tx1">
                    <a:lumMod val="85%"/>
                    <a:lumOff val="15%"/>
                  </a:schemeClr>
                </a:solidFill>
                <a:latin typeface="+mn-lt"/>
              </a:rPr>
              <a:t>0</a:t>
            </a:r>
          </a:p>
        </p:txBody>
      </p:sp>
      <p:sp>
        <p:nvSpPr>
          <p:cNvPr id="19" name="Text Box 28"/>
          <p:cNvSpPr txBox="1">
            <a:spLocks noChangeArrowheads="1"/>
          </p:cNvSpPr>
          <p:nvPr/>
        </p:nvSpPr>
        <p:spPr bwMode="auto">
          <a:xfrm>
            <a:off x="7518400" y="5616575"/>
            <a:ext cx="457200" cy="339725"/>
          </a:xfrm>
          <a:prstGeom prst="rect">
            <a:avLst/>
          </a:prstGeom>
          <a:noFill/>
          <a:ln w="9525">
            <a:noFill/>
            <a:miter lim="800%"/>
            <a:headEnd/>
            <a:tailEnd/>
          </a:ln>
        </p:spPr>
        <p:txBody>
          <a:bodyPr>
            <a:spAutoFit/>
          </a:bodyPr>
          <a:lstStyle/>
          <a:p>
            <a:pPr fontAlgn="auto">
              <a:spcBef>
                <a:spcPct val="50%"/>
              </a:spcBef>
              <a:spcAft>
                <a:spcPts val="0"/>
              </a:spcAft>
              <a:defRPr/>
            </a:pPr>
            <a:r>
              <a:rPr lang="en-US" sz="1600">
                <a:solidFill>
                  <a:schemeClr val="tx1">
                    <a:lumMod val="85%"/>
                    <a:lumOff val="15%"/>
                  </a:schemeClr>
                </a:solidFill>
                <a:latin typeface="+mn-lt"/>
              </a:rPr>
              <a:t>30</a:t>
            </a:r>
          </a:p>
        </p:txBody>
      </p:sp>
      <p:sp>
        <p:nvSpPr>
          <p:cNvPr id="20" name="Text Box 29"/>
          <p:cNvSpPr txBox="1">
            <a:spLocks noChangeArrowheads="1"/>
          </p:cNvSpPr>
          <p:nvPr/>
        </p:nvSpPr>
        <p:spPr bwMode="auto">
          <a:xfrm>
            <a:off x="6604000" y="5616575"/>
            <a:ext cx="457200" cy="339725"/>
          </a:xfrm>
          <a:prstGeom prst="rect">
            <a:avLst/>
          </a:prstGeom>
          <a:noFill/>
          <a:ln w="9525">
            <a:noFill/>
            <a:miter lim="800%"/>
            <a:headEnd/>
            <a:tailEnd/>
          </a:ln>
        </p:spPr>
        <p:txBody>
          <a:bodyPr>
            <a:spAutoFit/>
          </a:bodyPr>
          <a:lstStyle/>
          <a:p>
            <a:pPr fontAlgn="auto">
              <a:spcBef>
                <a:spcPct val="50%"/>
              </a:spcBef>
              <a:spcAft>
                <a:spcPts val="0"/>
              </a:spcAft>
              <a:defRPr/>
            </a:pPr>
            <a:r>
              <a:rPr lang="en-US" sz="1600">
                <a:solidFill>
                  <a:schemeClr val="tx1">
                    <a:lumMod val="85%"/>
                    <a:lumOff val="15%"/>
                  </a:schemeClr>
                </a:solidFill>
                <a:latin typeface="+mn-lt"/>
              </a:rPr>
              <a:t>60</a:t>
            </a:r>
          </a:p>
        </p:txBody>
      </p:sp>
      <p:sp>
        <p:nvSpPr>
          <p:cNvPr id="21" name="Text Box 30"/>
          <p:cNvSpPr txBox="1">
            <a:spLocks noChangeArrowheads="1"/>
          </p:cNvSpPr>
          <p:nvPr/>
        </p:nvSpPr>
        <p:spPr bwMode="auto">
          <a:xfrm>
            <a:off x="5689600" y="5616575"/>
            <a:ext cx="457200" cy="339725"/>
          </a:xfrm>
          <a:prstGeom prst="rect">
            <a:avLst/>
          </a:prstGeom>
          <a:noFill/>
          <a:ln w="9525">
            <a:noFill/>
            <a:miter lim="800%"/>
            <a:headEnd/>
            <a:tailEnd/>
          </a:ln>
        </p:spPr>
        <p:txBody>
          <a:bodyPr>
            <a:spAutoFit/>
          </a:bodyPr>
          <a:lstStyle/>
          <a:p>
            <a:pPr fontAlgn="auto">
              <a:spcBef>
                <a:spcPct val="50%"/>
              </a:spcBef>
              <a:spcAft>
                <a:spcPts val="0"/>
              </a:spcAft>
              <a:defRPr/>
            </a:pPr>
            <a:r>
              <a:rPr lang="en-US" sz="1600">
                <a:solidFill>
                  <a:schemeClr val="tx1">
                    <a:lumMod val="85%"/>
                    <a:lumOff val="15%"/>
                  </a:schemeClr>
                </a:solidFill>
                <a:latin typeface="+mn-lt"/>
              </a:rPr>
              <a:t>90</a:t>
            </a:r>
          </a:p>
        </p:txBody>
      </p:sp>
      <p:sp>
        <p:nvSpPr>
          <p:cNvPr id="22" name="Text Box 31"/>
          <p:cNvSpPr txBox="1">
            <a:spLocks noChangeArrowheads="1"/>
          </p:cNvSpPr>
          <p:nvPr/>
        </p:nvSpPr>
        <p:spPr bwMode="auto">
          <a:xfrm>
            <a:off x="4733925" y="5616575"/>
            <a:ext cx="609600" cy="339725"/>
          </a:xfrm>
          <a:prstGeom prst="rect">
            <a:avLst/>
          </a:prstGeom>
          <a:noFill/>
          <a:ln w="9525">
            <a:noFill/>
            <a:miter lim="800%"/>
            <a:headEnd/>
            <a:tailEnd/>
          </a:ln>
        </p:spPr>
        <p:txBody>
          <a:bodyPr>
            <a:spAutoFit/>
          </a:bodyPr>
          <a:lstStyle/>
          <a:p>
            <a:pPr fontAlgn="auto">
              <a:spcBef>
                <a:spcPct val="50%"/>
              </a:spcBef>
              <a:spcAft>
                <a:spcPts val="0"/>
              </a:spcAft>
              <a:defRPr/>
            </a:pPr>
            <a:r>
              <a:rPr lang="en-US" sz="1600">
                <a:solidFill>
                  <a:schemeClr val="tx1">
                    <a:lumMod val="85%"/>
                    <a:lumOff val="15%"/>
                  </a:schemeClr>
                </a:solidFill>
                <a:latin typeface="+mn-lt"/>
              </a:rPr>
              <a:t>120</a:t>
            </a:r>
          </a:p>
        </p:txBody>
      </p:sp>
      <p:sp>
        <p:nvSpPr>
          <p:cNvPr id="23" name="Text Box 32"/>
          <p:cNvSpPr txBox="1">
            <a:spLocks noChangeArrowheads="1"/>
          </p:cNvSpPr>
          <p:nvPr/>
        </p:nvSpPr>
        <p:spPr bwMode="auto">
          <a:xfrm>
            <a:off x="3825875" y="5616575"/>
            <a:ext cx="609600" cy="339725"/>
          </a:xfrm>
          <a:prstGeom prst="rect">
            <a:avLst/>
          </a:prstGeom>
          <a:noFill/>
          <a:ln w="9525">
            <a:noFill/>
            <a:miter lim="800%"/>
            <a:headEnd/>
            <a:tailEnd/>
          </a:ln>
        </p:spPr>
        <p:txBody>
          <a:bodyPr>
            <a:spAutoFit/>
          </a:bodyPr>
          <a:lstStyle/>
          <a:p>
            <a:pPr fontAlgn="auto">
              <a:spcBef>
                <a:spcPct val="50%"/>
              </a:spcBef>
              <a:spcAft>
                <a:spcPts val="0"/>
              </a:spcAft>
              <a:defRPr/>
            </a:pPr>
            <a:r>
              <a:rPr lang="en-US" sz="1600">
                <a:solidFill>
                  <a:schemeClr val="tx1">
                    <a:lumMod val="85%"/>
                    <a:lumOff val="15%"/>
                  </a:schemeClr>
                </a:solidFill>
                <a:latin typeface="+mn-lt"/>
              </a:rPr>
              <a:t>150</a:t>
            </a:r>
          </a:p>
        </p:txBody>
      </p:sp>
      <p:sp>
        <p:nvSpPr>
          <p:cNvPr id="24" name="Text Box 33"/>
          <p:cNvSpPr txBox="1">
            <a:spLocks noChangeArrowheads="1"/>
          </p:cNvSpPr>
          <p:nvPr/>
        </p:nvSpPr>
        <p:spPr bwMode="auto">
          <a:xfrm>
            <a:off x="2905125" y="5616575"/>
            <a:ext cx="609600" cy="339725"/>
          </a:xfrm>
          <a:prstGeom prst="rect">
            <a:avLst/>
          </a:prstGeom>
          <a:noFill/>
          <a:ln w="9525">
            <a:noFill/>
            <a:miter lim="800%"/>
            <a:headEnd/>
            <a:tailEnd/>
          </a:ln>
        </p:spPr>
        <p:txBody>
          <a:bodyPr>
            <a:spAutoFit/>
          </a:bodyPr>
          <a:lstStyle/>
          <a:p>
            <a:pPr fontAlgn="auto">
              <a:spcBef>
                <a:spcPct val="50%"/>
              </a:spcBef>
              <a:spcAft>
                <a:spcPts val="0"/>
              </a:spcAft>
              <a:defRPr/>
            </a:pPr>
            <a:r>
              <a:rPr lang="en-US" sz="1600">
                <a:solidFill>
                  <a:schemeClr val="tx1">
                    <a:lumMod val="85%"/>
                    <a:lumOff val="15%"/>
                  </a:schemeClr>
                </a:solidFill>
                <a:latin typeface="+mn-lt"/>
              </a:rPr>
              <a:t>180</a:t>
            </a:r>
          </a:p>
        </p:txBody>
      </p:sp>
      <p:sp>
        <p:nvSpPr>
          <p:cNvPr id="25" name="Text Box 34"/>
          <p:cNvSpPr txBox="1">
            <a:spLocks noChangeArrowheads="1"/>
          </p:cNvSpPr>
          <p:nvPr/>
        </p:nvSpPr>
        <p:spPr bwMode="auto">
          <a:xfrm>
            <a:off x="1990725" y="5616575"/>
            <a:ext cx="609600" cy="339725"/>
          </a:xfrm>
          <a:prstGeom prst="rect">
            <a:avLst/>
          </a:prstGeom>
          <a:noFill/>
          <a:ln w="9525">
            <a:noFill/>
            <a:miter lim="800%"/>
            <a:headEnd/>
            <a:tailEnd/>
          </a:ln>
        </p:spPr>
        <p:txBody>
          <a:bodyPr>
            <a:spAutoFit/>
          </a:bodyPr>
          <a:lstStyle/>
          <a:p>
            <a:pPr fontAlgn="auto">
              <a:spcBef>
                <a:spcPct val="50%"/>
              </a:spcBef>
              <a:spcAft>
                <a:spcPts val="0"/>
              </a:spcAft>
              <a:defRPr/>
            </a:pPr>
            <a:r>
              <a:rPr lang="en-US" sz="1600">
                <a:solidFill>
                  <a:schemeClr val="tx1">
                    <a:lumMod val="85%"/>
                    <a:lumOff val="15%"/>
                  </a:schemeClr>
                </a:solidFill>
                <a:latin typeface="+mn-lt"/>
              </a:rPr>
              <a:t>210</a:t>
            </a:r>
          </a:p>
        </p:txBody>
      </p:sp>
      <p:sp>
        <p:nvSpPr>
          <p:cNvPr id="26" name="Text Box 35"/>
          <p:cNvSpPr txBox="1">
            <a:spLocks noChangeArrowheads="1"/>
          </p:cNvSpPr>
          <p:nvPr/>
        </p:nvSpPr>
        <p:spPr bwMode="auto">
          <a:xfrm>
            <a:off x="1058863" y="5616575"/>
            <a:ext cx="609600" cy="339725"/>
          </a:xfrm>
          <a:prstGeom prst="rect">
            <a:avLst/>
          </a:prstGeom>
          <a:noFill/>
          <a:ln w="9525">
            <a:noFill/>
            <a:miter lim="800%"/>
            <a:headEnd/>
            <a:tailEnd/>
          </a:ln>
        </p:spPr>
        <p:txBody>
          <a:bodyPr>
            <a:spAutoFit/>
          </a:bodyPr>
          <a:lstStyle/>
          <a:p>
            <a:pPr fontAlgn="auto">
              <a:spcBef>
                <a:spcPct val="50%"/>
              </a:spcBef>
              <a:spcAft>
                <a:spcPts val="0"/>
              </a:spcAft>
              <a:defRPr/>
            </a:pPr>
            <a:r>
              <a:rPr lang="en-US" sz="1600">
                <a:solidFill>
                  <a:schemeClr val="tx1">
                    <a:lumMod val="85%"/>
                    <a:lumOff val="15%"/>
                  </a:schemeClr>
                </a:solidFill>
                <a:latin typeface="+mn-lt"/>
              </a:rPr>
              <a:t>240</a:t>
            </a:r>
          </a:p>
        </p:txBody>
      </p:sp>
      <p:sp>
        <p:nvSpPr>
          <p:cNvPr id="27" name="Text Box 36"/>
          <p:cNvSpPr txBox="1">
            <a:spLocks noChangeArrowheads="1"/>
          </p:cNvSpPr>
          <p:nvPr/>
        </p:nvSpPr>
        <p:spPr bwMode="auto">
          <a:xfrm>
            <a:off x="127000" y="5616575"/>
            <a:ext cx="609600" cy="339725"/>
          </a:xfrm>
          <a:prstGeom prst="rect">
            <a:avLst/>
          </a:prstGeom>
          <a:noFill/>
          <a:ln w="9525">
            <a:noFill/>
            <a:miter lim="800%"/>
            <a:headEnd/>
            <a:tailEnd/>
          </a:ln>
        </p:spPr>
        <p:txBody>
          <a:bodyPr>
            <a:spAutoFit/>
          </a:bodyPr>
          <a:lstStyle/>
          <a:p>
            <a:pPr fontAlgn="auto">
              <a:spcBef>
                <a:spcPct val="50%"/>
              </a:spcBef>
              <a:spcAft>
                <a:spcPts val="0"/>
              </a:spcAft>
              <a:defRPr/>
            </a:pPr>
            <a:r>
              <a:rPr lang="en-US" sz="1600">
                <a:solidFill>
                  <a:schemeClr val="tx1">
                    <a:lumMod val="85%"/>
                    <a:lumOff val="15%"/>
                  </a:schemeClr>
                </a:solidFill>
                <a:latin typeface="+mn-lt"/>
              </a:rPr>
              <a:t>270</a:t>
            </a:r>
          </a:p>
        </p:txBody>
      </p:sp>
      <p:sp>
        <p:nvSpPr>
          <p:cNvPr id="28" name="Line 46"/>
          <p:cNvSpPr>
            <a:spLocks noChangeShapeType="1"/>
          </p:cNvSpPr>
          <p:nvPr/>
        </p:nvSpPr>
        <p:spPr bwMode="auto">
          <a:xfrm flipV="1">
            <a:off x="431800" y="3681413"/>
            <a:ext cx="8229600" cy="46037"/>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fontAlgn="auto">
              <a:spcBef>
                <a:spcPts val="0"/>
              </a:spcBef>
              <a:spcAft>
                <a:spcPts val="0"/>
              </a:spcAft>
              <a:defRPr/>
            </a:pPr>
            <a:endParaRPr lang="en-US">
              <a:solidFill>
                <a:schemeClr val="bg1"/>
              </a:solidFill>
              <a:effectLst>
                <a:outerShdw blurRad="38100" dist="38100" dir="2700000" algn="tl">
                  <a:srgbClr val="000000">
                    <a:alpha val="43.137%"/>
                  </a:srgbClr>
                </a:outerShdw>
              </a:effectLst>
            </a:endParaRPr>
          </a:p>
        </p:txBody>
      </p:sp>
      <p:sp>
        <p:nvSpPr>
          <p:cNvPr id="29" name="Rectangle 28"/>
          <p:cNvSpPr>
            <a:spLocks noChangeArrowheads="1"/>
          </p:cNvSpPr>
          <p:nvPr/>
        </p:nvSpPr>
        <p:spPr bwMode="auto">
          <a:xfrm>
            <a:off x="4833255" y="4572000"/>
            <a:ext cx="685800" cy="457200"/>
          </a:xfrm>
          <a:prstGeom prst="rect">
            <a:avLst/>
          </a:prstGeom>
          <a:solidFill>
            <a:srgbClr val="00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Urban </a:t>
            </a:r>
          </a:p>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Training</a:t>
            </a:r>
            <a:endParaRPr lang="en-US" sz="1000" dirty="0">
              <a:solidFill>
                <a:schemeClr val="bg1"/>
              </a:solidFill>
              <a:effectLst>
                <a:outerShdw blurRad="38100" dist="38100" dir="2700000" algn="tl">
                  <a:srgbClr val="000000">
                    <a:alpha val="43.137%"/>
                  </a:srgbClr>
                </a:outerShdw>
              </a:effectLst>
              <a:latin typeface="+mn-lt"/>
            </a:endParaRPr>
          </a:p>
        </p:txBody>
      </p:sp>
      <p:sp>
        <p:nvSpPr>
          <p:cNvPr id="30" name="Rectangle 29"/>
          <p:cNvSpPr>
            <a:spLocks noChangeArrowheads="1"/>
          </p:cNvSpPr>
          <p:nvPr/>
        </p:nvSpPr>
        <p:spPr bwMode="auto">
          <a:xfrm>
            <a:off x="492033" y="4648200"/>
            <a:ext cx="2667000" cy="346710"/>
          </a:xfrm>
          <a:prstGeom prst="rect">
            <a:avLst/>
          </a:prstGeom>
          <a:solidFill>
            <a:srgbClr val="00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latin typeface="+mn-lt"/>
              </a:rPr>
              <a:t>Unit Driven: Individual / Collective Training</a:t>
            </a:r>
          </a:p>
        </p:txBody>
      </p:sp>
      <p:sp>
        <p:nvSpPr>
          <p:cNvPr id="31" name="Rectangle 30"/>
          <p:cNvSpPr>
            <a:spLocks noChangeArrowheads="1"/>
          </p:cNvSpPr>
          <p:nvPr/>
        </p:nvSpPr>
        <p:spPr bwMode="auto">
          <a:xfrm>
            <a:off x="7811312" y="2916827"/>
            <a:ext cx="818288" cy="346710"/>
          </a:xfrm>
          <a:prstGeom prst="rect">
            <a:avLst/>
          </a:prstGeom>
          <a:solidFill>
            <a:schemeClr val="tx2">
              <a:lumMod val="75%"/>
            </a:schemeClr>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900" b="1" dirty="0" smtClean="0">
                <a:solidFill>
                  <a:schemeClr val="bg1"/>
                </a:solidFill>
                <a:effectLst>
                  <a:outerShdw blurRad="38100" dist="38100" dir="2700000" algn="tl">
                    <a:srgbClr val="000000">
                      <a:alpha val="43.137%"/>
                    </a:srgbClr>
                  </a:outerShdw>
                </a:effectLst>
              </a:rPr>
              <a:t>Maintenance</a:t>
            </a:r>
            <a:endParaRPr lang="en-US" sz="900" b="1" dirty="0">
              <a:solidFill>
                <a:schemeClr val="bg1"/>
              </a:solidFill>
              <a:effectLst>
                <a:outerShdw blurRad="38100" dist="38100" dir="2700000" algn="tl">
                  <a:srgbClr val="000000">
                    <a:alpha val="43.137%"/>
                  </a:srgbClr>
                </a:outerShdw>
              </a:effectLst>
              <a:latin typeface="+mn-lt"/>
            </a:endParaRPr>
          </a:p>
        </p:txBody>
      </p:sp>
      <p:sp>
        <p:nvSpPr>
          <p:cNvPr id="32" name="Rectangle 31"/>
          <p:cNvSpPr>
            <a:spLocks noChangeArrowheads="1"/>
          </p:cNvSpPr>
          <p:nvPr/>
        </p:nvSpPr>
        <p:spPr bwMode="auto">
          <a:xfrm>
            <a:off x="7801584" y="4440827"/>
            <a:ext cx="818744" cy="346710"/>
          </a:xfrm>
          <a:prstGeom prst="rect">
            <a:avLst/>
          </a:prstGeom>
          <a:solidFill>
            <a:srgbClr val="00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Maintenance</a:t>
            </a:r>
            <a:endParaRPr lang="en-US" sz="1000" dirty="0">
              <a:solidFill>
                <a:schemeClr val="bg1"/>
              </a:solidFill>
              <a:effectLst>
                <a:outerShdw blurRad="38100" dist="38100" dir="2700000" algn="tl">
                  <a:srgbClr val="000000">
                    <a:alpha val="43.137%"/>
                  </a:srgbClr>
                </a:outerShdw>
              </a:effectLst>
              <a:latin typeface="+mn-lt"/>
            </a:endParaRPr>
          </a:p>
        </p:txBody>
      </p:sp>
      <p:sp>
        <p:nvSpPr>
          <p:cNvPr id="33" name="Text Box 24"/>
          <p:cNvSpPr txBox="1">
            <a:spLocks noChangeArrowheads="1"/>
          </p:cNvSpPr>
          <p:nvPr/>
        </p:nvSpPr>
        <p:spPr bwMode="auto">
          <a:xfrm>
            <a:off x="518159" y="3823063"/>
            <a:ext cx="2514600" cy="276999"/>
          </a:xfrm>
          <a:prstGeom prst="rect">
            <a:avLst/>
          </a:prstGeom>
          <a:solidFill>
            <a:srgbClr val="003300"/>
          </a:solidFill>
          <a:ln w="9525">
            <a:noFill/>
            <a:miter lim="8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algn="ctr" fontAlgn="auto">
              <a:spcAft>
                <a:spcPts val="0"/>
              </a:spcAft>
              <a:defRPr/>
            </a:pPr>
            <a:r>
              <a:rPr lang="en-US" sz="1200" b="1" dirty="0" smtClean="0">
                <a:solidFill>
                  <a:schemeClr val="bg1"/>
                </a:solidFill>
                <a:effectLst>
                  <a:outerShdw blurRad="38100" dist="38100" dir="2700000" algn="tl">
                    <a:srgbClr val="000000">
                      <a:alpha val="43.137%"/>
                    </a:srgbClr>
                  </a:outerShdw>
                </a:effectLst>
                <a:latin typeface="+mn-lt"/>
              </a:rPr>
              <a:t>Marine </a:t>
            </a:r>
            <a:r>
              <a:rPr lang="en-US" sz="1200" b="1" dirty="0">
                <a:solidFill>
                  <a:schemeClr val="bg1"/>
                </a:solidFill>
                <a:effectLst>
                  <a:outerShdw blurRad="38100" dist="38100" dir="2700000" algn="tl">
                    <a:srgbClr val="000000">
                      <a:alpha val="43.137%"/>
                    </a:srgbClr>
                  </a:outerShdw>
                </a:effectLst>
                <a:latin typeface="+mn-lt"/>
              </a:rPr>
              <a:t>Major Training Events</a:t>
            </a:r>
          </a:p>
        </p:txBody>
      </p:sp>
      <p:cxnSp>
        <p:nvCxnSpPr>
          <p:cNvPr id="34" name="Straight Connector 33"/>
          <p:cNvCxnSpPr/>
          <p:nvPr/>
        </p:nvCxnSpPr>
        <p:spPr>
          <a:xfrm rot="5400000">
            <a:off x="3291682" y="3683794"/>
            <a:ext cx="457200" cy="1587"/>
          </a:xfrm>
          <a:prstGeom prst="line">
            <a:avLst/>
          </a:prstGeom>
          <a:ln w="47625">
            <a:solidFill>
              <a:schemeClr val="bg1"/>
            </a:solidFill>
            <a:prstDash val="sysDot"/>
          </a:ln>
        </p:spPr>
        <p:style>
          <a:lnRef idx="2">
            <a:schemeClr val="dk1"/>
          </a:lnRef>
          <a:fillRef idx="0">
            <a:schemeClr val="dk1"/>
          </a:fillRef>
          <a:effectRef idx="1">
            <a:schemeClr val="dk1"/>
          </a:effectRef>
          <a:fontRef idx="minor">
            <a:schemeClr val="tx1"/>
          </a:fontRef>
        </p:style>
      </p:cxnSp>
      <p:sp>
        <p:nvSpPr>
          <p:cNvPr id="35" name="Rectangle 45"/>
          <p:cNvSpPr>
            <a:spLocks noChangeArrowheads="1"/>
          </p:cNvSpPr>
          <p:nvPr/>
        </p:nvSpPr>
        <p:spPr bwMode="auto">
          <a:xfrm>
            <a:off x="3291841" y="3224961"/>
            <a:ext cx="457200" cy="352901"/>
          </a:xfrm>
          <a:prstGeom prst="rect">
            <a:avLst/>
          </a:prstGeom>
          <a:solidFill>
            <a:schemeClr val="tx2">
              <a:lumMod val="75%"/>
            </a:schemeClr>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b="1" dirty="0" smtClean="0">
                <a:solidFill>
                  <a:schemeClr val="bg1"/>
                </a:solidFill>
                <a:effectLst>
                  <a:outerShdw blurRad="38100" dist="38100" dir="2700000" algn="tl">
                    <a:srgbClr val="000000">
                      <a:alpha val="43.137%"/>
                    </a:srgbClr>
                  </a:outerShdw>
                </a:effectLst>
              </a:rPr>
              <a:t>At Sea</a:t>
            </a:r>
            <a:endParaRPr lang="en-US" sz="1000" b="1" dirty="0">
              <a:solidFill>
                <a:schemeClr val="bg1"/>
              </a:solidFill>
              <a:effectLst>
                <a:outerShdw blurRad="38100" dist="38100" dir="2700000" algn="tl">
                  <a:srgbClr val="000000">
                    <a:alpha val="43.137%"/>
                  </a:srgbClr>
                </a:outerShdw>
              </a:effectLst>
              <a:latin typeface="+mn-lt"/>
            </a:endParaRPr>
          </a:p>
        </p:txBody>
      </p:sp>
      <p:sp>
        <p:nvSpPr>
          <p:cNvPr id="36" name="Rectangle 45"/>
          <p:cNvSpPr>
            <a:spLocks noChangeArrowheads="1"/>
          </p:cNvSpPr>
          <p:nvPr/>
        </p:nvSpPr>
        <p:spPr bwMode="auto">
          <a:xfrm>
            <a:off x="3304904" y="3799115"/>
            <a:ext cx="457200" cy="352901"/>
          </a:xfrm>
          <a:prstGeom prst="rect">
            <a:avLst/>
          </a:prstGeom>
          <a:solidFill>
            <a:srgbClr val="00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b="1" dirty="0" smtClean="0">
                <a:solidFill>
                  <a:schemeClr val="bg1"/>
                </a:solidFill>
                <a:effectLst>
                  <a:outerShdw blurRad="38100" dist="38100" dir="2700000" algn="tl">
                    <a:srgbClr val="000000">
                      <a:alpha val="43.137%"/>
                    </a:srgbClr>
                  </a:outerShdw>
                </a:effectLst>
              </a:rPr>
              <a:t>At Sea</a:t>
            </a:r>
            <a:endParaRPr lang="en-US" sz="1000" b="1" dirty="0">
              <a:solidFill>
                <a:schemeClr val="bg1"/>
              </a:solidFill>
              <a:effectLst>
                <a:outerShdw blurRad="38100" dist="38100" dir="2700000" algn="tl">
                  <a:srgbClr val="000000">
                    <a:alpha val="43.137%"/>
                  </a:srgbClr>
                </a:outerShdw>
              </a:effectLst>
              <a:latin typeface="+mn-lt"/>
            </a:endParaRPr>
          </a:p>
        </p:txBody>
      </p:sp>
      <p:cxnSp>
        <p:nvCxnSpPr>
          <p:cNvPr id="37" name="Straight Connector 36"/>
          <p:cNvCxnSpPr/>
          <p:nvPr/>
        </p:nvCxnSpPr>
        <p:spPr>
          <a:xfrm rot="5400000">
            <a:off x="2781301" y="3821112"/>
            <a:ext cx="685800" cy="3175"/>
          </a:xfrm>
          <a:prstGeom prst="line">
            <a:avLst/>
          </a:prstGeom>
          <a:ln w="476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8" name="Rectangle 37"/>
          <p:cNvSpPr>
            <a:spLocks noChangeArrowheads="1"/>
          </p:cNvSpPr>
          <p:nvPr/>
        </p:nvSpPr>
        <p:spPr bwMode="auto">
          <a:xfrm>
            <a:off x="2309948" y="3124200"/>
            <a:ext cx="914400" cy="445770"/>
          </a:xfrm>
          <a:prstGeom prst="rect">
            <a:avLst/>
          </a:prstGeom>
          <a:solidFill>
            <a:srgbClr val="00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100" dirty="0">
                <a:solidFill>
                  <a:schemeClr val="bg1"/>
                </a:solidFill>
                <a:effectLst>
                  <a:outerShdw blurRad="38100" dist="38100" dir="2700000" algn="tl">
                    <a:srgbClr val="000000">
                      <a:alpha val="43.137%"/>
                    </a:srgbClr>
                  </a:outerShdw>
                </a:effectLst>
                <a:latin typeface="+mn-lt"/>
              </a:rPr>
              <a:t>Staff Planning </a:t>
            </a:r>
          </a:p>
          <a:p>
            <a:pPr algn="ctr" fontAlgn="auto">
              <a:spcAft>
                <a:spcPts val="0"/>
              </a:spcAft>
              <a:defRPr/>
            </a:pPr>
            <a:r>
              <a:rPr lang="en-US" sz="1100" dirty="0">
                <a:solidFill>
                  <a:schemeClr val="bg1"/>
                </a:solidFill>
                <a:effectLst>
                  <a:outerShdw blurRad="38100" dist="38100" dir="2700000" algn="tl">
                    <a:srgbClr val="000000">
                      <a:alpha val="43.137%"/>
                    </a:srgbClr>
                  </a:outerShdw>
                </a:effectLst>
                <a:latin typeface="+mn-lt"/>
              </a:rPr>
              <a:t>Workshop</a:t>
            </a:r>
          </a:p>
        </p:txBody>
      </p:sp>
      <p:sp>
        <p:nvSpPr>
          <p:cNvPr id="39" name="Rectangle 38"/>
          <p:cNvSpPr>
            <a:spLocks noChangeArrowheads="1"/>
          </p:cNvSpPr>
          <p:nvPr/>
        </p:nvSpPr>
        <p:spPr bwMode="auto">
          <a:xfrm>
            <a:off x="2309948" y="4153989"/>
            <a:ext cx="914400" cy="445770"/>
          </a:xfrm>
          <a:prstGeom prst="rect">
            <a:avLst/>
          </a:prstGeom>
          <a:solidFill>
            <a:srgbClr val="00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100" dirty="0">
                <a:solidFill>
                  <a:schemeClr val="bg1"/>
                </a:solidFill>
                <a:effectLst>
                  <a:outerShdw blurRad="38100" dist="38100" dir="2700000" algn="tl">
                    <a:srgbClr val="000000">
                      <a:alpha val="43.137%"/>
                    </a:srgbClr>
                  </a:outerShdw>
                </a:effectLst>
                <a:latin typeface="+mn-lt"/>
              </a:rPr>
              <a:t>Staff Planning </a:t>
            </a:r>
          </a:p>
          <a:p>
            <a:pPr algn="ctr" fontAlgn="auto">
              <a:spcAft>
                <a:spcPts val="0"/>
              </a:spcAft>
              <a:defRPr/>
            </a:pPr>
            <a:r>
              <a:rPr lang="en-US" sz="1100" dirty="0">
                <a:solidFill>
                  <a:schemeClr val="bg1"/>
                </a:solidFill>
                <a:effectLst>
                  <a:outerShdw blurRad="38100" dist="38100" dir="2700000" algn="tl">
                    <a:srgbClr val="000000">
                      <a:alpha val="43.137%"/>
                    </a:srgbClr>
                  </a:outerShdw>
                </a:effectLst>
                <a:latin typeface="+mn-lt"/>
              </a:rPr>
              <a:t>Workshop</a:t>
            </a:r>
          </a:p>
        </p:txBody>
      </p:sp>
      <p:cxnSp>
        <p:nvCxnSpPr>
          <p:cNvPr id="40" name="Straight Connector 39"/>
          <p:cNvCxnSpPr/>
          <p:nvPr/>
        </p:nvCxnSpPr>
        <p:spPr>
          <a:xfrm rot="5400000">
            <a:off x="4190207" y="3706019"/>
            <a:ext cx="457200" cy="1587"/>
          </a:xfrm>
          <a:prstGeom prst="line">
            <a:avLst/>
          </a:prstGeom>
          <a:ln w="47625">
            <a:solidFill>
              <a:schemeClr val="bg1"/>
            </a:solidFill>
            <a:prstDash val="sysDot"/>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rot="5400000">
            <a:off x="3200401" y="3657600"/>
            <a:ext cx="1219200" cy="3175"/>
          </a:xfrm>
          <a:prstGeom prst="line">
            <a:avLst/>
          </a:prstGeom>
          <a:ln w="476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2" name="Rectangle 41"/>
          <p:cNvSpPr>
            <a:spLocks noChangeArrowheads="1"/>
          </p:cNvSpPr>
          <p:nvPr/>
        </p:nvSpPr>
        <p:spPr bwMode="auto">
          <a:xfrm>
            <a:off x="3294014" y="2667000"/>
            <a:ext cx="838200" cy="457200"/>
          </a:xfrm>
          <a:prstGeom prst="rect">
            <a:avLst/>
          </a:prstGeom>
          <a:solidFill>
            <a:schemeClr val="tx2">
              <a:lumMod val="75%"/>
            </a:schemeClr>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Warfare</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Commanders</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Conference</a:t>
            </a:r>
          </a:p>
        </p:txBody>
      </p:sp>
      <p:sp>
        <p:nvSpPr>
          <p:cNvPr id="43" name="Rectangle 42"/>
          <p:cNvSpPr>
            <a:spLocks noChangeArrowheads="1"/>
          </p:cNvSpPr>
          <p:nvPr/>
        </p:nvSpPr>
        <p:spPr bwMode="auto">
          <a:xfrm>
            <a:off x="3328847" y="4204063"/>
            <a:ext cx="838200" cy="457200"/>
          </a:xfrm>
          <a:prstGeom prst="rect">
            <a:avLst/>
          </a:prstGeom>
          <a:solidFill>
            <a:schemeClr val="tx2">
              <a:lumMod val="75%"/>
            </a:schemeClr>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Warfare</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Commanders</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Conference</a:t>
            </a:r>
          </a:p>
        </p:txBody>
      </p:sp>
      <p:cxnSp>
        <p:nvCxnSpPr>
          <p:cNvPr id="44" name="Straight Connector 43"/>
          <p:cNvCxnSpPr/>
          <p:nvPr/>
        </p:nvCxnSpPr>
        <p:spPr>
          <a:xfrm rot="5400000">
            <a:off x="3139282" y="3618706"/>
            <a:ext cx="2209800" cy="1587"/>
          </a:xfrm>
          <a:prstGeom prst="line">
            <a:avLst/>
          </a:prstGeom>
          <a:ln w="476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5" name="Rectangle 44"/>
          <p:cNvSpPr>
            <a:spLocks noChangeArrowheads="1"/>
          </p:cNvSpPr>
          <p:nvPr/>
        </p:nvSpPr>
        <p:spPr bwMode="auto">
          <a:xfrm>
            <a:off x="3577044" y="4687389"/>
            <a:ext cx="838200" cy="457200"/>
          </a:xfrm>
          <a:prstGeom prst="rect">
            <a:avLst/>
          </a:prstGeom>
          <a:solidFill>
            <a:schemeClr val="tx2">
              <a:lumMod val="75%"/>
            </a:schemeClr>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Fleet Synthetic</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Training</a:t>
            </a:r>
          </a:p>
        </p:txBody>
      </p:sp>
      <p:sp>
        <p:nvSpPr>
          <p:cNvPr id="46" name="Rectangle 45"/>
          <p:cNvSpPr>
            <a:spLocks noChangeArrowheads="1"/>
          </p:cNvSpPr>
          <p:nvPr/>
        </p:nvSpPr>
        <p:spPr bwMode="auto">
          <a:xfrm>
            <a:off x="4131038" y="3796937"/>
            <a:ext cx="606425" cy="346710"/>
          </a:xfrm>
          <a:prstGeom prst="rect">
            <a:avLst/>
          </a:prstGeom>
          <a:solidFill>
            <a:srgbClr val="00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At Sea</a:t>
            </a:r>
            <a:endParaRPr lang="en-US" sz="1000" dirty="0">
              <a:solidFill>
                <a:schemeClr val="bg1"/>
              </a:solidFill>
              <a:effectLst>
                <a:outerShdw blurRad="38100" dist="38100" dir="2700000" algn="tl">
                  <a:srgbClr val="000000">
                    <a:alpha val="43.137%"/>
                  </a:srgbClr>
                </a:outerShdw>
              </a:effectLst>
              <a:latin typeface="+mn-lt"/>
            </a:endParaRPr>
          </a:p>
        </p:txBody>
      </p:sp>
      <p:sp>
        <p:nvSpPr>
          <p:cNvPr id="47" name="Rectangle 46"/>
          <p:cNvSpPr>
            <a:spLocks noChangeArrowheads="1"/>
          </p:cNvSpPr>
          <p:nvPr/>
        </p:nvSpPr>
        <p:spPr bwMode="auto">
          <a:xfrm>
            <a:off x="4140926" y="3221627"/>
            <a:ext cx="606425" cy="346710"/>
          </a:xfrm>
          <a:prstGeom prst="rect">
            <a:avLst/>
          </a:prstGeom>
          <a:solidFill>
            <a:schemeClr val="tx2">
              <a:lumMod val="75%"/>
            </a:schemeClr>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At Sea</a:t>
            </a:r>
            <a:endParaRPr lang="en-US" sz="1000" dirty="0">
              <a:solidFill>
                <a:schemeClr val="bg1"/>
              </a:solidFill>
              <a:effectLst>
                <a:outerShdw blurRad="38100" dist="38100" dir="2700000" algn="tl">
                  <a:srgbClr val="000000">
                    <a:alpha val="43.137%"/>
                  </a:srgbClr>
                </a:outerShdw>
              </a:effectLst>
              <a:latin typeface="+mn-lt"/>
            </a:endParaRPr>
          </a:p>
        </p:txBody>
      </p:sp>
      <p:sp>
        <p:nvSpPr>
          <p:cNvPr id="48" name="Rectangle 47"/>
          <p:cNvSpPr>
            <a:spLocks noChangeArrowheads="1"/>
          </p:cNvSpPr>
          <p:nvPr/>
        </p:nvSpPr>
        <p:spPr bwMode="auto">
          <a:xfrm>
            <a:off x="3581400" y="2133600"/>
            <a:ext cx="838200" cy="457200"/>
          </a:xfrm>
          <a:prstGeom prst="rect">
            <a:avLst/>
          </a:prstGeom>
          <a:solidFill>
            <a:schemeClr val="tx2">
              <a:lumMod val="75%"/>
            </a:schemeClr>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Fleet Synthetic</a:t>
            </a:r>
          </a:p>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Training</a:t>
            </a:r>
          </a:p>
        </p:txBody>
      </p:sp>
      <p:cxnSp>
        <p:nvCxnSpPr>
          <p:cNvPr id="49" name="Straight Connector 48"/>
          <p:cNvCxnSpPr/>
          <p:nvPr/>
        </p:nvCxnSpPr>
        <p:spPr>
          <a:xfrm rot="5400000">
            <a:off x="5485607" y="3961606"/>
            <a:ext cx="1219200" cy="1587"/>
          </a:xfrm>
          <a:prstGeom prst="line">
            <a:avLst/>
          </a:prstGeom>
          <a:ln w="476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0" name="Rectangle 25"/>
          <p:cNvSpPr>
            <a:spLocks noChangeArrowheads="1"/>
          </p:cNvSpPr>
          <p:nvPr/>
        </p:nvSpPr>
        <p:spPr bwMode="auto">
          <a:xfrm>
            <a:off x="5688874" y="3224961"/>
            <a:ext cx="838200" cy="352901"/>
          </a:xfrm>
          <a:prstGeom prst="rect">
            <a:avLst/>
          </a:prstGeom>
          <a:solidFill>
            <a:schemeClr val="tx2">
              <a:lumMod val="75%"/>
            </a:schemeClr>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At Sea</a:t>
            </a:r>
            <a:endParaRPr lang="en-US" sz="1000" dirty="0">
              <a:solidFill>
                <a:schemeClr val="bg1"/>
              </a:solidFill>
              <a:effectLst>
                <a:outerShdw blurRad="38100" dist="38100" dir="2700000" algn="tl">
                  <a:srgbClr val="000000">
                    <a:alpha val="43.137%"/>
                  </a:srgbClr>
                </a:outerShdw>
              </a:effectLst>
              <a:latin typeface="+mn-lt"/>
            </a:endParaRPr>
          </a:p>
        </p:txBody>
      </p:sp>
      <p:sp>
        <p:nvSpPr>
          <p:cNvPr id="51" name="Rectangle 50"/>
          <p:cNvSpPr>
            <a:spLocks noChangeArrowheads="1"/>
          </p:cNvSpPr>
          <p:nvPr/>
        </p:nvSpPr>
        <p:spPr bwMode="auto">
          <a:xfrm>
            <a:off x="5688874" y="4440827"/>
            <a:ext cx="876300" cy="346710"/>
          </a:xfrm>
          <a:prstGeom prst="rect">
            <a:avLst/>
          </a:prstGeom>
          <a:solidFill>
            <a:srgbClr val="00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At Sea</a:t>
            </a:r>
            <a:endParaRPr lang="en-US" sz="1000" dirty="0">
              <a:solidFill>
                <a:schemeClr val="bg1"/>
              </a:solidFill>
              <a:effectLst>
                <a:outerShdw blurRad="38100" dist="38100" dir="2700000" algn="tl">
                  <a:srgbClr val="000000">
                    <a:alpha val="43.137%"/>
                  </a:srgbClr>
                </a:outerShdw>
              </a:effectLst>
              <a:latin typeface="+mn-lt"/>
            </a:endParaRPr>
          </a:p>
        </p:txBody>
      </p:sp>
      <p:cxnSp>
        <p:nvCxnSpPr>
          <p:cNvPr id="52" name="Straight Connector 51"/>
          <p:cNvCxnSpPr/>
          <p:nvPr/>
        </p:nvCxnSpPr>
        <p:spPr>
          <a:xfrm rot="5400000">
            <a:off x="6781007" y="3836194"/>
            <a:ext cx="1219200" cy="1587"/>
          </a:xfrm>
          <a:prstGeom prst="line">
            <a:avLst/>
          </a:prstGeom>
          <a:ln w="476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3" name="Rectangle 26"/>
          <p:cNvSpPr>
            <a:spLocks noChangeArrowheads="1"/>
          </p:cNvSpPr>
          <p:nvPr/>
        </p:nvSpPr>
        <p:spPr bwMode="auto">
          <a:xfrm>
            <a:off x="7134496" y="2916827"/>
            <a:ext cx="515938" cy="346710"/>
          </a:xfrm>
          <a:prstGeom prst="rect">
            <a:avLst/>
          </a:prstGeom>
          <a:solidFill>
            <a:schemeClr val="tx2">
              <a:lumMod val="75%"/>
            </a:schemeClr>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900" dirty="0" smtClean="0">
                <a:solidFill>
                  <a:schemeClr val="bg1"/>
                </a:solidFill>
                <a:effectLst>
                  <a:outerShdw blurRad="38100" dist="38100" dir="2700000" algn="tl">
                    <a:srgbClr val="000000">
                      <a:alpha val="43.137%"/>
                    </a:srgbClr>
                  </a:outerShdw>
                </a:effectLst>
              </a:rPr>
              <a:t>At Sea</a:t>
            </a:r>
            <a:endParaRPr lang="en-US" sz="900" dirty="0">
              <a:solidFill>
                <a:schemeClr val="bg1"/>
              </a:solidFill>
              <a:effectLst>
                <a:outerShdw blurRad="38100" dist="38100" dir="2700000" algn="tl">
                  <a:srgbClr val="000000">
                    <a:alpha val="43.137%"/>
                  </a:srgbClr>
                </a:outerShdw>
              </a:effectLst>
              <a:latin typeface="+mn-lt"/>
            </a:endParaRPr>
          </a:p>
        </p:txBody>
      </p:sp>
      <p:sp>
        <p:nvSpPr>
          <p:cNvPr id="54" name="Rectangle 53"/>
          <p:cNvSpPr>
            <a:spLocks noChangeArrowheads="1"/>
          </p:cNvSpPr>
          <p:nvPr/>
        </p:nvSpPr>
        <p:spPr bwMode="auto">
          <a:xfrm>
            <a:off x="7134496" y="4450352"/>
            <a:ext cx="515938" cy="346710"/>
          </a:xfrm>
          <a:prstGeom prst="rect">
            <a:avLst/>
          </a:prstGeom>
          <a:solidFill>
            <a:srgbClr val="003300"/>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smtClean="0">
                <a:solidFill>
                  <a:schemeClr val="bg1"/>
                </a:solidFill>
                <a:effectLst>
                  <a:outerShdw blurRad="38100" dist="38100" dir="2700000" algn="tl">
                    <a:srgbClr val="000000">
                      <a:alpha val="43.137%"/>
                    </a:srgbClr>
                  </a:outerShdw>
                </a:effectLst>
              </a:rPr>
              <a:t>At Sea</a:t>
            </a:r>
            <a:endParaRPr lang="en-US" sz="1000" dirty="0">
              <a:solidFill>
                <a:schemeClr val="bg1"/>
              </a:solidFill>
              <a:effectLst>
                <a:outerShdw blurRad="38100" dist="38100" dir="2700000" algn="tl">
                  <a:srgbClr val="000000">
                    <a:alpha val="43.137%"/>
                  </a:srgbClr>
                </a:outerShdw>
              </a:effectLst>
              <a:latin typeface="+mn-lt"/>
            </a:endParaRPr>
          </a:p>
        </p:txBody>
      </p:sp>
      <p:cxnSp>
        <p:nvCxnSpPr>
          <p:cNvPr id="55" name="Straight Arrow Connector 54"/>
          <p:cNvCxnSpPr/>
          <p:nvPr/>
        </p:nvCxnSpPr>
        <p:spPr>
          <a:xfrm rot="16200000" flipH="1">
            <a:off x="205582" y="5379244"/>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1119982" y="5380831"/>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16200000" flipH="1">
            <a:off x="2034382" y="5369719"/>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flipH="1">
            <a:off x="2948782" y="5371306"/>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flipH="1">
            <a:off x="3863182" y="5379244"/>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4777582" y="5380831"/>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5718176" y="5368925"/>
            <a:ext cx="450850" cy="31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6606382" y="5371306"/>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16200000" flipH="1">
            <a:off x="7520782" y="5366544"/>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8435182" y="5368131"/>
            <a:ext cx="45085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a:spLocks noChangeArrowheads="1"/>
          </p:cNvSpPr>
          <p:nvPr/>
        </p:nvSpPr>
        <p:spPr bwMode="auto">
          <a:xfrm>
            <a:off x="457200" y="2590800"/>
            <a:ext cx="2667000" cy="346710"/>
          </a:xfrm>
          <a:prstGeom prst="rect">
            <a:avLst/>
          </a:prstGeom>
          <a:solidFill>
            <a:schemeClr val="tx2">
              <a:lumMod val="75%"/>
            </a:schemeClr>
          </a:solidFill>
          <a:ln w="9525">
            <a:noFill/>
            <a:miter lim="800%"/>
            <a:headEnd/>
            <a:tailEnd/>
          </a:ln>
          <a:effectLst>
            <a:outerShdw blurRad="149987" dist="250190" dir="8460000" algn="ctr">
              <a:srgbClr val="000000">
                <a:alpha val="28%"/>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fontAlgn="auto">
              <a:spcAft>
                <a:spcPts val="0"/>
              </a:spcAft>
              <a:defRPr/>
            </a:pPr>
            <a:r>
              <a:rPr lang="en-US" sz="1000" dirty="0">
                <a:solidFill>
                  <a:schemeClr val="bg1"/>
                </a:solidFill>
                <a:effectLst>
                  <a:outerShdw blurRad="38100" dist="38100" dir="2700000" algn="tl">
                    <a:srgbClr val="000000">
                      <a:alpha val="43.137%"/>
                    </a:srgbClr>
                  </a:outerShdw>
                </a:effectLst>
                <a:latin typeface="+mn-lt"/>
              </a:rPr>
              <a:t>Ship Training &amp; Maintenance </a:t>
            </a:r>
          </a:p>
        </p:txBody>
      </p:sp>
      <p:sp>
        <p:nvSpPr>
          <p:cNvPr id="69" name="Rectangle 2"/>
          <p:cNvSpPr txBox="1">
            <a:spLocks noChangeArrowheads="1"/>
          </p:cNvSpPr>
          <p:nvPr/>
        </p:nvSpPr>
        <p:spPr>
          <a:xfrm>
            <a:off x="381000" y="0"/>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NAVY AND MARINE </a:t>
            </a:r>
          </a:p>
          <a:p>
            <a:pPr marL="0" marR="0" lvl="0" indent="0" algn="ctr" defTabSz="914400" rtl="0" eaLnBrk="1" fontAlgn="auto" latinLnBrk="0" hangingPunct="1">
              <a:lnSpc>
                <a:spcPct val="100%"/>
              </a:lnSpc>
              <a:spcBef>
                <a:spcPct val="0%"/>
              </a:spcBef>
              <a:spcAft>
                <a:spcPts val="0"/>
              </a:spcAft>
              <a:buClrTx/>
              <a:buSzTx/>
              <a:buFontTx/>
              <a:buNone/>
              <a:tabLst/>
              <a:defRPr/>
            </a:pPr>
            <a:r>
              <a:rPr lang="en-US" sz="2800" dirty="0" smtClean="0">
                <a:solidFill>
                  <a:schemeClr val="tx1">
                    <a:lumMod val="85%"/>
                    <a:lumOff val="15%"/>
                  </a:schemeClr>
                </a:solidFill>
                <a:effectLst>
                  <a:outerShdw blurRad="38100" dist="38100" dir="2700000" algn="tl">
                    <a:srgbClr val="000000">
                      <a:alpha val="43.137%"/>
                    </a:srgbClr>
                  </a:outerShdw>
                </a:effectLst>
                <a:ea typeface="+mj-ea"/>
                <a:cs typeface="+mj-cs"/>
              </a:rPr>
              <a:t>DEPLOYMENT TRAINING </a:t>
            </a:r>
            <a:endParaRPr kumimoji="0" lang="en-US" sz="1400" b="0" i="0" u="none" strike="noStrike" kern="1200" cap="none" spc="0" normalizeH="0" baseline="0%" noProof="0" dirty="0" smtClean="0">
              <a:ln>
                <a:noFill/>
              </a:ln>
              <a:solidFill>
                <a:schemeClr val="tx1">
                  <a:lumMod val="85%"/>
                  <a:lumOff val="15%"/>
                </a:schemeClr>
              </a:solidFill>
              <a:effectLst>
                <a:outerShdw blurRad="38100" dist="38100" dir="2700000" algn="tl">
                  <a:srgbClr val="000000">
                    <a:alpha val="43.137%"/>
                  </a:srgbClr>
                </a:outerShdw>
              </a:effectLst>
              <a:uLnTx/>
              <a:uFillTx/>
              <a:latin typeface="+mn-lt"/>
              <a:ea typeface="+mj-ea"/>
              <a:cs typeface="+mj-cs"/>
            </a:endParaRPr>
          </a:p>
        </p:txBody>
      </p:sp>
      <p:sp>
        <p:nvSpPr>
          <p:cNvPr id="70" name="Rectangle 2"/>
          <p:cNvSpPr txBox="1">
            <a:spLocks noChangeArrowheads="1"/>
          </p:cNvSpPr>
          <p:nvPr/>
        </p:nvSpPr>
        <p:spPr>
          <a:xfrm>
            <a:off x="344367" y="67235"/>
            <a:ext cx="8229023" cy="1143000"/>
          </a:xfrm>
          <a:prstGeom prst="rect">
            <a:avLst/>
          </a:prstGeom>
        </p:spPr>
        <p:txBody>
          <a:bodyPr vert="horz" lIns="91440" tIns="45720" rIns="91440" bIns="45720" rtlCol="0" anchor="ctr">
            <a:normAutofit/>
          </a:bodyPr>
          <a:lstStyle/>
          <a:p>
            <a:pPr marL="0" marR="0" lvl="0" indent="0" algn="ctr" defTabSz="913544" rtl="0" eaLnBrk="1" fontAlgn="auto" latinLnBrk="0" hangingPunct="1">
              <a:lnSpc>
                <a:spcPct val="1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lumMod val="85%"/>
                  <a:lumOff val="15%"/>
                </a:schemeClr>
              </a:solidFill>
              <a:effectLst>
                <a:outerShdw blurRad="38100" dist="38100" dir="2700000" algn="tl">
                  <a:srgbClr val="000000">
                    <a:alpha val="43.137%"/>
                  </a:srgbClr>
                </a:outerShdw>
              </a:effectLst>
              <a:uLnTx/>
              <a:uFillTx/>
              <a:latin typeface="+mj-lt"/>
              <a:ea typeface="+mj-ea"/>
              <a:cs typeface="+mj-cs"/>
            </a:endParaRPr>
          </a:p>
        </p:txBody>
      </p:sp>
      <p:pic>
        <p:nvPicPr>
          <p:cNvPr id="71" name="Picture 2" descr="http://www.acus.org/files/images/Azerbaijan%20Flag%20Map.preview.png"/>
          <p:cNvPicPr>
            <a:picLocks noChangeAspect="1" noChangeArrowheads="1"/>
          </p:cNvPicPr>
          <p:nvPr/>
        </p:nvPicPr>
        <p:blipFill>
          <a:blip r:embed="rId2" cstate="print"/>
          <a:srcRect/>
          <a:stretch>
            <a:fillRect/>
          </a:stretch>
        </p:blipFill>
        <p:spPr bwMode="auto">
          <a:xfrm>
            <a:off x="7637793" y="86411"/>
            <a:ext cx="1353807" cy="1066800"/>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72" name="Picture 14" descr="http://www.robcubbon.com/images/usa-flag-inside-map.jpg"/>
          <p:cNvPicPr>
            <a:picLocks noChangeAspect="1" noChangeArrowheads="1"/>
          </p:cNvPicPr>
          <p:nvPr/>
        </p:nvPicPr>
        <p:blipFill>
          <a:blip r:embed="rId3" cstate="print"/>
          <a:srcRect/>
          <a:stretch>
            <a:fillRect/>
          </a:stretch>
        </p:blipFill>
        <p:spPr bwMode="auto">
          <a:xfrm>
            <a:off x="152399" y="152400"/>
            <a:ext cx="1455279" cy="914400"/>
          </a:xfrm>
          <a:prstGeom prst="rect">
            <a:avLst/>
          </a:prstGeom>
          <a:noFill/>
        </p:spPr>
      </p:pic>
      <p:cxnSp>
        <p:nvCxnSpPr>
          <p:cNvPr id="73" name="Straight Connector 72"/>
          <p:cNvCxnSpPr/>
          <p:nvPr/>
        </p:nvCxnSpPr>
        <p:spPr>
          <a:xfrm>
            <a:off x="1905000" y="1066800"/>
            <a:ext cx="51816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392049"/>
            <a:ext cx="8153400" cy="1470025"/>
          </a:xfrm>
        </p:spPr>
        <p:txBody>
          <a:bodyPr/>
          <a:lstStyle/>
          <a:p>
            <a:r>
              <a:rPr lang="en-US" b="1" cap="all" dirty="0" smtClean="0">
                <a:effectLst>
                  <a:outerShdw blurRad="38100" dist="38100" dir="2700000" algn="tl">
                    <a:srgbClr val="000000">
                      <a:alpha val="43.137%"/>
                    </a:srgbClr>
                  </a:outerShdw>
                </a:effectLst>
              </a:rPr>
              <a:t>Amphibious Warfare Training</a:t>
            </a:r>
            <a:endParaRPr lang="en-US" b="1" cap="all"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86757" y="5115611"/>
            <a:ext cx="6400800" cy="1752600"/>
          </a:xfrm>
        </p:spPr>
        <p:txBody>
          <a:bodyPr>
            <a:normAutofit fontScale="85%" lnSpcReduction="20%"/>
          </a:bodyPr>
          <a:lstStyle/>
          <a:p>
            <a:r>
              <a:rPr lang="en-US" dirty="0" smtClean="0"/>
              <a:t>Major Steele</a:t>
            </a:r>
          </a:p>
          <a:p>
            <a:r>
              <a:rPr lang="en-US" i="1" dirty="0" smtClean="0"/>
              <a:t>United States Marine Corps</a:t>
            </a:r>
          </a:p>
          <a:p>
            <a:r>
              <a:rPr lang="en-US" dirty="0" smtClean="0"/>
              <a:t>Chief Warrant Officer 4 Stegman</a:t>
            </a:r>
          </a:p>
          <a:p>
            <a:r>
              <a:rPr lang="en-US" i="1" dirty="0" smtClean="0"/>
              <a:t>United States Navy</a:t>
            </a:r>
            <a:endParaRPr lang="en-US" i="1" dirty="0"/>
          </a:p>
        </p:txBody>
      </p:sp>
      <p:pic>
        <p:nvPicPr>
          <p:cNvPr id="1026" name="Picture 2" descr="http://www.acus.org/files/images/Azerbaijan%20Flag%20Map.preview.png"/>
          <p:cNvPicPr>
            <a:picLocks noChangeAspect="1" noChangeArrowheads="1"/>
          </p:cNvPicPr>
          <p:nvPr/>
        </p:nvPicPr>
        <p:blipFill>
          <a:blip r:embed="rId2" cstate="print"/>
          <a:srcRect/>
          <a:stretch>
            <a:fillRect/>
          </a:stretch>
        </p:blipFill>
        <p:spPr bwMode="auto">
          <a:xfrm>
            <a:off x="5181600" y="228600"/>
            <a:ext cx="3081458" cy="2428189"/>
          </a:xfrm>
          <a:prstGeom prst="rect">
            <a:avLst/>
          </a:prstGeom>
          <a:noFill/>
          <a:ln>
            <a:noFill/>
          </a:ln>
          <a:effectLst>
            <a:outerShdw blurRad="44450" dist="27940" dir="5400000" algn="ctr">
              <a:srgbClr val="000000">
                <a:alpha val="32%"/>
              </a:srgbClr>
            </a:outerShdw>
          </a:effectLst>
          <a:scene3d>
            <a:camera prst="orthographicFront">
              <a:rot lat="0" lon="0" rev="0"/>
            </a:camera>
            <a:lightRig rig="balanced" dir="t">
              <a:rot lat="0" lon="0" rev="8700000"/>
            </a:lightRig>
          </a:scene3d>
          <a:sp3d>
            <a:bevelT w="190500" h="38100"/>
          </a:sp3d>
        </p:spPr>
      </p:pic>
      <p:pic>
        <p:nvPicPr>
          <p:cNvPr id="1038" name="Picture 14" descr="http://www.robcubbon.com/images/usa-flag-inside-map.jpg"/>
          <p:cNvPicPr>
            <a:picLocks noChangeAspect="1" noChangeArrowheads="1"/>
          </p:cNvPicPr>
          <p:nvPr/>
        </p:nvPicPr>
        <p:blipFill>
          <a:blip r:embed="rId3" cstate="print"/>
          <a:srcRect/>
          <a:stretch>
            <a:fillRect/>
          </a:stretch>
        </p:blipFill>
        <p:spPr bwMode="auto">
          <a:xfrm>
            <a:off x="457200" y="381000"/>
            <a:ext cx="3516924" cy="2209800"/>
          </a:xfrm>
          <a:prstGeom prst="rect">
            <a:avLst/>
          </a:prstGeom>
          <a:noFill/>
        </p:spPr>
      </p:pic>
      <p:pic>
        <p:nvPicPr>
          <p:cNvPr id="13" name="Picture 7"/>
          <p:cNvPicPr>
            <a:picLocks noChangeAspect="1" noChangeArrowheads="1"/>
          </p:cNvPicPr>
          <p:nvPr/>
        </p:nvPicPr>
        <p:blipFill>
          <a:blip r:embed="rId4" cstate="print"/>
          <a:srcRect/>
          <a:stretch>
            <a:fillRect/>
          </a:stretch>
        </p:blipFill>
        <p:spPr bwMode="auto">
          <a:xfrm>
            <a:off x="3752654" y="3477703"/>
            <a:ext cx="1444182" cy="1447800"/>
          </a:xfrm>
          <a:prstGeom prst="rect">
            <a:avLst/>
          </a:prstGeom>
          <a:ln>
            <a:noFill/>
          </a:ln>
          <a:effectLst>
            <a:outerShdw blurRad="292100" dist="139700" dir="2700000" algn="tl" rotWithShape="0">
              <a:srgbClr val="333333">
                <a:alpha val="65%"/>
              </a:srgbClr>
            </a:outerShdw>
          </a:effectLst>
        </p:spPr>
      </p:pic>
      <p:pic>
        <p:nvPicPr>
          <p:cNvPr id="19" name="Picture 20" descr="http://upload.wikimedia.org/wikipedia/commons/thumb/c/cb/United_States_Department_of_the_Navy_Seal.svg/600px-United_States_Department_of_the_Navy_Seal.svg.png"/>
          <p:cNvPicPr>
            <a:picLocks noChangeAspect="1" noChangeArrowheads="1"/>
          </p:cNvPicPr>
          <p:nvPr/>
        </p:nvPicPr>
        <p:blipFill>
          <a:blip r:embed="rId5" cstate="print"/>
          <a:srcRect/>
          <a:stretch>
            <a:fillRect/>
          </a:stretch>
        </p:blipFill>
        <p:spPr bwMode="auto">
          <a:xfrm>
            <a:off x="5486400" y="3810000"/>
            <a:ext cx="914400" cy="914400"/>
          </a:xfrm>
          <a:prstGeom prst="rect">
            <a:avLst/>
          </a:prstGeom>
          <a:ln>
            <a:noFill/>
          </a:ln>
          <a:effectLst>
            <a:outerShdw blurRad="292100" dist="139700" dir="2700000" algn="tl" rotWithShape="0">
              <a:srgbClr val="333333">
                <a:alpha val="65%"/>
              </a:srgbClr>
            </a:outerShdw>
          </a:effectLst>
        </p:spPr>
      </p:pic>
      <p:pic>
        <p:nvPicPr>
          <p:cNvPr id="20" name="Picture 22" descr="http://upload.wikimedia.org/wikipedia/commons/thumb/b/bc/US-MarineCorps-Seal.svg/600px-US-MarineCorps-Seal.svg.png"/>
          <p:cNvPicPr>
            <a:picLocks noChangeAspect="1" noChangeArrowheads="1"/>
          </p:cNvPicPr>
          <p:nvPr/>
        </p:nvPicPr>
        <p:blipFill>
          <a:blip r:embed="rId6" cstate="print"/>
          <a:srcRect/>
          <a:stretch>
            <a:fillRect/>
          </a:stretch>
        </p:blipFill>
        <p:spPr bwMode="auto">
          <a:xfrm>
            <a:off x="2590799" y="3810000"/>
            <a:ext cx="915929" cy="914400"/>
          </a:xfrm>
          <a:prstGeom prst="rect">
            <a:avLst/>
          </a:prstGeom>
          <a:ln>
            <a:noFill/>
          </a:ln>
          <a:effectLst>
            <a:outerShdw blurRad="292100" dist="139700" dir="2700000" algn="tl" rotWithShape="0">
              <a:srgbClr val="333333">
                <a:alpha val="65%"/>
              </a:srgbClr>
            </a:outerShdw>
          </a:effectLst>
        </p:spPr>
      </p:pic>
    </p:spTree>
  </p:cSld>
  <p:clrMapOvr>
    <a:masterClrMapping/>
  </p:clrMapOvr>
  <p:timing>
    <p:tnLst>
      <p:par>
        <p:cTn id="1" dur="indefinite" restart="never" nodeType="tmRoot"/>
      </p:par>
    </p:tnLst>
  </p:timing>
</p:sld>
</file>

<file path=ppt/theme/theme1.xml><?xml version="1.0" encoding="utf-8"?>
<a:theme xmlns:a="http://purl.oclc.org/ooxml/drawingml/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shade val="51%"/>
                <a:satMod val="130%"/>
              </a:schemeClr>
            </a:gs>
            <a:gs pos="80%">
              <a:schemeClr val="phClr">
                <a:shade val="93%"/>
                <a:satMod val="130%"/>
              </a:schemeClr>
            </a:gs>
            <a:gs pos="100%">
              <a:schemeClr val="phClr">
                <a:shade val="94%"/>
                <a:satMod val="135%"/>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l="50%" t="-80%" r="50%" b="180%"/>
          </a:path>
        </a:gradFill>
        <a:gradFill rotWithShape="1">
          <a:gsLst>
            <a:gs pos="0%">
              <a:schemeClr val="phClr">
                <a:tint val="80%"/>
                <a:satMod val="300%"/>
              </a:schemeClr>
            </a:gs>
            <a:gs pos="100%">
              <a:schemeClr val="phClr">
                <a:shade val="30%"/>
                <a:satMod val="200%"/>
              </a:schemeClr>
            </a:gs>
          </a:gsLst>
          <a:path path="circle">
            <a:fillToRect l="50%" t="50%" r="50%" b="50%"/>
          </a:path>
        </a:gradFill>
      </a:bgFillStyleLst>
    </a:fmtScheme>
  </a:themeElements>
  <a:objectDefaults/>
  <a:extraClrSchemeLst/>
</a:theme>
</file>

<file path=ppt/theme/theme2.xml><?xml version="1.0" encoding="utf-8"?>
<a:theme xmlns:a="http://purl.oclc.org/ooxml/drawingml/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shade val="51%"/>
                <a:satMod val="130%"/>
              </a:schemeClr>
            </a:gs>
            <a:gs pos="80%">
              <a:schemeClr val="phClr">
                <a:shade val="93%"/>
                <a:satMod val="130%"/>
              </a:schemeClr>
            </a:gs>
            <a:gs pos="100%">
              <a:schemeClr val="phClr">
                <a:shade val="94%"/>
                <a:satMod val="135%"/>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l="50%" t="-80%" r="50%" b="180%"/>
          </a:path>
        </a:gradFill>
        <a:gradFill rotWithShape="1">
          <a:gsLst>
            <a:gs pos="0%">
              <a:schemeClr val="phClr">
                <a:tint val="80%"/>
                <a:satMod val="300%"/>
              </a:schemeClr>
            </a:gs>
            <a:gs pos="100%">
              <a:schemeClr val="phClr">
                <a:shade val="30%"/>
                <a:satMod val="200%"/>
              </a:schemeClr>
            </a:gs>
          </a:gsLst>
          <a:path path="circle">
            <a:fillToRect l="50%" t="50%" r="50%" b="5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purl.oclc.org/ooxml/officeDocument/relationships/customXmlProps" Target="itemProps1.xml"/></Relationships>
</file>

<file path=customXml/_rels/item2.xml.rels><?xml version="1.0" encoding="UTF-8" standalone="yes"?>
<Relationships xmlns="http://schemas.openxmlformats.org/package/2006/relationships"><Relationship Id="rId1" Type="http://purl.oclc.org/ooxml/officeDocument/relationships/customXmlProps" Target="itemProps2.xml"/></Relationships>
</file>

<file path=customXml/_rels/item3.xml.rels><?xml version="1.0" encoding="UTF-8" standalone="yes"?>
<Relationships xmlns="http://schemas.openxmlformats.org/package/2006/relationships"><Relationship Id="rId1" Type="http://purl.oclc.org/ooxml/officeDocument/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6F4E508CD3304D9F869547B822AA3D" ma:contentTypeVersion="1" ma:contentTypeDescription="Create a new document." ma:contentTypeScope="" ma:versionID="0a4fdf59014ed6b3570f09885ccc78d9">
  <xsd:schema xmlns:xsd="http://www.w3.org/2001/XMLSchema" xmlns:p="http://schemas.microsoft.com/office/2006/metadata/properties" xmlns:ns1="http://schemas.microsoft.com/sharepoint/v3" targetNamespace="http://schemas.microsoft.com/office/2006/metadata/properties" ma:root="true" ma:fieldsID="83c49712aab11549319340e3ead79f63"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purl.oclc.org/ooxml/officeDocument/customXml" ds:itemID="{F98A3C45-A28B-4B10-BF6D-657D670966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purl.oclc.org/ooxml/officeDocument/customXml" ds:itemID="{BCB63383-1D40-420E-9646-4A50D6ED33D6}">
  <ds:schemaRefs>
    <ds:schemaRef ds:uri="http://schemas.microsoft.com/office/2006/metadata/properties"/>
    <ds:schemaRef ds:uri="http://purl.org/dc/elements/1.1/"/>
    <ds:schemaRef ds:uri="http://purl.org/dc/dcmitype/"/>
    <ds:schemaRef ds:uri="http://www.w3.org/XML/1998/namespace"/>
    <ds:schemaRef ds:uri="http://purl.org/dc/terms/"/>
    <ds:schemaRef ds:uri="http://schemas.microsoft.com/office/2006/documentManagement/types"/>
    <ds:schemaRef ds:uri="http://schemas.openxmlformats.org/package/2006/metadata/core-properties"/>
    <ds:schemaRef ds:uri="http://schemas.microsoft.com/sharepoint/v3"/>
  </ds:schemaRefs>
</ds:datastoreItem>
</file>

<file path=customXml/itemProps3.xml><?xml version="1.0" encoding="utf-8"?>
<ds:datastoreItem xmlns:ds="http://purl.oclc.org/ooxml/officeDocument/customXml" ds:itemID="{04F375C3-3FAD-4950-9272-58481EF7F9E1}">
  <ds:schemaRefs>
    <ds:schemaRef ds:uri="http://schemas.microsoft.com/sharepoint/v3/contenttype/forms"/>
  </ds:schemaRefs>
</ds:datastoreItem>
</file>

<file path=docProps/app.xml><?xml version="1.0" encoding="utf-8"?>
<Properties xmlns="http://purl.oclc.org/ooxml/officeDocument/extendedProperties" xmlns:vt="http://purl.oclc.org/ooxml/officeDocument/docPropsVTypes">
  <TotalTime>780</TotalTime>
  <Words>5468</Words>
  <Application>Microsoft Office PowerPoint</Application>
  <PresentationFormat>On-screen Show (4:3)</PresentationFormat>
  <Paragraphs>1120</Paragraphs>
  <Slides>92</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92</vt:i4>
      </vt:variant>
    </vt:vector>
  </HeadingPairs>
  <TitlesOfParts>
    <vt:vector size="103" baseType="lpstr">
      <vt:lpstr>Arial</vt:lpstr>
      <vt:lpstr>Book Antiqua</vt:lpstr>
      <vt:lpstr>Calibri</vt:lpstr>
      <vt:lpstr>Lucida Sans</vt:lpstr>
      <vt:lpstr>Marlett</vt:lpstr>
      <vt:lpstr>Monotype Sorts</vt:lpstr>
      <vt:lpstr>Tahoma</vt:lpstr>
      <vt:lpstr>Times New Roman</vt:lpstr>
      <vt:lpstr>Wingdings</vt:lpstr>
      <vt:lpstr>Wingdings 2</vt:lpstr>
      <vt:lpstr>Office Theme</vt:lpstr>
      <vt:lpstr>Amphibious Warfare Training</vt:lpstr>
      <vt:lpstr>Agenda</vt:lpstr>
      <vt:lpstr>Amphibious Doctrine, History </vt:lpstr>
      <vt:lpstr>Amphibious History</vt:lpstr>
      <vt:lpstr>Campaign Overview  </vt:lpstr>
      <vt:lpstr>Lessons Learned  </vt:lpstr>
      <vt:lpstr>Amphibious Doctrine, Concepts </vt:lpstr>
      <vt:lpstr>AMPHIBIOUS  FORCE</vt:lpstr>
      <vt:lpstr>AMPHIBIOUS TASK FORCE</vt:lpstr>
      <vt:lpstr> LANDING FORCE </vt:lpstr>
      <vt:lpstr> AMPHIBIOUS OPERATIONS </vt:lpstr>
      <vt:lpstr>   PHASES OF  AMPHIBIOUS OPERATIONS  </vt:lpstr>
      <vt:lpstr>Organization of the amphibious task force (navy) </vt:lpstr>
      <vt:lpstr>PowerPoint Presentation</vt:lpstr>
      <vt:lpstr>amphibious task force, platforms (navy) </vt:lpstr>
      <vt:lpstr>LANDING SHIP, COMMAND AND CONTROL</vt:lpstr>
      <vt:lpstr>PowerPoint Presentation</vt:lpstr>
      <vt:lpstr>Multipurpose Assault Ship</vt:lpstr>
      <vt:lpstr>PowerPoint Presentation</vt:lpstr>
      <vt:lpstr>PowerPoint Presentation</vt:lpstr>
      <vt:lpstr>SUPPORT CRAFT</vt:lpstr>
      <vt:lpstr>LCU – Landing Craft Utility</vt:lpstr>
      <vt:lpstr>LCAC – Landing Craft Air Cushion</vt:lpstr>
      <vt:lpstr>PowerPoint Presentation</vt:lpstr>
      <vt:lpstr>Marine air ground task force organization </vt:lpstr>
      <vt:lpstr>PowerPoint Presentation</vt:lpstr>
      <vt:lpstr>PowerPoint Presentation</vt:lpstr>
      <vt:lpstr>TYPES OF  MARINE AIR GROUND TASK FORCES</vt:lpstr>
      <vt:lpstr>PowerPoint Presentation</vt:lpstr>
      <vt:lpstr>Marine expeditionary unit Organization</vt:lpstr>
      <vt:lpstr>marine corps WARFIGHTING DOCTRINE </vt:lpstr>
      <vt:lpstr>PowerPoint Presentation</vt:lpstr>
      <vt:lpstr>PowerPoint Presentation</vt:lpstr>
      <vt:lpstr>PowerPoint Presentation</vt:lpstr>
      <vt:lpstr>The marine corps planning process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Operations orders  </vt:lpstr>
      <vt:lpstr>PowerPoint Presentation</vt:lpstr>
      <vt:lpstr>PowerPoint Presentation</vt:lpstr>
      <vt:lpstr>PowerPoint Presentation</vt:lpstr>
      <vt:lpstr>PowerPoint Presentation</vt:lpstr>
      <vt:lpstr>Planning in an amphibious environment  </vt:lpstr>
      <vt:lpstr>PowerPoint Presentation</vt:lpstr>
      <vt:lpstr>embarkation  </vt:lpstr>
      <vt:lpstr>PowerPoint Presentation</vt:lpstr>
      <vt:lpstr>PowerPoint Presentation</vt:lpstr>
      <vt:lpstr>PowerPoint Presentation</vt:lpstr>
      <vt:lpstr>PowerPoint Presentation</vt:lpstr>
      <vt:lpstr>rehearsal  </vt:lpstr>
      <vt:lpstr>PowerPoint Presentation</vt:lpstr>
      <vt:lpstr>PowerPoint Presentation</vt:lpstr>
      <vt:lpstr>PowerPoint Presentation</vt:lpstr>
      <vt:lpstr>MOVEMENT  </vt:lpstr>
      <vt:lpstr>PowerPoint Presentation</vt:lpstr>
      <vt:lpstr>PowerPoint Presentation</vt:lpstr>
      <vt:lpstr>Action: supporting, advance force, and preassault operations  </vt:lpstr>
      <vt:lpstr>PowerPoint Presentation</vt:lpstr>
      <vt:lpstr>PowerPoint Presentation</vt:lpstr>
      <vt:lpstr>PowerPoint Presentation</vt:lpstr>
      <vt:lpstr>BEACH AND SURF PLANNING  </vt:lpstr>
      <vt:lpstr>PowerPoint Presentation</vt:lpstr>
      <vt:lpstr>PowerPoint Presentation</vt:lpstr>
      <vt:lpstr>PowerPoint Presentation</vt:lpstr>
      <vt:lpstr>PowerPoint Presentation</vt:lpstr>
      <vt:lpstr>PowerPoint Presentation</vt:lpstr>
      <vt:lpstr>PowerPoint Presentation</vt:lpstr>
      <vt:lpstr>Surface ship-to-shore movement  </vt:lpstr>
      <vt:lpstr>PowerPoint Presentation</vt:lpstr>
      <vt:lpstr>Logistics on shore  </vt:lpstr>
      <vt:lpstr>PowerPoint Presentation</vt:lpstr>
      <vt:lpstr>PowerPoint Presentation</vt:lpstr>
      <vt:lpstr>The landing plan  </vt:lpstr>
      <vt:lpstr>PowerPoint Presentation</vt:lpstr>
      <vt:lpstr>PowerPoint Presentation</vt:lpstr>
      <vt:lpstr>PowerPoint Presentation</vt:lpstr>
      <vt:lpstr>PowerPoint Presentation</vt:lpstr>
      <vt:lpstr>Navy and marine deployment training  </vt:lpstr>
      <vt:lpstr>PowerPoint Presentation</vt:lpstr>
      <vt:lpstr>Amphibious Warfare Training</vt:lpstr>
    </vt:vector>
  </TitlesOfParts>
  <Company>NMCI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Amphibious Warfare Training</dc:title>
  <dc:creator>christopher.t.steele</dc:creator>
  <cp:lastModifiedBy>brucehill</cp:lastModifiedBy>
  <cp:revision>4</cp:revision>
  <dcterms:created xsi:type="dcterms:W3CDTF">2010-07-27T16:52:30Z</dcterms:created>
  <dcterms:modified xsi:type="dcterms:W3CDTF">2015-02-19T07:29:04Z</dcterms:modified>
</cp:coreProperties>
</file>

<file path=docProps/custom.xml><?xml version="1.0" encoding="utf-8"?>
<Properties xmlns="http://purl.oclc.org/ooxml/officeDocument/customProperties" xmlns:vt="http://purl.oclc.org/ooxml/officeDocument/docPropsVTypes">
  <property fmtid="{D5CDD505-2E9C-101B-9397-08002B2CF9AE}" pid="2" name="ContentTypeId">
    <vt:lpwstr>0x0101007D6F4E508CD3304D9F869547B822AA3D</vt:lpwstr>
  </property>
  <property fmtid="{D5CDD505-2E9C-101B-9397-08002B2CF9AE}" pid="3" name="TemplateUrl">
    <vt:lpwstr/>
  </property>
  <property fmtid="{D5CDD505-2E9C-101B-9397-08002B2CF9AE}" pid="4" name="_SourceUrl">
    <vt:lpwstr/>
  </property>
  <property fmtid="{D5CDD505-2E9C-101B-9397-08002B2CF9AE}" pid="5" name="_SharedFileIndex">
    <vt:lpwstr/>
  </property>
  <property fmtid="{D5CDD505-2E9C-101B-9397-08002B2CF9AE}" pid="6" name="xd_Signature">
    <vt:bool>false</vt:bool>
  </property>
  <property fmtid="{D5CDD505-2E9C-101B-9397-08002B2CF9AE}" pid="7" name="xd_ProgID">
    <vt:lpwstr/>
  </property>
</Properties>
</file>